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67"/>
  </p:notesMasterIdLst>
  <p:sldIdLst>
    <p:sldId id="257" r:id="rId3"/>
    <p:sldId id="584" r:id="rId4"/>
    <p:sldId id="572" r:id="rId5"/>
    <p:sldId id="576" r:id="rId6"/>
    <p:sldId id="626" r:id="rId7"/>
    <p:sldId id="645" r:id="rId8"/>
    <p:sldId id="663" r:id="rId9"/>
    <p:sldId id="588" r:id="rId10"/>
    <p:sldId id="701" r:id="rId11"/>
    <p:sldId id="702" r:id="rId12"/>
    <p:sldId id="703" r:id="rId13"/>
    <p:sldId id="704" r:id="rId14"/>
    <p:sldId id="606" r:id="rId15"/>
    <p:sldId id="674" r:id="rId16"/>
    <p:sldId id="678" r:id="rId17"/>
    <p:sldId id="628" r:id="rId18"/>
    <p:sldId id="665" r:id="rId19"/>
    <p:sldId id="666" r:id="rId20"/>
    <p:sldId id="657" r:id="rId21"/>
    <p:sldId id="316" r:id="rId22"/>
    <p:sldId id="679" r:id="rId23"/>
    <p:sldId id="607" r:id="rId24"/>
    <p:sldId id="608" r:id="rId25"/>
    <p:sldId id="636" r:id="rId26"/>
    <p:sldId id="689" r:id="rId27"/>
    <p:sldId id="690" r:id="rId28"/>
    <p:sldId id="691" r:id="rId29"/>
    <p:sldId id="695" r:id="rId30"/>
    <p:sldId id="633" r:id="rId31"/>
    <p:sldId id="694" r:id="rId32"/>
    <p:sldId id="682" r:id="rId33"/>
    <p:sldId id="642" r:id="rId34"/>
    <p:sldId id="670" r:id="rId35"/>
    <p:sldId id="684" r:id="rId36"/>
    <p:sldId id="692" r:id="rId37"/>
    <p:sldId id="693" r:id="rId38"/>
    <p:sldId id="667" r:id="rId39"/>
    <p:sldId id="625" r:id="rId40"/>
    <p:sldId id="644" r:id="rId41"/>
    <p:sldId id="629" r:id="rId42"/>
    <p:sldId id="510" r:id="rId43"/>
    <p:sldId id="643" r:id="rId44"/>
    <p:sldId id="651" r:id="rId45"/>
    <p:sldId id="513" r:id="rId46"/>
    <p:sldId id="619" r:id="rId47"/>
    <p:sldId id="647" r:id="rId48"/>
    <p:sldId id="637" r:id="rId49"/>
    <p:sldId id="620" r:id="rId50"/>
    <p:sldId id="696" r:id="rId51"/>
    <p:sldId id="654" r:id="rId52"/>
    <p:sldId id="641" r:id="rId53"/>
    <p:sldId id="681" r:id="rId54"/>
    <p:sldId id="697" r:id="rId55"/>
    <p:sldId id="612" r:id="rId56"/>
    <p:sldId id="656" r:id="rId57"/>
    <p:sldId id="652" r:id="rId58"/>
    <p:sldId id="698" r:id="rId59"/>
    <p:sldId id="699" r:id="rId60"/>
    <p:sldId id="277" r:id="rId61"/>
    <p:sldId id="511" r:id="rId62"/>
    <p:sldId id="700" r:id="rId63"/>
    <p:sldId id="290" r:id="rId64"/>
    <p:sldId id="274" r:id="rId65"/>
    <p:sldId id="627" r:id="rId66"/>
  </p:sldIdLst>
  <p:sldSz cx="12192000" cy="6858000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59" userDrawn="1">
          <p15:clr>
            <a:srgbClr val="A4A3A4"/>
          </p15:clr>
        </p15:guide>
        <p15:guide id="3" pos="4067" userDrawn="1">
          <p15:clr>
            <a:srgbClr val="A4A3A4"/>
          </p15:clr>
        </p15:guide>
        <p15:guide id="4" pos="5881" userDrawn="1">
          <p15:clr>
            <a:srgbClr val="A4A3A4"/>
          </p15:clr>
        </p15:guide>
        <p15:guide id="5" pos="19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" initials="Е" lastIdx="1" clrIdx="0">
    <p:extLst/>
  </p:cmAuthor>
  <p:cmAuthor id="2" name="Елена Кашинова" initials="АШ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8F81"/>
    <a:srgbClr val="4E869F"/>
    <a:srgbClr val="B51F46"/>
    <a:srgbClr val="F2DBDB"/>
    <a:srgbClr val="E6E6E6"/>
    <a:srgbClr val="D1FFC8"/>
    <a:srgbClr val="295769"/>
    <a:srgbClr val="574F62"/>
    <a:srgbClr val="63967E"/>
    <a:srgbClr val="865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32" autoAdjust="0"/>
    <p:restoredTop sz="96357" autoAdjust="0"/>
  </p:normalViewPr>
  <p:slideViewPr>
    <p:cSldViewPr>
      <p:cViewPr varScale="1">
        <p:scale>
          <a:sx n="71" d="100"/>
          <a:sy n="71" d="100"/>
        </p:scale>
        <p:origin x="-306" y="-96"/>
      </p:cViewPr>
      <p:guideLst>
        <p:guide orient="horz" pos="2659"/>
        <p:guide pos="4067"/>
        <p:guide pos="5881"/>
        <p:guide pos="19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1" d="100"/>
          <a:sy n="61" d="100"/>
        </p:scale>
        <p:origin x="2310" y="7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ИНВЕСТИЦИИ</c:v>
                </c:pt>
              </c:strCache>
            </c:strRef>
          </c:tx>
          <c:spPr>
            <a:solidFill>
              <a:srgbClr val="FACD90"/>
            </a:solidFill>
          </c:spPr>
          <c:dPt>
            <c:idx val="0"/>
            <c:bubble3D val="0"/>
            <c:spPr>
              <a:solidFill>
                <a:srgbClr val="B4134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96-4330-BD09-DFA2754D0618}"/>
              </c:ext>
            </c:extLst>
          </c:dPt>
          <c:dPt>
            <c:idx val="1"/>
            <c:bubble3D val="0"/>
            <c:spPr>
              <a:solidFill>
                <a:srgbClr val="00897B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796-4330-BD09-DFA2754D061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3,1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796-4330-BD09-DFA2754D0618}"/>
                </c:ext>
              </c:extLst>
            </c:dLbl>
            <c:dLbl>
              <c:idx val="1"/>
              <c:layout>
                <c:manualLayout>
                  <c:x val="-4.4932446390955928E-4"/>
                  <c:y val="1.2684904112168723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18,2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796-4330-BD09-DFA2754D0618}"/>
                </c:ext>
              </c:extLst>
            </c:dLbl>
            <c:dLbl>
              <c:idx val="2"/>
              <c:layout>
                <c:manualLayout>
                  <c:x val="-5.8789764100285156E-3"/>
                  <c:y val="-7.188294121035485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96-4330-BD09-DFA2754D0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БЮДЖЕТНЫЕ</c:v>
                </c:pt>
                <c:pt idx="1">
                  <c:v>ВНЕБЮДЖЕТНЫЕ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3.1</c:v>
                </c:pt>
                <c:pt idx="1">
                  <c:v>18.2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796-4330-BD09-DFA2754D0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40"/>
        <c:holeSize val="56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724038124895353E-2"/>
          <c:y val="0.83422277809299872"/>
          <c:w val="0.91274071893677411"/>
          <c:h val="8.15164402932838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6232554343817338"/>
          <c:y val="0.15196667086127241"/>
          <c:w val="0.47534891312365329"/>
          <c:h val="0.6806249662933467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стоимость совместного проекта</c:v>
                </c:pt>
              </c:strCache>
            </c:strRef>
          </c:tx>
          <c:spPr>
            <a:solidFill>
              <a:srgbClr val="B41343"/>
            </a:solidFill>
          </c:spPr>
          <c:dPt>
            <c:idx val="0"/>
            <c:bubble3D val="0"/>
            <c:spPr>
              <a:solidFill>
                <a:srgbClr val="B4134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D7-4138-B135-FB0F4EA3BFD3}"/>
              </c:ext>
            </c:extLst>
          </c:dPt>
          <c:dPt>
            <c:idx val="1"/>
            <c:bubble3D val="0"/>
            <c:spPr>
              <a:solidFill>
                <a:srgbClr val="00897B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80D-475F-8059-175A165F20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Субсидия</c:v>
                </c:pt>
                <c:pt idx="1">
                  <c:v>Внебюджетные источники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0D-475F-8059-175A165F2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"/>
        <c:holeSize val="60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89DDB9-B1DF-1F48-9AEA-1695272F5945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921D8-B601-7442-836E-638BDC0CA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021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F921D8-B601-7442-836E-638BDC0CA26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02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F76D9-FF2C-4D35-B524-BA47830234B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510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F921D8-B601-7442-836E-638BDC0CA26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383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F921D8-B601-7442-836E-638BDC0CA26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665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F76D9-FF2C-4D35-B524-BA47830234BE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205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F76D9-FF2C-4D35-B524-BA47830234BE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205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BF76D9-FF2C-4D35-B524-BA47830234BE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004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F921D8-B601-7442-836E-638BDC0CA260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822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F921D8-B601-7442-836E-638BDC0CA260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383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6567C-3F32-4F8C-8389-ECF67F0D8CBB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979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3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632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249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343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315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21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870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8082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638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30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D58A-84B5-4DCD-A37D-15DA13EB7CA9}" type="datetimeFigureOut">
              <a:rPr lang="ru-RU" smtClean="0"/>
              <a:t>03.08.2021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05FE7-347B-40D8-B64E-7A8CF68B8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99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kitrf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s://www.gisp.gov.ru/gisplk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4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37.png"/><Relationship Id="rId26" Type="http://schemas.openxmlformats.org/officeDocument/2006/relationships/image" Target="../media/image44.png"/><Relationship Id="rId3" Type="http://schemas.openxmlformats.org/officeDocument/2006/relationships/image" Target="../media/image28.png"/><Relationship Id="rId21" Type="http://schemas.openxmlformats.org/officeDocument/2006/relationships/image" Target="../media/image39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microsoft.com/office/2007/relationships/hdphoto" Target="../media/hdphoto6.wdp"/><Relationship Id="rId25" Type="http://schemas.openxmlformats.org/officeDocument/2006/relationships/image" Target="../media/image43.png"/><Relationship Id="rId2" Type="http://schemas.openxmlformats.org/officeDocument/2006/relationships/image" Target="../media/image4.png"/><Relationship Id="rId16" Type="http://schemas.openxmlformats.org/officeDocument/2006/relationships/image" Target="../media/image36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33.png"/><Relationship Id="rId24" Type="http://schemas.openxmlformats.org/officeDocument/2006/relationships/image" Target="../media/image42.png"/><Relationship Id="rId5" Type="http://schemas.openxmlformats.org/officeDocument/2006/relationships/image" Target="../media/image30.png"/><Relationship Id="rId15" Type="http://schemas.microsoft.com/office/2007/relationships/hdphoto" Target="../media/hdphoto5.wdp"/><Relationship Id="rId23" Type="http://schemas.openxmlformats.org/officeDocument/2006/relationships/image" Target="../media/image41.png"/><Relationship Id="rId10" Type="http://schemas.microsoft.com/office/2007/relationships/hdphoto" Target="../media/hdphoto3.wdp"/><Relationship Id="rId19" Type="http://schemas.microsoft.com/office/2007/relationships/hdphoto" Target="../media/hdphoto7.wdp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14" Type="http://schemas.openxmlformats.org/officeDocument/2006/relationships/image" Target="../media/image35.png"/><Relationship Id="rId22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jpeg"/><Relationship Id="rId18" Type="http://schemas.openxmlformats.org/officeDocument/2006/relationships/image" Target="../media/image4.pn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17" Type="http://schemas.openxmlformats.org/officeDocument/2006/relationships/image" Target="../media/image60.png"/><Relationship Id="rId2" Type="http://schemas.openxmlformats.org/officeDocument/2006/relationships/image" Target="../media/image45.jpe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5" Type="http://schemas.openxmlformats.org/officeDocument/2006/relationships/image" Target="../media/image5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Relationship Id="rId1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53.jpeg"/><Relationship Id="rId4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9.jpeg"/><Relationship Id="rId7" Type="http://schemas.openxmlformats.org/officeDocument/2006/relationships/image" Target="../media/image62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53.jpeg"/><Relationship Id="rId4" Type="http://schemas.openxmlformats.org/officeDocument/2006/relationships/image" Target="../media/image51.jpe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0.png"/><Relationship Id="rId13" Type="http://schemas.openxmlformats.org/officeDocument/2006/relationships/image" Target="../media/image78.png"/><Relationship Id="rId18" Type="http://schemas.openxmlformats.org/officeDocument/2006/relationships/image" Target="../media/image81.png"/><Relationship Id="rId3" Type="http://schemas.openxmlformats.org/officeDocument/2006/relationships/image" Target="../media/image72.png"/><Relationship Id="rId21" Type="http://schemas.openxmlformats.org/officeDocument/2006/relationships/image" Target="../media/image84.png"/><Relationship Id="rId12" Type="http://schemas.openxmlformats.org/officeDocument/2006/relationships/image" Target="../media/image1020.png"/><Relationship Id="rId17" Type="http://schemas.openxmlformats.org/officeDocument/2006/relationships/image" Target="../media/image80.png"/><Relationship Id="rId2" Type="http://schemas.openxmlformats.org/officeDocument/2006/relationships/image" Target="../media/image71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77.png"/><Relationship Id="rId24" Type="http://schemas.openxmlformats.org/officeDocument/2006/relationships/image" Target="../media/image4.png"/><Relationship Id="rId5" Type="http://schemas.openxmlformats.org/officeDocument/2006/relationships/image" Target="../media/image74.png"/><Relationship Id="rId15" Type="http://schemas.openxmlformats.org/officeDocument/2006/relationships/image" Target="../media/image21.png"/><Relationship Id="rId23" Type="http://schemas.openxmlformats.org/officeDocument/2006/relationships/chart" Target="../charts/chart2.xml"/><Relationship Id="rId10" Type="http://schemas.openxmlformats.org/officeDocument/2006/relationships/image" Target="../media/image76.png"/><Relationship Id="rId19" Type="http://schemas.openxmlformats.org/officeDocument/2006/relationships/image" Target="../media/image82.png"/><Relationship Id="rId4" Type="http://schemas.openxmlformats.org/officeDocument/2006/relationships/image" Target="../media/image73.png"/><Relationship Id="rId9" Type="http://schemas.openxmlformats.org/officeDocument/2006/relationships/image" Target="../media/image99.png"/><Relationship Id="rId14" Type="http://schemas.openxmlformats.org/officeDocument/2006/relationships/image" Target="../media/image41.png"/><Relationship Id="rId22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4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4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6.png"/><Relationship Id="rId11" Type="http://schemas.openxmlformats.org/officeDocument/2006/relationships/image" Target="../media/image102.png"/><Relationship Id="rId5" Type="http://schemas.openxmlformats.org/officeDocument/2006/relationships/image" Target="../media/image95.png"/><Relationship Id="rId10" Type="http://schemas.openxmlformats.org/officeDocument/2006/relationships/image" Target="../media/image101.png"/><Relationship Id="rId4" Type="http://schemas.openxmlformats.org/officeDocument/2006/relationships/image" Target="../media/image94.png"/><Relationship Id="rId9" Type="http://schemas.openxmlformats.org/officeDocument/2006/relationships/image" Target="../media/image10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4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8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e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9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image" Target="../media/image127.png"/><Relationship Id="rId7" Type="http://schemas.openxmlformats.org/officeDocument/2006/relationships/image" Target="../media/image131.jpeg"/><Relationship Id="rId12" Type="http://schemas.openxmlformats.org/officeDocument/2006/relationships/image" Target="../media/image4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11" Type="http://schemas.openxmlformats.org/officeDocument/2006/relationships/image" Target="../media/image135.jpeg"/><Relationship Id="rId5" Type="http://schemas.openxmlformats.org/officeDocument/2006/relationships/image" Target="../media/image129.png"/><Relationship Id="rId10" Type="http://schemas.openxmlformats.org/officeDocument/2006/relationships/image" Target="../media/image134.jpeg"/><Relationship Id="rId4" Type="http://schemas.openxmlformats.org/officeDocument/2006/relationships/image" Target="../media/image128.jpeg"/><Relationship Id="rId9" Type="http://schemas.openxmlformats.org/officeDocument/2006/relationships/image" Target="../media/image13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3" Type="http://schemas.openxmlformats.org/officeDocument/2006/relationships/image" Target="../media/image137.jpeg"/><Relationship Id="rId7" Type="http://schemas.openxmlformats.org/officeDocument/2006/relationships/image" Target="../media/image141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png"/><Relationship Id="rId9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7" Type="http://schemas.openxmlformats.org/officeDocument/2006/relationships/image" Target="../media/image147.jpeg"/><Relationship Id="rId2" Type="http://schemas.openxmlformats.org/officeDocument/2006/relationships/image" Target="../media/image14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6.png"/><Relationship Id="rId4" Type="http://schemas.openxmlformats.org/officeDocument/2006/relationships/image" Target="../media/image1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info@akitrf.ru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kitrf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06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05.png"/><Relationship Id="rId5" Type="http://schemas.openxmlformats.org/officeDocument/2006/relationships/image" Target="../media/image110.png"/><Relationship Id="rId10" Type="http://schemas.openxmlformats.org/officeDocument/2006/relationships/image" Target="../media/image104.png"/><Relationship Id="rId4" Type="http://schemas.openxmlformats.org/officeDocument/2006/relationships/image" Target="../media/image109.png"/><Relationship Id="rId9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eg"/><Relationship Id="rId13" Type="http://schemas.openxmlformats.org/officeDocument/2006/relationships/image" Target="../media/image162.jpe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12" Type="http://schemas.openxmlformats.org/officeDocument/2006/relationships/image" Target="../media/image161.jpeg"/><Relationship Id="rId2" Type="http://schemas.openxmlformats.org/officeDocument/2006/relationships/image" Target="../media/image151.jpeg"/><Relationship Id="rId16" Type="http://schemas.openxmlformats.org/officeDocument/2006/relationships/image" Target="../media/image1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jpeg"/><Relationship Id="rId15" Type="http://schemas.openxmlformats.org/officeDocument/2006/relationships/image" Target="../media/image164.jpeg"/><Relationship Id="rId10" Type="http://schemas.openxmlformats.org/officeDocument/2006/relationships/image" Target="../media/image159.jpeg"/><Relationship Id="rId4" Type="http://schemas.openxmlformats.org/officeDocument/2006/relationships/image" Target="../media/image153.jpeg"/><Relationship Id="rId9" Type="http://schemas.openxmlformats.org/officeDocument/2006/relationships/image" Target="../media/image158.png"/><Relationship Id="rId14" Type="http://schemas.openxmlformats.org/officeDocument/2006/relationships/image" Target="../media/image16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7" Type="http://schemas.openxmlformats.org/officeDocument/2006/relationships/image" Target="../media/image166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jpeg"/><Relationship Id="rId5" Type="http://schemas.openxmlformats.org/officeDocument/2006/relationships/image" Target="../media/image151.jpeg"/><Relationship Id="rId4" Type="http://schemas.openxmlformats.org/officeDocument/2006/relationships/image" Target="../media/image16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10" Type="http://schemas.openxmlformats.org/officeDocument/2006/relationships/image" Target="../media/image104.png"/><Relationship Id="rId4" Type="http://schemas.openxmlformats.org/officeDocument/2006/relationships/image" Target="../media/image109.png"/><Relationship Id="rId9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mailto:info@akitrf.ru" TargetMode="External"/><Relationship Id="rId4" Type="http://schemas.openxmlformats.org/officeDocument/2006/relationships/hyperlink" Target="mailto:ekashinova@akitrf.ru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hyperlink" Target="mailto:info@akitrf.ru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microsoft.com/office/2007/relationships/hdphoto" Target="../media/hdphoto8.wdp"/><Relationship Id="rId7" Type="http://schemas.openxmlformats.org/officeDocument/2006/relationships/image" Target="../media/image172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10" Type="http://schemas.openxmlformats.org/officeDocument/2006/relationships/image" Target="../media/image149.png"/><Relationship Id="rId4" Type="http://schemas.openxmlformats.org/officeDocument/2006/relationships/image" Target="../media/image169.png"/><Relationship Id="rId9" Type="http://schemas.openxmlformats.org/officeDocument/2006/relationships/image" Target="../media/image174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microsoft.com/office/2007/relationships/hdphoto" Target="../media/hdphoto8.wdp"/><Relationship Id="rId7" Type="http://schemas.openxmlformats.org/officeDocument/2006/relationships/image" Target="../media/image178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png"/><Relationship Id="rId5" Type="http://schemas.openxmlformats.org/officeDocument/2006/relationships/image" Target="../media/image176.jpeg"/><Relationship Id="rId4" Type="http://schemas.openxmlformats.org/officeDocument/2006/relationships/image" Target="../media/image174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9.png"/><Relationship Id="rId4" Type="http://schemas.microsoft.com/office/2007/relationships/hdphoto" Target="../media/hdphoto9.wdp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5" Type="http://schemas.openxmlformats.org/officeDocument/2006/relationships/slide" Target="slide40.xml"/><Relationship Id="rId4" Type="http://schemas.openxmlformats.org/officeDocument/2006/relationships/image" Target="../media/image18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4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12" Type="http://schemas.openxmlformats.org/officeDocument/2006/relationships/slide" Target="slide40.xml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0.xml"/><Relationship Id="rId5" Type="http://schemas.openxmlformats.org/officeDocument/2006/relationships/image" Target="../media/image183.png"/><Relationship Id="rId4" Type="http://schemas.openxmlformats.org/officeDocument/2006/relationships/image" Target="../media/image18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3" Type="http://schemas.openxmlformats.org/officeDocument/2006/relationships/image" Target="../media/image188.png"/><Relationship Id="rId7" Type="http://schemas.openxmlformats.org/officeDocument/2006/relationships/image" Target="../media/image189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40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86.png"/><Relationship Id="rId7" Type="http://schemas.openxmlformats.org/officeDocument/2006/relationships/image" Target="../media/image196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5.png"/><Relationship Id="rId11" Type="http://schemas.openxmlformats.org/officeDocument/2006/relationships/slide" Target="slide40.xml"/><Relationship Id="rId5" Type="http://schemas.openxmlformats.org/officeDocument/2006/relationships/image" Target="../media/image188.png"/><Relationship Id="rId10" Type="http://schemas.openxmlformats.org/officeDocument/2006/relationships/image" Target="../media/image198.png"/><Relationship Id="rId4" Type="http://schemas.openxmlformats.org/officeDocument/2006/relationships/image" Target="../media/image187.png"/><Relationship Id="rId9" Type="http://schemas.openxmlformats.org/officeDocument/2006/relationships/image" Target="../media/image19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2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kitrf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5450187"/>
          </a:xfrm>
          <a:prstGeom prst="rect">
            <a:avLst/>
          </a:prstGeom>
        </p:spPr>
      </p:pic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xmlns="" id="{FD48C940-FDBF-4631-8F81-FECC36AD3622}"/>
              </a:ext>
            </a:extLst>
          </p:cNvPr>
          <p:cNvSpPr/>
          <p:nvPr/>
        </p:nvSpPr>
        <p:spPr>
          <a:xfrm flipH="1">
            <a:off x="-1" y="4852658"/>
            <a:ext cx="12192000" cy="2005343"/>
          </a:xfrm>
          <a:custGeom>
            <a:avLst/>
            <a:gdLst>
              <a:gd name="connsiteX0" fmla="*/ 2686051 w 12192000"/>
              <a:gd name="connsiteY0" fmla="*/ 0 h 2005343"/>
              <a:gd name="connsiteX1" fmla="*/ 2686049 w 12192000"/>
              <a:gd name="connsiteY1" fmla="*/ 0 h 2005343"/>
              <a:gd name="connsiteX2" fmla="*/ 0 w 12192000"/>
              <a:gd name="connsiteY2" fmla="*/ 0 h 2005343"/>
              <a:gd name="connsiteX3" fmla="*/ 0 w 12192000"/>
              <a:gd name="connsiteY3" fmla="*/ 2005343 h 2005343"/>
              <a:gd name="connsiteX4" fmla="*/ 2664617 w 12192000"/>
              <a:gd name="connsiteY4" fmla="*/ 2005343 h 2005343"/>
              <a:gd name="connsiteX5" fmla="*/ 2686051 w 12192000"/>
              <a:gd name="connsiteY5" fmla="*/ 2005343 h 2005343"/>
              <a:gd name="connsiteX6" fmla="*/ 3259929 w 12192000"/>
              <a:gd name="connsiteY6" fmla="*/ 2005343 h 2005343"/>
              <a:gd name="connsiteX7" fmla="*/ 3259929 w 12192000"/>
              <a:gd name="connsiteY7" fmla="*/ 2005342 h 2005343"/>
              <a:gd name="connsiteX8" fmla="*/ 12192000 w 12192000"/>
              <a:gd name="connsiteY8" fmla="*/ 2005342 h 2005343"/>
              <a:gd name="connsiteX9" fmla="*/ 12192000 w 12192000"/>
              <a:gd name="connsiteY9" fmla="*/ 595386 h 2005343"/>
              <a:gd name="connsiteX10" fmla="*/ 3449741 w 12192000"/>
              <a:gd name="connsiteY10" fmla="*/ 595386 h 2005343"/>
              <a:gd name="connsiteX11" fmla="*/ 2686051 w 12192000"/>
              <a:gd name="connsiteY11" fmla="*/ 2 h 2005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005343">
                <a:moveTo>
                  <a:pt x="2686051" y="0"/>
                </a:moveTo>
                <a:lnTo>
                  <a:pt x="2686049" y="0"/>
                </a:lnTo>
                <a:lnTo>
                  <a:pt x="0" y="0"/>
                </a:lnTo>
                <a:lnTo>
                  <a:pt x="0" y="2005343"/>
                </a:lnTo>
                <a:lnTo>
                  <a:pt x="2664617" y="2005343"/>
                </a:lnTo>
                <a:lnTo>
                  <a:pt x="2686051" y="2005343"/>
                </a:lnTo>
                <a:lnTo>
                  <a:pt x="3259929" y="2005343"/>
                </a:lnTo>
                <a:lnTo>
                  <a:pt x="3259929" y="2005342"/>
                </a:lnTo>
                <a:lnTo>
                  <a:pt x="12192000" y="2005342"/>
                </a:lnTo>
                <a:lnTo>
                  <a:pt x="12192000" y="595386"/>
                </a:lnTo>
                <a:lnTo>
                  <a:pt x="3449741" y="595386"/>
                </a:lnTo>
                <a:lnTo>
                  <a:pt x="2686051" y="2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6B710B-AD4A-4305-8A6B-744E0B769436}"/>
              </a:ext>
            </a:extLst>
          </p:cNvPr>
          <p:cNvSpPr txBox="1"/>
          <p:nvPr/>
        </p:nvSpPr>
        <p:spPr>
          <a:xfrm>
            <a:off x="10007203" y="5974482"/>
            <a:ext cx="1791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Ассоциация кластеров, технопарков и ОЭЗ России</a:t>
            </a: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info@akitrf.ru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758" y="5510636"/>
            <a:ext cx="923672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ПРОМЫШЛЕННЫЕ КЛАСТЕРЫ. ПРАКТИКА ФОРМИРОВАНИЯ И МЕРЫ ГОСУДАРСТВЕННОЙ ПОДДЕРЖКИ СОВМЕСТНЫХ ПРОЕКТОВ</a:t>
            </a:r>
          </a:p>
          <a:p>
            <a:endParaRPr lang="ru-RU" sz="8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Шпиленко Андрей Викторович, директор Ассоциации кластеров, технопарков и ОЭЗ России</a:t>
            </a:r>
          </a:p>
          <a:p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 августа 2021 г., г. Кемерово</a:t>
            </a:r>
          </a:p>
        </p:txBody>
      </p:sp>
      <p:pic>
        <p:nvPicPr>
          <p:cNvPr id="16" name="Рисунок 15" descr="Изображение выглядит как силуэ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7C8A9EB-6429-40CF-B158-B148DD227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978" y="4974685"/>
            <a:ext cx="1593548" cy="9467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EABEEC2-8850-4978-B492-321DA73F58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188640"/>
            <a:ext cx="3060000" cy="60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75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xmlns="" id="{031C901F-52A4-44E7-B05B-BC32E31212D5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4E125957-4387-4FBF-B53F-264E94AFB139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3290586" y="168259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>
                <a:solidFill>
                  <a:srgbClr val="00897B"/>
                </a:solidFill>
              </a:rPr>
              <a:t>НОРМАТИВНАЯ ПРАВОВАЯ БАЗА ПРОМЫШЛЕННЫХ КЛАСТЕРОВ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06328" y="1901486"/>
            <a:ext cx="365641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Федеральный закон </a:t>
            </a:r>
            <a:b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 31 декабря 2014 г. </a:t>
            </a:r>
            <a:b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№ </a:t>
            </a:r>
            <a:r>
              <a:rPr lang="ru-RU" sz="4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488</a:t>
            </a: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-ФЗ</a:t>
            </a:r>
          </a:p>
          <a:p>
            <a:pPr algn="ctr"/>
            <a:r>
              <a:rPr lang="ru-RU" sz="160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«О промышленной политике </a:t>
            </a:r>
            <a:br>
              <a:rPr lang="ru-RU" sz="160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Российской Федерации»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223793" y="1901486"/>
            <a:ext cx="37444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Постановление Правительства РФ </a:t>
            </a:r>
            <a:b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 31 июня 2015 г.</a:t>
            </a:r>
            <a:b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№ </a:t>
            </a:r>
            <a:r>
              <a:rPr lang="ru-RU" sz="4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779</a:t>
            </a: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«О промышленных кластерах и специализированных организациях промышленных кластеров» 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329263" y="1901486"/>
            <a:ext cx="36126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Постановление Правительства РФ </a:t>
            </a:r>
          </a:p>
          <a:p>
            <a:pPr algn="ctr"/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 28 января 2016 г.</a:t>
            </a:r>
            <a:b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№ </a:t>
            </a:r>
            <a:r>
              <a:rPr lang="ru-RU" sz="4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41</a:t>
            </a: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«Об утверждении Правил предоставления из федерального бюджета субсидий участникам промышленных кластеров на возмещение части затрат…»</a:t>
            </a:r>
          </a:p>
          <a:p>
            <a:pPr algn="ctr"/>
            <a:r>
              <a:rPr lang="ru-RU" sz="1600" b="1" i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(в ред. Постановления Правительства РФ от 08.04.2021 №564)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5354" y="3913497"/>
            <a:ext cx="29383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>
                <a:solidFill>
                  <a:srgbClr val="295769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Промышленные кластеры — один из инструментов территориального развития промышленности</a:t>
            </a:r>
            <a:endParaRPr lang="en-US" altLang="ru-RU" sz="1600" dirty="0">
              <a:solidFill>
                <a:srgbClr val="295769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23793" y="3937699"/>
            <a:ext cx="371935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altLang="ru-RU" sz="1600" dirty="0">
                <a:solidFill>
                  <a:srgbClr val="295769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Требования к промышленным кластерам для включения в реестр промышленных кластеров </a:t>
            </a:r>
            <a:r>
              <a:rPr lang="ru-RU" altLang="ru-RU" sz="1600" dirty="0" err="1">
                <a:solidFill>
                  <a:srgbClr val="295769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Минпромторга</a:t>
            </a:r>
            <a:r>
              <a:rPr lang="ru-RU" altLang="ru-RU" sz="1600" dirty="0">
                <a:solidFill>
                  <a:srgbClr val="295769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России</a:t>
            </a:r>
          </a:p>
          <a:p>
            <a:pPr algn="ctr"/>
            <a:r>
              <a:rPr lang="ru-RU" altLang="ru-RU" sz="1600" dirty="0">
                <a:solidFill>
                  <a:srgbClr val="295769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Кластеры, включённые в реестр, могут получать государственную поддержку на реализацию совместных проектов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50162" y="4702059"/>
            <a:ext cx="3825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dirty="0">
                <a:solidFill>
                  <a:srgbClr val="295769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Порядок, цели и условия предоставления из федерального бюджета субсидий участникам промышленных кластеров на возмещение части затрат при реализации совместных проектов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C8737CA5-B264-4174-BBAA-7757DD275D6A}"/>
              </a:ext>
            </a:extLst>
          </p:cNvPr>
          <p:cNvSpPr/>
          <p:nvPr/>
        </p:nvSpPr>
        <p:spPr>
          <a:xfrm>
            <a:off x="1726461" y="988795"/>
            <a:ext cx="615560" cy="615560"/>
          </a:xfrm>
          <a:prstGeom prst="ellipse">
            <a:avLst/>
          </a:prstGeom>
          <a:noFill/>
          <a:ln>
            <a:solidFill>
              <a:srgbClr val="862047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340AD9F-017C-4D5B-A7B6-B563678A1243}"/>
              </a:ext>
            </a:extLst>
          </p:cNvPr>
          <p:cNvSpPr txBox="1"/>
          <p:nvPr/>
        </p:nvSpPr>
        <p:spPr>
          <a:xfrm>
            <a:off x="1792970" y="1019580"/>
            <a:ext cx="4587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dirty="0">
                <a:solidFill>
                  <a:srgbClr val="00897B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CDECE0BD-7CA7-4E70-A06F-0B0B98AC57A2}"/>
              </a:ext>
            </a:extLst>
          </p:cNvPr>
          <p:cNvSpPr/>
          <p:nvPr/>
        </p:nvSpPr>
        <p:spPr>
          <a:xfrm>
            <a:off x="5790229" y="992350"/>
            <a:ext cx="615560" cy="615560"/>
          </a:xfrm>
          <a:prstGeom prst="ellipse">
            <a:avLst/>
          </a:prstGeom>
          <a:noFill/>
          <a:ln>
            <a:solidFill>
              <a:srgbClr val="862047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EC70B33-F491-466C-A795-58D3A76B60F5}"/>
              </a:ext>
            </a:extLst>
          </p:cNvPr>
          <p:cNvSpPr txBox="1"/>
          <p:nvPr/>
        </p:nvSpPr>
        <p:spPr>
          <a:xfrm>
            <a:off x="5866610" y="1012130"/>
            <a:ext cx="4587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dirty="0">
                <a:solidFill>
                  <a:srgbClr val="00897B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18EA17AE-AA48-4397-AF62-5C61AFE55DA3}"/>
              </a:ext>
            </a:extLst>
          </p:cNvPr>
          <p:cNvSpPr/>
          <p:nvPr/>
        </p:nvSpPr>
        <p:spPr>
          <a:xfrm>
            <a:off x="9827793" y="988795"/>
            <a:ext cx="615560" cy="615560"/>
          </a:xfrm>
          <a:prstGeom prst="ellipse">
            <a:avLst/>
          </a:prstGeom>
          <a:noFill/>
          <a:ln>
            <a:solidFill>
              <a:srgbClr val="862047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30CFE8C-BD34-419A-8353-5640CCD08FCA}"/>
              </a:ext>
            </a:extLst>
          </p:cNvPr>
          <p:cNvSpPr txBox="1"/>
          <p:nvPr/>
        </p:nvSpPr>
        <p:spPr>
          <a:xfrm>
            <a:off x="9904874" y="1009650"/>
            <a:ext cx="4587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dirty="0">
                <a:solidFill>
                  <a:srgbClr val="418069"/>
                </a:solidFill>
                <a:latin typeface="Arial Black" panose="020B0A04020102020204" pitchFamily="34" charset="0"/>
              </a:rPr>
              <a:t>3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065CDCFC-C757-4263-A330-096BC0E7658F}"/>
              </a:ext>
            </a:extLst>
          </p:cNvPr>
          <p:cNvCxnSpPr>
            <a:cxnSpLocks/>
            <a:stCxn id="36" idx="6"/>
            <a:endCxn id="39" idx="2"/>
          </p:cNvCxnSpPr>
          <p:nvPr/>
        </p:nvCxnSpPr>
        <p:spPr>
          <a:xfrm>
            <a:off x="2403968" y="1296575"/>
            <a:ext cx="3329212" cy="0"/>
          </a:xfrm>
          <a:prstGeom prst="line">
            <a:avLst/>
          </a:prstGeom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F710E746-B691-467A-8341-1B8448B6DC9F}"/>
              </a:ext>
            </a:extLst>
          </p:cNvPr>
          <p:cNvCxnSpPr>
            <a:cxnSpLocks/>
            <a:stCxn id="39" idx="6"/>
            <a:endCxn id="42" idx="2"/>
          </p:cNvCxnSpPr>
          <p:nvPr/>
        </p:nvCxnSpPr>
        <p:spPr>
          <a:xfrm>
            <a:off x="6472634" y="1296575"/>
            <a:ext cx="3297097" cy="0"/>
          </a:xfrm>
          <a:prstGeom prst="line">
            <a:avLst/>
          </a:prstGeom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7487305B-1AF4-44CE-A54B-2545FCA52EBB}"/>
              </a:ext>
            </a:extLst>
          </p:cNvPr>
          <p:cNvSpPr/>
          <p:nvPr/>
        </p:nvSpPr>
        <p:spPr>
          <a:xfrm>
            <a:off x="1664514" y="926848"/>
            <a:ext cx="739454" cy="739454"/>
          </a:xfrm>
          <a:prstGeom prst="ellipse">
            <a:avLst/>
          </a:prstGeom>
          <a:noFill/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xmlns="" id="{90900E47-2DA6-4C1F-93E3-43FD245C3CD0}"/>
              </a:ext>
            </a:extLst>
          </p:cNvPr>
          <p:cNvSpPr/>
          <p:nvPr/>
        </p:nvSpPr>
        <p:spPr>
          <a:xfrm>
            <a:off x="5733180" y="926848"/>
            <a:ext cx="739454" cy="739454"/>
          </a:xfrm>
          <a:prstGeom prst="ellipse">
            <a:avLst/>
          </a:prstGeom>
          <a:noFill/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CA752218-9D54-4E6F-AE9C-6C41D808066A}"/>
              </a:ext>
            </a:extLst>
          </p:cNvPr>
          <p:cNvSpPr/>
          <p:nvPr/>
        </p:nvSpPr>
        <p:spPr>
          <a:xfrm>
            <a:off x="9769731" y="926848"/>
            <a:ext cx="739454" cy="739454"/>
          </a:xfrm>
          <a:prstGeom prst="ellipse">
            <a:avLst/>
          </a:prstGeom>
          <a:noFill/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73383EE7-D8B5-49A6-8ABA-BF1099EFF1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BB9BC120-45C6-4DB7-B234-CB94CF0B6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6" y="491318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798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xmlns="" id="{250BC3EB-687F-4452-B5AA-2E3DDBB8F656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826786" y="158988"/>
            <a:ext cx="9216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ОСОБЕННОСТИ ГОСУДАРСТВЕННОЙ ПОДДЕРЖКИ ПРОМЫШЛЕННЫХ КЛАСТЕРОВ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39503" y="1643104"/>
            <a:ext cx="1737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Прямая субсидия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4095" y="2020482"/>
            <a:ext cx="2608786" cy="1360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Субсидии из федерального бюджета выделяются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напрямую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предприятию</a:t>
            </a: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основании соглашения с Минпромторгом России, заключаемого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3 года </a:t>
            </a: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(отчётность по показателям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5 год</a:t>
            </a: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300" b="1" dirty="0">
              <a:solidFill>
                <a:srgbClr val="45816A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23792" y="2020482"/>
            <a:ext cx="3402888" cy="1360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-88900" algn="ct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Стимулирование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производственной кооперации </a:t>
            </a: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участников промышленных кластеров</a:t>
            </a:r>
          </a:p>
          <a:p>
            <a:pPr marL="88900" indent="-88900" algn="ct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производства сырья, материалов и комплектующих для повышения уровня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локализации производства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05276" y="1643104"/>
            <a:ext cx="639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Цель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65950" y="4618133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Стадии проектов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32324" y="4987417"/>
            <a:ext cx="2952328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Весь жизненный цикл проекта: от разработки до постановки на производство</a:t>
            </a:r>
          </a:p>
          <a:p>
            <a:pPr algn="ctr">
              <a:lnSpc>
                <a:spcPct val="107000"/>
              </a:lnSpc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Начало реализации проекта:</a:t>
            </a:r>
            <a:r>
              <a:rPr lang="ru-RU" sz="13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300" b="1" dirty="0">
                <a:solidFill>
                  <a:srgbClr val="45816A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ранее 1 года</a:t>
            </a:r>
            <a:r>
              <a:rPr lang="ru-RU" sz="1300" dirty="0"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подачи заявки на отбор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3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65867" y="4618133"/>
            <a:ext cx="1718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Размер субсидии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27849" y="4987417"/>
            <a:ext cx="2394776" cy="1177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30%</a:t>
            </a: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затрат на реализацию совместных проектов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3 года </a:t>
            </a: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(не более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</a:t>
            </a: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млн руб.)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kern="1200" dirty="0">
                <a:latin typeface="Arial Narrow" panose="020B0606020202030204" pitchFamily="34" charset="0"/>
              </a:rPr>
              <a:t>Субсидия предоставляется </a:t>
            </a:r>
            <a:br>
              <a:rPr lang="ru-RU" sz="1400" kern="1200" dirty="0">
                <a:latin typeface="Arial Narrow" panose="020B0606020202030204" pitchFamily="34" charset="0"/>
              </a:rPr>
            </a:br>
            <a:r>
              <a:rPr lang="ru-RU" sz="1400" b="1" kern="1200" dirty="0">
                <a:solidFill>
                  <a:srgbClr val="45816A"/>
                </a:solidFill>
                <a:latin typeface="Arial Narrow" panose="020B0606020202030204" pitchFamily="34" charset="0"/>
              </a:rPr>
              <a:t>2 раза в год (II и IV квартал)</a:t>
            </a:r>
            <a:endParaRPr lang="ru-RU" sz="1300" b="1" dirty="0">
              <a:solidFill>
                <a:srgbClr val="45816A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305048" y="1643104"/>
            <a:ext cx="1499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Типы проектов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040216" y="2008406"/>
            <a:ext cx="4028792" cy="1360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Проекты по производству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сырья, материалов, деталей и комплектующих</a:t>
            </a: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92075" indent="-92075" algn="ct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включённые в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отраслевые планы импортозамещения*</a:t>
            </a:r>
          </a:p>
          <a:p>
            <a:pPr marL="92075" indent="-92075" algn="ct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необходимые для производства продукции, включённой перечень продукции, использование которой необходимо для реализации </a:t>
            </a:r>
            <a:r>
              <a:rPr lang="ru-RU" sz="1300" b="1" dirty="0">
                <a:solidFill>
                  <a:srgbClr val="45816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национальных проектов**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219298" y="4618133"/>
            <a:ext cx="1670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Без ограничений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612624" y="4987417"/>
            <a:ext cx="2883976" cy="932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-88900" algn="ct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участники кластера могут претендовать на получение субсидии</a:t>
            </a:r>
          </a:p>
          <a:p>
            <a:pPr marL="88900" indent="-88900" algn="ct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заявок на конкурсный отбор от одного кластера не ограничено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684" y="908720"/>
            <a:ext cx="755104" cy="7551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488" y="926272"/>
            <a:ext cx="720000" cy="72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612" y="923024"/>
            <a:ext cx="720000" cy="72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488" y="3899420"/>
            <a:ext cx="720000" cy="72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236" y="3913138"/>
            <a:ext cx="720000" cy="720000"/>
          </a:xfrm>
          <a:prstGeom prst="rect">
            <a:avLst/>
          </a:prstGeom>
        </p:spPr>
      </p:pic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77DB4813-5680-4EFD-B047-EECDF7A5DC5E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273E517-A2F5-43EC-A6C7-A507A446AF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9694612" y="3899613"/>
            <a:ext cx="720000" cy="720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0EF5C14E-70CA-4A3F-B24D-A6AFC4FBB9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0ABF1F68-16BE-4B69-8143-C949A4F491B6}"/>
              </a:ext>
            </a:extLst>
          </p:cNvPr>
          <p:cNvSpPr txBox="1"/>
          <p:nvPr/>
        </p:nvSpPr>
        <p:spPr>
          <a:xfrm>
            <a:off x="150768" y="6271281"/>
            <a:ext cx="2952328" cy="424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На сайте ГИСП (</a:t>
            </a:r>
            <a:r>
              <a:rPr lang="en-US" sz="1050" dirty="0">
                <a:solidFill>
                  <a:srgbClr val="0C8F81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https://www.gisp.gov.ru/gisplk/</a:t>
            </a:r>
            <a:r>
              <a:rPr lang="en-US" sz="105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sz="105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 Приказ Минпромторга России №2322 от 20.07.2020</a:t>
            </a:r>
          </a:p>
        </p:txBody>
      </p:sp>
    </p:spTree>
    <p:extLst>
      <p:ext uri="{BB962C8B-B14F-4D97-AF65-F5344CB8AC3E}">
        <p14:creationId xmlns:p14="http://schemas.microsoft.com/office/powerpoint/2010/main" val="84533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Полилиния: фигура 101">
            <a:extLst>
              <a:ext uri="{FF2B5EF4-FFF2-40B4-BE49-F238E27FC236}">
                <a16:creationId xmlns:a16="http://schemas.microsoft.com/office/drawing/2014/main" xmlns="" id="{0388953E-2376-433F-B61E-0D9D5FC78C92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79378" y="1243015"/>
            <a:ext cx="2506885" cy="430887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r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менее </a:t>
            </a:r>
            <a:r>
              <a:rPr lang="en-US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 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участников </a:t>
            </a:r>
            <a:r>
              <a:rPr lang="ru-RU" sz="1100" spc="-5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кластера</a:t>
            </a:r>
            <a:r>
              <a:rPr lang="ru-RU" sz="1100" spc="55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100" spc="-5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входят в состав органов управления</a:t>
            </a:r>
            <a:r>
              <a:rPr lang="ru-RU" sz="1100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100" b="1" spc="-5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СОПК</a:t>
            </a:r>
            <a:endParaRPr lang="ru-RU" sz="1100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31554" y="2379392"/>
            <a:ext cx="2350872" cy="430887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r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Территория одного или нескольких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субъектов  Российской Федерации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20274" y="3346068"/>
            <a:ext cx="2562151" cy="769441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r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менее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промышленных предприятий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в том числе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менее 1 предприятия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осуществляющего производство конечной продукции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79378" y="4485550"/>
            <a:ext cx="2503048" cy="769441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r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Создание и развитие кластера осуществляются с учетом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стратегии пространственного развития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РФ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и схем территориального планирования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061026" y="1160198"/>
            <a:ext cx="2651596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Общий уровень функциональной зависимости промышленного кластера составляет </a:t>
            </a:r>
            <a:b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менее 20%*</a:t>
            </a:r>
            <a:endParaRPr lang="ru-RU" sz="1100" spc="-11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061395" y="3517672"/>
            <a:ext cx="2776707" cy="430887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Ежегодный темп роста производительности труда в кластере должен быть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положительным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9061395" y="4390560"/>
            <a:ext cx="2776707" cy="93871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состав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инфраструктуры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входят:</a:t>
            </a:r>
          </a:p>
          <a:p>
            <a:pPr marL="12700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менее 1 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учреждения ВПО или СПО</a:t>
            </a:r>
          </a:p>
          <a:p>
            <a:pPr marL="12700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менее 2 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объектов технологической инфраструктуры (технопарки, индустриальные парки и т.д.)</a:t>
            </a:r>
          </a:p>
        </p:txBody>
      </p:sp>
      <p:sp>
        <p:nvSpPr>
          <p:cNvPr id="149" name="Прямоугольник 148"/>
          <p:cNvSpPr/>
          <p:nvPr/>
        </p:nvSpPr>
        <p:spPr>
          <a:xfrm>
            <a:off x="4226398" y="3748504"/>
            <a:ext cx="956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Участники кластера</a:t>
            </a:r>
            <a:endParaRPr lang="ru-RU" sz="1000" dirty="0">
              <a:solidFill>
                <a:srgbClr val="862047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4175431" y="687004"/>
            <a:ext cx="38584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Специализированная организация кластера</a:t>
            </a:r>
            <a:r>
              <a:rPr lang="en-US" sz="1000" b="1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</a:t>
            </a:r>
            <a:r>
              <a:rPr lang="ru-RU" sz="1000" b="1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СОПК </a:t>
            </a:r>
            <a:r>
              <a:rPr lang="ru-RU" sz="1000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(создаётся в форме хозяйственного товарищества, или общества, или автономной некоммерческой организации, или ассоциации (союза)) </a:t>
            </a:r>
          </a:p>
        </p:txBody>
      </p:sp>
      <p:sp>
        <p:nvSpPr>
          <p:cNvPr id="152" name="Прямоугольник 151"/>
          <p:cNvSpPr/>
          <p:nvPr/>
        </p:nvSpPr>
        <p:spPr>
          <a:xfrm>
            <a:off x="5161441" y="6243373"/>
            <a:ext cx="191164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Инфраструктура кластера</a:t>
            </a:r>
            <a:endParaRPr lang="ru-RU" sz="1050" dirty="0">
              <a:solidFill>
                <a:srgbClr val="862047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4402459" y="5621178"/>
            <a:ext cx="12473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Образовательное учреждение</a:t>
            </a:r>
            <a:endParaRPr lang="ru-RU" sz="1000" dirty="0">
              <a:solidFill>
                <a:srgbClr val="862047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6326058" y="5621178"/>
            <a:ext cx="12865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Объекты инфраструктуры</a:t>
            </a:r>
            <a:endParaRPr lang="ru-RU" sz="1000" dirty="0">
              <a:solidFill>
                <a:srgbClr val="862047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7" name="Левая фигурная скобка 156"/>
          <p:cNvSpPr/>
          <p:nvPr/>
        </p:nvSpPr>
        <p:spPr>
          <a:xfrm rot="5400000" flipH="1">
            <a:off x="5926402" y="4167283"/>
            <a:ext cx="289339" cy="3938288"/>
          </a:xfrm>
          <a:prstGeom prst="leftBrace">
            <a:avLst>
              <a:gd name="adj1" fmla="val 39462"/>
              <a:gd name="adj2" fmla="val 48829"/>
            </a:avLst>
          </a:prstGeom>
          <a:ln w="635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158" name="Левая фигурная скобка 157"/>
          <p:cNvSpPr/>
          <p:nvPr/>
        </p:nvSpPr>
        <p:spPr>
          <a:xfrm rot="9036948" flipH="1">
            <a:off x="5018486" y="2268741"/>
            <a:ext cx="169475" cy="3051565"/>
          </a:xfrm>
          <a:prstGeom prst="leftBrace">
            <a:avLst>
              <a:gd name="adj1" fmla="val 39462"/>
              <a:gd name="adj2" fmla="val 48829"/>
            </a:avLst>
          </a:prstGeom>
          <a:ln w="635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6504337" y="4279268"/>
            <a:ext cx="15583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rgbClr val="4E869F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Предприятие – производитель конечной продукции</a:t>
            </a:r>
            <a:endParaRPr lang="ru-RU" sz="1000" dirty="0">
              <a:solidFill>
                <a:srgbClr val="4E869F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5151525" y="1871248"/>
            <a:ext cx="18405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8620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Промышленные предприятия</a:t>
            </a:r>
            <a:endParaRPr lang="ru-RU" sz="1000" dirty="0">
              <a:solidFill>
                <a:srgbClr val="862047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55B16048-6102-4B77-AE18-699A57A37826}"/>
              </a:ext>
            </a:extLst>
          </p:cNvPr>
          <p:cNvSpPr/>
          <p:nvPr/>
        </p:nvSpPr>
        <p:spPr>
          <a:xfrm>
            <a:off x="9058214" y="2051253"/>
            <a:ext cx="2864061" cy="1107996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Общий уровень функциональной зависимости промышленного кластера составляет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менее 10%, 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если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не менее 30% участников </a:t>
            </a:r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расположены на территории </a:t>
            </a:r>
            <a:r>
              <a:rPr lang="ru-RU" sz="1100" b="1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регионов с низким уровнем развития/моногородов/ приоритетных геостратегических регионов*</a:t>
            </a:r>
          </a:p>
        </p:txBody>
      </p:sp>
      <p:sp>
        <p:nvSpPr>
          <p:cNvPr id="90" name="Заголовок 1">
            <a:extLst>
              <a:ext uri="{FF2B5EF4-FFF2-40B4-BE49-F238E27FC236}">
                <a16:creationId xmlns:a16="http://schemas.microsoft.com/office/drawing/2014/main" xmlns="" id="{A1EA15B7-BEEB-45A2-BA99-1CFF018E33DC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896055" y="85724"/>
            <a:ext cx="8040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ТРЕБОВАНИЯ К ПРОМЫШЛЕННЫМ КЛАСТЕРАМ</a:t>
            </a:r>
          </a:p>
        </p:txBody>
      </p:sp>
      <p:sp>
        <p:nvSpPr>
          <p:cNvPr id="35" name="Овал 34"/>
          <p:cNvSpPr/>
          <p:nvPr/>
        </p:nvSpPr>
        <p:spPr>
          <a:xfrm>
            <a:off x="5733738" y="4198017"/>
            <a:ext cx="741870" cy="741870"/>
          </a:xfrm>
          <a:prstGeom prst="ellipse">
            <a:avLst/>
          </a:prstGeom>
          <a:noFill/>
          <a:ln>
            <a:solidFill>
              <a:srgbClr val="4E86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862047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165C0B4F-A829-40AE-B507-63F14BC7A307}"/>
              </a:ext>
            </a:extLst>
          </p:cNvPr>
          <p:cNvGrpSpPr/>
          <p:nvPr/>
        </p:nvGrpSpPr>
        <p:grpSpPr>
          <a:xfrm>
            <a:off x="3093468" y="1136268"/>
            <a:ext cx="648688" cy="648688"/>
            <a:chOff x="162156" y="1127096"/>
            <a:chExt cx="648688" cy="648688"/>
          </a:xfrm>
        </p:grpSpPr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xmlns="" id="{B07F987C-AA35-4796-B8A4-7C55E2D19EA6}"/>
                </a:ext>
              </a:extLst>
            </p:cNvPr>
            <p:cNvSpPr/>
            <p:nvPr/>
          </p:nvSpPr>
          <p:spPr>
            <a:xfrm>
              <a:off x="216499" y="1181439"/>
              <a:ext cx="540002" cy="540002"/>
            </a:xfrm>
            <a:prstGeom prst="ellipse">
              <a:avLst/>
            </a:prstGeom>
            <a:ln>
              <a:solidFill>
                <a:srgbClr val="862047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xmlns="" id="{486DAF99-178D-4DCC-B730-242A46FA1370}"/>
                </a:ext>
              </a:extLst>
            </p:cNvPr>
            <p:cNvSpPr txBox="1"/>
            <p:nvPr/>
          </p:nvSpPr>
          <p:spPr>
            <a:xfrm>
              <a:off x="257110" y="1251385"/>
              <a:ext cx="4587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897B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xmlns="" id="{AF7EC08D-509D-4AF1-9FF6-4122C51D0B4B}"/>
                </a:ext>
              </a:extLst>
            </p:cNvPr>
            <p:cNvSpPr/>
            <p:nvPr/>
          </p:nvSpPr>
          <p:spPr>
            <a:xfrm>
              <a:off x="162156" y="1127096"/>
              <a:ext cx="648688" cy="648688"/>
            </a:xfrm>
            <a:prstGeom prst="ellipse">
              <a:avLst/>
            </a:prstGeom>
            <a:noFill/>
            <a:ln>
              <a:solidFill>
                <a:srgbClr val="862047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xmlns="" id="{903D91B9-3234-4D4C-923D-6DF0C502A614}"/>
              </a:ext>
            </a:extLst>
          </p:cNvPr>
          <p:cNvGrpSpPr/>
          <p:nvPr/>
        </p:nvGrpSpPr>
        <p:grpSpPr>
          <a:xfrm>
            <a:off x="3093468" y="2270491"/>
            <a:ext cx="648688" cy="648688"/>
            <a:chOff x="162156" y="1127096"/>
            <a:chExt cx="648688" cy="648688"/>
          </a:xfrm>
        </p:grpSpPr>
        <p:sp>
          <p:nvSpPr>
            <p:cNvPr id="106" name="Овал 105">
              <a:extLst>
                <a:ext uri="{FF2B5EF4-FFF2-40B4-BE49-F238E27FC236}">
                  <a16:creationId xmlns:a16="http://schemas.microsoft.com/office/drawing/2014/main" xmlns="" id="{F7BAF790-A8C8-42B6-8AB3-94C52062247B}"/>
                </a:ext>
              </a:extLst>
            </p:cNvPr>
            <p:cNvSpPr/>
            <p:nvPr/>
          </p:nvSpPr>
          <p:spPr>
            <a:xfrm>
              <a:off x="216499" y="1181439"/>
              <a:ext cx="540002" cy="540002"/>
            </a:xfrm>
            <a:prstGeom prst="ellipse">
              <a:avLst/>
            </a:prstGeom>
            <a:ln>
              <a:solidFill>
                <a:srgbClr val="862047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xmlns="" id="{48B99D79-CB84-49F6-8285-EAAAF26B3FA1}"/>
                </a:ext>
              </a:extLst>
            </p:cNvPr>
            <p:cNvSpPr txBox="1"/>
            <p:nvPr/>
          </p:nvSpPr>
          <p:spPr>
            <a:xfrm>
              <a:off x="257110" y="1251385"/>
              <a:ext cx="4587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897B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xmlns="" id="{99A7A478-6CF5-4D67-8EC7-CABD4FFB1C51}"/>
                </a:ext>
              </a:extLst>
            </p:cNvPr>
            <p:cNvSpPr/>
            <p:nvPr/>
          </p:nvSpPr>
          <p:spPr>
            <a:xfrm>
              <a:off x="162156" y="1127096"/>
              <a:ext cx="648688" cy="648688"/>
            </a:xfrm>
            <a:prstGeom prst="ellipse">
              <a:avLst/>
            </a:prstGeom>
            <a:noFill/>
            <a:ln>
              <a:solidFill>
                <a:srgbClr val="862047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xmlns="" id="{0D1DF3F9-840B-4984-B9B9-E76412C101AC}"/>
              </a:ext>
            </a:extLst>
          </p:cNvPr>
          <p:cNvGrpSpPr/>
          <p:nvPr/>
        </p:nvGrpSpPr>
        <p:grpSpPr>
          <a:xfrm>
            <a:off x="3093468" y="3404714"/>
            <a:ext cx="648688" cy="648688"/>
            <a:chOff x="162156" y="1127096"/>
            <a:chExt cx="648688" cy="648688"/>
          </a:xfrm>
        </p:grpSpPr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xmlns="" id="{0F98A3B2-3A57-4EF2-AD24-6F504E6F1540}"/>
                </a:ext>
              </a:extLst>
            </p:cNvPr>
            <p:cNvSpPr/>
            <p:nvPr/>
          </p:nvSpPr>
          <p:spPr>
            <a:xfrm>
              <a:off x="216499" y="1181439"/>
              <a:ext cx="540002" cy="540002"/>
            </a:xfrm>
            <a:prstGeom prst="ellipse">
              <a:avLst/>
            </a:prstGeom>
            <a:ln>
              <a:solidFill>
                <a:srgbClr val="862047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xmlns="" id="{0F123DA7-9D1B-41A9-9108-48FAAB306655}"/>
                </a:ext>
              </a:extLst>
            </p:cNvPr>
            <p:cNvSpPr txBox="1"/>
            <p:nvPr/>
          </p:nvSpPr>
          <p:spPr>
            <a:xfrm>
              <a:off x="257110" y="1251385"/>
              <a:ext cx="4587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897B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112" name="Овал 111">
              <a:extLst>
                <a:ext uri="{FF2B5EF4-FFF2-40B4-BE49-F238E27FC236}">
                  <a16:creationId xmlns:a16="http://schemas.microsoft.com/office/drawing/2014/main" xmlns="" id="{19581125-FAC6-468B-84FC-B1B7014985E4}"/>
                </a:ext>
              </a:extLst>
            </p:cNvPr>
            <p:cNvSpPr/>
            <p:nvPr/>
          </p:nvSpPr>
          <p:spPr>
            <a:xfrm>
              <a:off x="162156" y="1127096"/>
              <a:ext cx="648688" cy="648688"/>
            </a:xfrm>
            <a:prstGeom prst="ellipse">
              <a:avLst/>
            </a:prstGeom>
            <a:noFill/>
            <a:ln>
              <a:solidFill>
                <a:srgbClr val="862047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35" name="Группа 134">
            <a:extLst>
              <a:ext uri="{FF2B5EF4-FFF2-40B4-BE49-F238E27FC236}">
                <a16:creationId xmlns:a16="http://schemas.microsoft.com/office/drawing/2014/main" xmlns="" id="{8E897EB2-40CE-4CAD-8201-0AD73E8F18CF}"/>
              </a:ext>
            </a:extLst>
          </p:cNvPr>
          <p:cNvGrpSpPr/>
          <p:nvPr/>
        </p:nvGrpSpPr>
        <p:grpSpPr>
          <a:xfrm>
            <a:off x="3093468" y="4538938"/>
            <a:ext cx="648688" cy="648688"/>
            <a:chOff x="162156" y="1127096"/>
            <a:chExt cx="648688" cy="648688"/>
          </a:xfrm>
        </p:grpSpPr>
        <p:sp>
          <p:nvSpPr>
            <p:cNvPr id="136" name="Овал 135">
              <a:extLst>
                <a:ext uri="{FF2B5EF4-FFF2-40B4-BE49-F238E27FC236}">
                  <a16:creationId xmlns:a16="http://schemas.microsoft.com/office/drawing/2014/main" xmlns="" id="{0086E109-4B57-4BFE-8554-29CA54284462}"/>
                </a:ext>
              </a:extLst>
            </p:cNvPr>
            <p:cNvSpPr/>
            <p:nvPr/>
          </p:nvSpPr>
          <p:spPr>
            <a:xfrm>
              <a:off x="216499" y="1181439"/>
              <a:ext cx="540002" cy="540002"/>
            </a:xfrm>
            <a:prstGeom prst="ellipse">
              <a:avLst/>
            </a:prstGeom>
            <a:ln>
              <a:solidFill>
                <a:srgbClr val="862047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xmlns="" id="{01E6F16A-58B1-4FF4-AE1B-F5EDD93DB2CE}"/>
                </a:ext>
              </a:extLst>
            </p:cNvPr>
            <p:cNvSpPr txBox="1"/>
            <p:nvPr/>
          </p:nvSpPr>
          <p:spPr>
            <a:xfrm>
              <a:off x="257110" y="1251385"/>
              <a:ext cx="4587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897B"/>
                  </a:solidFill>
                  <a:latin typeface="Arial Black" panose="020B0A04020102020204" pitchFamily="34" charset="0"/>
                </a:rPr>
                <a:t>4</a:t>
              </a:r>
            </a:p>
          </p:txBody>
        </p:sp>
        <p:sp>
          <p:nvSpPr>
            <p:cNvPr id="138" name="Овал 137">
              <a:extLst>
                <a:ext uri="{FF2B5EF4-FFF2-40B4-BE49-F238E27FC236}">
                  <a16:creationId xmlns:a16="http://schemas.microsoft.com/office/drawing/2014/main" xmlns="" id="{92144D37-1B8F-4870-A615-0A951171654C}"/>
                </a:ext>
              </a:extLst>
            </p:cNvPr>
            <p:cNvSpPr/>
            <p:nvPr/>
          </p:nvSpPr>
          <p:spPr>
            <a:xfrm>
              <a:off x="162156" y="1127096"/>
              <a:ext cx="648688" cy="648688"/>
            </a:xfrm>
            <a:prstGeom prst="ellipse">
              <a:avLst/>
            </a:prstGeom>
            <a:noFill/>
            <a:ln>
              <a:solidFill>
                <a:srgbClr val="862047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39" name="Группа 138">
            <a:extLst>
              <a:ext uri="{FF2B5EF4-FFF2-40B4-BE49-F238E27FC236}">
                <a16:creationId xmlns:a16="http://schemas.microsoft.com/office/drawing/2014/main" xmlns="" id="{079E4778-4E54-4785-81BA-7EA0066AEEBC}"/>
              </a:ext>
            </a:extLst>
          </p:cNvPr>
          <p:cNvGrpSpPr/>
          <p:nvPr/>
        </p:nvGrpSpPr>
        <p:grpSpPr>
          <a:xfrm>
            <a:off x="8369170" y="1136268"/>
            <a:ext cx="648688" cy="648688"/>
            <a:chOff x="162156" y="1127096"/>
            <a:chExt cx="648688" cy="648688"/>
          </a:xfrm>
        </p:grpSpPr>
        <p:sp>
          <p:nvSpPr>
            <p:cNvPr id="142" name="Овал 141">
              <a:extLst>
                <a:ext uri="{FF2B5EF4-FFF2-40B4-BE49-F238E27FC236}">
                  <a16:creationId xmlns:a16="http://schemas.microsoft.com/office/drawing/2014/main" xmlns="" id="{5F6601D4-FA79-45C1-BCFC-89A66D00BE31}"/>
                </a:ext>
              </a:extLst>
            </p:cNvPr>
            <p:cNvSpPr/>
            <p:nvPr/>
          </p:nvSpPr>
          <p:spPr>
            <a:xfrm>
              <a:off x="216499" y="1181439"/>
              <a:ext cx="540002" cy="540002"/>
            </a:xfrm>
            <a:prstGeom prst="ellipse">
              <a:avLst/>
            </a:prstGeom>
            <a:ln>
              <a:solidFill>
                <a:srgbClr val="862047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xmlns="" id="{8237E0AE-EF9D-42AC-AF89-1686D6BE95DD}"/>
                </a:ext>
              </a:extLst>
            </p:cNvPr>
            <p:cNvSpPr txBox="1"/>
            <p:nvPr/>
          </p:nvSpPr>
          <p:spPr>
            <a:xfrm>
              <a:off x="257110" y="1251385"/>
              <a:ext cx="4587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897B"/>
                  </a:solidFill>
                  <a:latin typeface="Arial Black" panose="020B0A04020102020204" pitchFamily="34" charset="0"/>
                </a:rPr>
                <a:t>5</a:t>
              </a:r>
            </a:p>
          </p:txBody>
        </p:sp>
        <p:sp>
          <p:nvSpPr>
            <p:cNvPr id="145" name="Овал 144">
              <a:extLst>
                <a:ext uri="{FF2B5EF4-FFF2-40B4-BE49-F238E27FC236}">
                  <a16:creationId xmlns:a16="http://schemas.microsoft.com/office/drawing/2014/main" xmlns="" id="{0668B445-88F7-4732-A608-47B6F24DE3BC}"/>
                </a:ext>
              </a:extLst>
            </p:cNvPr>
            <p:cNvSpPr/>
            <p:nvPr/>
          </p:nvSpPr>
          <p:spPr>
            <a:xfrm>
              <a:off x="162156" y="1127096"/>
              <a:ext cx="648688" cy="648688"/>
            </a:xfrm>
            <a:prstGeom prst="ellipse">
              <a:avLst/>
            </a:prstGeom>
            <a:noFill/>
            <a:ln>
              <a:solidFill>
                <a:srgbClr val="862047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46" name="Группа 145">
            <a:extLst>
              <a:ext uri="{FF2B5EF4-FFF2-40B4-BE49-F238E27FC236}">
                <a16:creationId xmlns:a16="http://schemas.microsoft.com/office/drawing/2014/main" xmlns="" id="{A48C9F0D-8734-4F7F-A223-94BFD7D686A1}"/>
              </a:ext>
            </a:extLst>
          </p:cNvPr>
          <p:cNvGrpSpPr/>
          <p:nvPr/>
        </p:nvGrpSpPr>
        <p:grpSpPr>
          <a:xfrm>
            <a:off x="8369170" y="2270491"/>
            <a:ext cx="648688" cy="648688"/>
            <a:chOff x="162156" y="1127096"/>
            <a:chExt cx="648688" cy="648688"/>
          </a:xfrm>
        </p:grpSpPr>
        <p:sp>
          <p:nvSpPr>
            <p:cNvPr id="151" name="Овал 150">
              <a:extLst>
                <a:ext uri="{FF2B5EF4-FFF2-40B4-BE49-F238E27FC236}">
                  <a16:creationId xmlns:a16="http://schemas.microsoft.com/office/drawing/2014/main" xmlns="" id="{49292B37-7915-4E85-9789-58FD7C869F3F}"/>
                </a:ext>
              </a:extLst>
            </p:cNvPr>
            <p:cNvSpPr/>
            <p:nvPr/>
          </p:nvSpPr>
          <p:spPr>
            <a:xfrm>
              <a:off x="216499" y="1181439"/>
              <a:ext cx="540002" cy="540002"/>
            </a:xfrm>
            <a:prstGeom prst="ellipse">
              <a:avLst/>
            </a:prstGeom>
            <a:ln>
              <a:solidFill>
                <a:srgbClr val="862047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xmlns="" id="{9C0E458C-EB32-44E1-AB34-CDB9131F9F79}"/>
                </a:ext>
              </a:extLst>
            </p:cNvPr>
            <p:cNvSpPr txBox="1"/>
            <p:nvPr/>
          </p:nvSpPr>
          <p:spPr>
            <a:xfrm>
              <a:off x="257110" y="1251385"/>
              <a:ext cx="4587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897B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155" name="Овал 154">
              <a:extLst>
                <a:ext uri="{FF2B5EF4-FFF2-40B4-BE49-F238E27FC236}">
                  <a16:creationId xmlns:a16="http://schemas.microsoft.com/office/drawing/2014/main" xmlns="" id="{5A0BDD48-7211-44BF-A619-DF7568124293}"/>
                </a:ext>
              </a:extLst>
            </p:cNvPr>
            <p:cNvSpPr/>
            <p:nvPr/>
          </p:nvSpPr>
          <p:spPr>
            <a:xfrm>
              <a:off x="162156" y="1127096"/>
              <a:ext cx="648688" cy="648688"/>
            </a:xfrm>
            <a:prstGeom prst="ellipse">
              <a:avLst/>
            </a:prstGeom>
            <a:noFill/>
            <a:ln>
              <a:solidFill>
                <a:srgbClr val="862047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xmlns="" id="{C9533AE8-814C-45A9-B64D-8AFD00750009}"/>
              </a:ext>
            </a:extLst>
          </p:cNvPr>
          <p:cNvGrpSpPr/>
          <p:nvPr/>
        </p:nvGrpSpPr>
        <p:grpSpPr>
          <a:xfrm>
            <a:off x="8369170" y="3404714"/>
            <a:ext cx="648688" cy="648688"/>
            <a:chOff x="162156" y="1127096"/>
            <a:chExt cx="648688" cy="648688"/>
          </a:xfrm>
        </p:grpSpPr>
        <p:sp>
          <p:nvSpPr>
            <p:cNvPr id="163" name="Овал 162">
              <a:extLst>
                <a:ext uri="{FF2B5EF4-FFF2-40B4-BE49-F238E27FC236}">
                  <a16:creationId xmlns:a16="http://schemas.microsoft.com/office/drawing/2014/main" xmlns="" id="{B303D98F-1CBE-4A70-A1B2-CE1D350F26C3}"/>
                </a:ext>
              </a:extLst>
            </p:cNvPr>
            <p:cNvSpPr/>
            <p:nvPr/>
          </p:nvSpPr>
          <p:spPr>
            <a:xfrm>
              <a:off x="216499" y="1181439"/>
              <a:ext cx="540002" cy="540002"/>
            </a:xfrm>
            <a:prstGeom prst="ellipse">
              <a:avLst/>
            </a:prstGeom>
            <a:ln>
              <a:solidFill>
                <a:srgbClr val="862047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xmlns="" id="{477ADBE2-89D2-4E81-8E0C-331D1530FAFB}"/>
                </a:ext>
              </a:extLst>
            </p:cNvPr>
            <p:cNvSpPr txBox="1"/>
            <p:nvPr/>
          </p:nvSpPr>
          <p:spPr>
            <a:xfrm>
              <a:off x="257110" y="1251385"/>
              <a:ext cx="4587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897B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67" name="Овал 166">
              <a:extLst>
                <a:ext uri="{FF2B5EF4-FFF2-40B4-BE49-F238E27FC236}">
                  <a16:creationId xmlns:a16="http://schemas.microsoft.com/office/drawing/2014/main" xmlns="" id="{C0F503C2-2B56-4976-8ADB-376B1AF75A81}"/>
                </a:ext>
              </a:extLst>
            </p:cNvPr>
            <p:cNvSpPr/>
            <p:nvPr/>
          </p:nvSpPr>
          <p:spPr>
            <a:xfrm>
              <a:off x="162156" y="1127096"/>
              <a:ext cx="648688" cy="648688"/>
            </a:xfrm>
            <a:prstGeom prst="ellipse">
              <a:avLst/>
            </a:prstGeom>
            <a:noFill/>
            <a:ln>
              <a:solidFill>
                <a:srgbClr val="862047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68" name="Группа 167">
            <a:extLst>
              <a:ext uri="{FF2B5EF4-FFF2-40B4-BE49-F238E27FC236}">
                <a16:creationId xmlns:a16="http://schemas.microsoft.com/office/drawing/2014/main" xmlns="" id="{43B053B5-9BB1-4CA5-A633-274928C8E2B0}"/>
              </a:ext>
            </a:extLst>
          </p:cNvPr>
          <p:cNvGrpSpPr/>
          <p:nvPr/>
        </p:nvGrpSpPr>
        <p:grpSpPr>
          <a:xfrm>
            <a:off x="8369170" y="4538938"/>
            <a:ext cx="648688" cy="648688"/>
            <a:chOff x="162156" y="1127096"/>
            <a:chExt cx="648688" cy="648688"/>
          </a:xfrm>
        </p:grpSpPr>
        <p:sp>
          <p:nvSpPr>
            <p:cNvPr id="169" name="Овал 168">
              <a:extLst>
                <a:ext uri="{FF2B5EF4-FFF2-40B4-BE49-F238E27FC236}">
                  <a16:creationId xmlns:a16="http://schemas.microsoft.com/office/drawing/2014/main" xmlns="" id="{D4312D79-C7DF-4C4E-99FA-4D6FA0F43152}"/>
                </a:ext>
              </a:extLst>
            </p:cNvPr>
            <p:cNvSpPr/>
            <p:nvPr/>
          </p:nvSpPr>
          <p:spPr>
            <a:xfrm>
              <a:off x="216499" y="1181439"/>
              <a:ext cx="540002" cy="540002"/>
            </a:xfrm>
            <a:prstGeom prst="ellipse">
              <a:avLst/>
            </a:prstGeom>
            <a:ln>
              <a:solidFill>
                <a:srgbClr val="862047"/>
              </a:solidFill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xmlns="" id="{A17388B5-F80B-4BC5-952D-CF778904BA6D}"/>
                </a:ext>
              </a:extLst>
            </p:cNvPr>
            <p:cNvSpPr txBox="1"/>
            <p:nvPr/>
          </p:nvSpPr>
          <p:spPr>
            <a:xfrm>
              <a:off x="257110" y="1251385"/>
              <a:ext cx="4587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897B"/>
                  </a:solidFill>
                  <a:latin typeface="Arial Black" panose="020B0A04020102020204" pitchFamily="34" charset="0"/>
                </a:rPr>
                <a:t>8</a:t>
              </a:r>
            </a:p>
          </p:txBody>
        </p:sp>
        <p:sp>
          <p:nvSpPr>
            <p:cNvPr id="171" name="Овал 170">
              <a:extLst>
                <a:ext uri="{FF2B5EF4-FFF2-40B4-BE49-F238E27FC236}">
                  <a16:creationId xmlns:a16="http://schemas.microsoft.com/office/drawing/2014/main" xmlns="" id="{046F573E-3B27-48FA-A778-9DFDFD48FFBE}"/>
                </a:ext>
              </a:extLst>
            </p:cNvPr>
            <p:cNvSpPr/>
            <p:nvPr/>
          </p:nvSpPr>
          <p:spPr>
            <a:xfrm>
              <a:off x="162156" y="1127096"/>
              <a:ext cx="648688" cy="648688"/>
            </a:xfrm>
            <a:prstGeom prst="ellipse">
              <a:avLst/>
            </a:prstGeom>
            <a:noFill/>
            <a:ln>
              <a:solidFill>
                <a:srgbClr val="862047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38" name="Рисунок 37" descr="Изображение выглядит как текст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D9816F29-1D26-4D95-9771-1C7B8D096F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73" y="5076974"/>
            <a:ext cx="540000" cy="540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759DAEA2-7479-4D78-9741-B34746709B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6" b="16205"/>
          <a:stretch/>
        </p:blipFill>
        <p:spPr>
          <a:xfrm>
            <a:off x="7032130" y="5192477"/>
            <a:ext cx="658352" cy="432000"/>
          </a:xfrm>
          <a:prstGeom prst="rect">
            <a:avLst/>
          </a:prstGeom>
        </p:spPr>
      </p:pic>
      <p:pic>
        <p:nvPicPr>
          <p:cNvPr id="45" name="Рисунок 44" descr="Изображение выглядит как текст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80D9D2CD-9870-437C-BF49-4B9E0C08A9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668" y="5124581"/>
            <a:ext cx="538909" cy="53890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E9E8F61C-5EDE-4BE4-90AF-B3C7206B0E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480" y="1188851"/>
            <a:ext cx="695435" cy="695435"/>
          </a:xfrm>
          <a:prstGeom prst="rect">
            <a:avLst/>
          </a:prstGeom>
        </p:spPr>
      </p:pic>
      <p:grpSp>
        <p:nvGrpSpPr>
          <p:cNvPr id="92" name="Группа 91">
            <a:extLst>
              <a:ext uri="{FF2B5EF4-FFF2-40B4-BE49-F238E27FC236}">
                <a16:creationId xmlns:a16="http://schemas.microsoft.com/office/drawing/2014/main" xmlns="" id="{29ED47A1-1F9F-4B17-86A1-DACF23103689}"/>
              </a:ext>
            </a:extLst>
          </p:cNvPr>
          <p:cNvGrpSpPr/>
          <p:nvPr/>
        </p:nvGrpSpPr>
        <p:grpSpPr>
          <a:xfrm>
            <a:off x="4612136" y="2238571"/>
            <a:ext cx="2962126" cy="2549826"/>
            <a:chOff x="4612136" y="2238571"/>
            <a:chExt cx="2962126" cy="2549826"/>
          </a:xfrm>
        </p:grpSpPr>
        <p:grpSp>
          <p:nvGrpSpPr>
            <p:cNvPr id="93" name="Группа 92">
              <a:extLst>
                <a:ext uri="{FF2B5EF4-FFF2-40B4-BE49-F238E27FC236}">
                  <a16:creationId xmlns:a16="http://schemas.microsoft.com/office/drawing/2014/main" xmlns="" id="{090126CC-47E7-4D6F-B02F-3A3CA76C6E4D}"/>
                </a:ext>
              </a:extLst>
            </p:cNvPr>
            <p:cNvGrpSpPr/>
            <p:nvPr/>
          </p:nvGrpSpPr>
          <p:grpSpPr>
            <a:xfrm>
              <a:off x="4612136" y="2238571"/>
              <a:ext cx="2962126" cy="2549826"/>
              <a:chOff x="4370508" y="1781117"/>
              <a:chExt cx="3445381" cy="2965817"/>
            </a:xfrm>
          </p:grpSpPr>
          <p:pic>
            <p:nvPicPr>
              <p:cNvPr id="124" name="Рисунок 123">
                <a:extLst>
                  <a:ext uri="{FF2B5EF4-FFF2-40B4-BE49-F238E27FC236}">
                    <a16:creationId xmlns:a16="http://schemas.microsoft.com/office/drawing/2014/main" xmlns="" id="{FE6E0844-FCC0-471C-9894-7EEB60D194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742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25" name="Рисунок 124">
                <a:extLst>
                  <a:ext uri="{FF2B5EF4-FFF2-40B4-BE49-F238E27FC236}">
                    <a16:creationId xmlns:a16="http://schemas.microsoft.com/office/drawing/2014/main" xmlns="" id="{1C423AA1-A3D2-4BEB-9F35-0D5D4EDC94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896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26" name="Рисунок 125">
                <a:extLst>
                  <a:ext uri="{FF2B5EF4-FFF2-40B4-BE49-F238E27FC236}">
                    <a16:creationId xmlns:a16="http://schemas.microsoft.com/office/drawing/2014/main" xmlns="" id="{3D9290C8-C3E8-4EB2-AB80-EDFF32AEE0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050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27" name="Рисунок 126">
                <a:extLst>
                  <a:ext uri="{FF2B5EF4-FFF2-40B4-BE49-F238E27FC236}">
                    <a16:creationId xmlns:a16="http://schemas.microsoft.com/office/drawing/2014/main" xmlns="" id="{90E7DA91-D7F4-46F5-B00B-67B639A17A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5889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28" name="Рисунок 127">
                <a:extLst>
                  <a:ext uri="{FF2B5EF4-FFF2-40B4-BE49-F238E27FC236}">
                    <a16:creationId xmlns:a16="http://schemas.microsoft.com/office/drawing/2014/main" xmlns="" id="{95CD6F8D-8429-4EF6-A9F2-E1F2E12DC9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3198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29" name="Рисунок 128">
                <a:extLst>
                  <a:ext uri="{FF2B5EF4-FFF2-40B4-BE49-F238E27FC236}">
                    <a16:creationId xmlns:a16="http://schemas.microsoft.com/office/drawing/2014/main" xmlns="" id="{351A95A6-7560-40FF-8647-2FC15CAA3C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7429" y="3398329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30" name="Рисунок 129">
                <a:extLst>
                  <a:ext uri="{FF2B5EF4-FFF2-40B4-BE49-F238E27FC236}">
                    <a16:creationId xmlns:a16="http://schemas.microsoft.com/office/drawing/2014/main" xmlns="" id="{83978544-C954-4825-8912-673A1AE83D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3198" y="4206934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31" name="Рисунок 130">
                <a:extLst>
                  <a:ext uri="{FF2B5EF4-FFF2-40B4-BE49-F238E27FC236}">
                    <a16:creationId xmlns:a16="http://schemas.microsoft.com/office/drawing/2014/main" xmlns="" id="{7AAAA66F-AB24-4130-B3AB-878A3DFD9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54738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32" name="Рисунок 131">
                <a:extLst>
                  <a:ext uri="{FF2B5EF4-FFF2-40B4-BE49-F238E27FC236}">
                    <a16:creationId xmlns:a16="http://schemas.microsoft.com/office/drawing/2014/main" xmlns="" id="{A208887E-C4C9-4E65-9EF6-7A7648E011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1659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33" name="Рисунок 132">
                <a:extLst>
                  <a:ext uri="{FF2B5EF4-FFF2-40B4-BE49-F238E27FC236}">
                    <a16:creationId xmlns:a16="http://schemas.microsoft.com/office/drawing/2014/main" xmlns="" id="{2A34E48D-A8F0-481F-9CCC-41AD157F3E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8968" y="3398329"/>
                <a:ext cx="540000" cy="540000"/>
              </a:xfrm>
              <a:prstGeom prst="rect">
                <a:avLst/>
              </a:prstGeom>
            </p:spPr>
          </p:pic>
        </p:grpSp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xmlns="" id="{3E0C2C32-03C2-497E-ADEF-0B3B26A93143}"/>
                </a:ext>
              </a:extLst>
            </p:cNvPr>
            <p:cNvCxnSpPr>
              <a:cxnSpLocks/>
              <a:stCxn id="126" idx="3"/>
              <a:endCxn id="125" idx="1"/>
            </p:cNvCxnSpPr>
            <p:nvPr/>
          </p:nvCxnSpPr>
          <p:spPr>
            <a:xfrm>
              <a:off x="5076395" y="2470701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>
              <a:extLst>
                <a:ext uri="{FF2B5EF4-FFF2-40B4-BE49-F238E27FC236}">
                  <a16:creationId xmlns:a16="http://schemas.microsoft.com/office/drawing/2014/main" xmlns="" id="{7183948A-62A5-4BBB-B47A-9CCE8037A67C}"/>
                </a:ext>
              </a:extLst>
            </p:cNvPr>
            <p:cNvCxnSpPr>
              <a:cxnSpLocks/>
              <a:stCxn id="125" idx="3"/>
              <a:endCxn id="124" idx="1"/>
            </p:cNvCxnSpPr>
            <p:nvPr/>
          </p:nvCxnSpPr>
          <p:spPr>
            <a:xfrm>
              <a:off x="5909017" y="2470701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>
              <a:extLst>
                <a:ext uri="{FF2B5EF4-FFF2-40B4-BE49-F238E27FC236}">
                  <a16:creationId xmlns:a16="http://schemas.microsoft.com/office/drawing/2014/main" xmlns="" id="{ACF0511D-A170-4DC4-8ADA-FEF3295444E5}"/>
                </a:ext>
              </a:extLst>
            </p:cNvPr>
            <p:cNvCxnSpPr>
              <a:cxnSpLocks/>
              <a:stCxn id="124" idx="3"/>
              <a:endCxn id="127" idx="1"/>
            </p:cNvCxnSpPr>
            <p:nvPr/>
          </p:nvCxnSpPr>
          <p:spPr>
            <a:xfrm>
              <a:off x="6741639" y="2470701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>
              <a:extLst>
                <a:ext uri="{FF2B5EF4-FFF2-40B4-BE49-F238E27FC236}">
                  <a16:creationId xmlns:a16="http://schemas.microsoft.com/office/drawing/2014/main" xmlns="" id="{B09F5935-7283-458C-8867-E62CDF57A12C}"/>
                </a:ext>
              </a:extLst>
            </p:cNvPr>
            <p:cNvCxnSpPr>
              <a:cxnSpLocks/>
              <a:stCxn id="132" idx="1"/>
              <a:endCxn id="128" idx="3"/>
            </p:cNvCxnSpPr>
            <p:nvPr/>
          </p:nvCxnSpPr>
          <p:spPr>
            <a:xfrm flipH="1">
              <a:off x="6325328" y="3165890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>
              <a:extLst>
                <a:ext uri="{FF2B5EF4-FFF2-40B4-BE49-F238E27FC236}">
                  <a16:creationId xmlns:a16="http://schemas.microsoft.com/office/drawing/2014/main" xmlns="" id="{CC07CB4C-812E-4AEE-8758-AF24445E406E}"/>
                </a:ext>
              </a:extLst>
            </p:cNvPr>
            <p:cNvCxnSpPr>
              <a:cxnSpLocks/>
              <a:stCxn id="128" idx="1"/>
              <a:endCxn id="131" idx="3"/>
            </p:cNvCxnSpPr>
            <p:nvPr/>
          </p:nvCxnSpPr>
          <p:spPr>
            <a:xfrm flipH="1">
              <a:off x="5492706" y="3165890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>
              <a:extLst>
                <a:ext uri="{FF2B5EF4-FFF2-40B4-BE49-F238E27FC236}">
                  <a16:creationId xmlns:a16="http://schemas.microsoft.com/office/drawing/2014/main" xmlns="" id="{AFA174C1-E15F-49CC-B153-6806C16CE79A}"/>
                </a:ext>
              </a:extLst>
            </p:cNvPr>
            <p:cNvCxnSpPr>
              <a:cxnSpLocks/>
              <a:stCxn id="129" idx="1"/>
              <a:endCxn id="133" idx="3"/>
            </p:cNvCxnSpPr>
            <p:nvPr/>
          </p:nvCxnSpPr>
          <p:spPr>
            <a:xfrm flipH="1">
              <a:off x="5909017" y="3861080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Соединитель: изогнутый 99">
              <a:extLst>
                <a:ext uri="{FF2B5EF4-FFF2-40B4-BE49-F238E27FC236}">
                  <a16:creationId xmlns:a16="http://schemas.microsoft.com/office/drawing/2014/main" xmlns="" id="{F3EC6E56-C5D8-46C2-9B5D-C81209919726}"/>
                </a:ext>
              </a:extLst>
            </p:cNvPr>
            <p:cNvCxnSpPr>
              <a:cxnSpLocks/>
              <a:stCxn id="126" idx="2"/>
              <a:endCxn id="131" idx="1"/>
            </p:cNvCxnSpPr>
            <p:nvPr/>
          </p:nvCxnSpPr>
          <p:spPr>
            <a:xfrm rot="16200000" flipH="1">
              <a:off x="4704826" y="2842269"/>
              <a:ext cx="463060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Соединитель: изогнутый 112">
              <a:extLst>
                <a:ext uri="{FF2B5EF4-FFF2-40B4-BE49-F238E27FC236}">
                  <a16:creationId xmlns:a16="http://schemas.microsoft.com/office/drawing/2014/main" xmlns="" id="{A1E081F6-9200-4067-A658-2F8D64DEEDC8}"/>
                </a:ext>
              </a:extLst>
            </p:cNvPr>
            <p:cNvCxnSpPr>
              <a:cxnSpLocks/>
              <a:stCxn id="127" idx="2"/>
              <a:endCxn id="132" idx="3"/>
            </p:cNvCxnSpPr>
            <p:nvPr/>
          </p:nvCxnSpPr>
          <p:spPr>
            <a:xfrm rot="5400000">
              <a:off x="7018512" y="2842269"/>
              <a:ext cx="463060" cy="184182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Соединитель: изогнутый 113">
              <a:extLst>
                <a:ext uri="{FF2B5EF4-FFF2-40B4-BE49-F238E27FC236}">
                  <a16:creationId xmlns:a16="http://schemas.microsoft.com/office/drawing/2014/main" xmlns="" id="{BCDDE021-521A-4486-8F5C-E527CB0C4BB0}"/>
                </a:ext>
              </a:extLst>
            </p:cNvPr>
            <p:cNvCxnSpPr>
              <a:cxnSpLocks/>
              <a:stCxn id="132" idx="2"/>
              <a:endCxn id="129" idx="3"/>
            </p:cNvCxnSpPr>
            <p:nvPr/>
          </p:nvCxnSpPr>
          <p:spPr>
            <a:xfrm rot="5400000">
              <a:off x="6602201" y="3537458"/>
              <a:ext cx="463061" cy="184182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Соединитель: изогнутый 114">
              <a:extLst>
                <a:ext uri="{FF2B5EF4-FFF2-40B4-BE49-F238E27FC236}">
                  <a16:creationId xmlns:a16="http://schemas.microsoft.com/office/drawing/2014/main" xmlns="" id="{69E5864A-C7C0-49CF-A67B-38C9E830D2B6}"/>
                </a:ext>
              </a:extLst>
            </p:cNvPr>
            <p:cNvCxnSpPr>
              <a:cxnSpLocks/>
              <a:stCxn id="131" idx="2"/>
              <a:endCxn id="133" idx="1"/>
            </p:cNvCxnSpPr>
            <p:nvPr/>
          </p:nvCxnSpPr>
          <p:spPr>
            <a:xfrm rot="16200000" flipH="1">
              <a:off x="5121137" y="3537458"/>
              <a:ext cx="463061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Соединитель: изогнутый 115">
              <a:extLst>
                <a:ext uri="{FF2B5EF4-FFF2-40B4-BE49-F238E27FC236}">
                  <a16:creationId xmlns:a16="http://schemas.microsoft.com/office/drawing/2014/main" xmlns="" id="{B21EE52F-D563-471D-848F-E5FAF4BD7D89}"/>
                </a:ext>
              </a:extLst>
            </p:cNvPr>
            <p:cNvCxnSpPr>
              <a:cxnSpLocks/>
              <a:stCxn id="128" idx="2"/>
              <a:endCxn id="133" idx="0"/>
            </p:cNvCxnSpPr>
            <p:nvPr/>
          </p:nvCxnSpPr>
          <p:spPr>
            <a:xfrm rot="5400000">
              <a:off x="5769579" y="3305329"/>
              <a:ext cx="230931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Соединитель: изогнутый 116">
              <a:extLst>
                <a:ext uri="{FF2B5EF4-FFF2-40B4-BE49-F238E27FC236}">
                  <a16:creationId xmlns:a16="http://schemas.microsoft.com/office/drawing/2014/main" xmlns="" id="{3407C60F-4206-4124-A64F-96AB9A0DDFA9}"/>
                </a:ext>
              </a:extLst>
            </p:cNvPr>
            <p:cNvCxnSpPr>
              <a:cxnSpLocks/>
              <a:stCxn id="129" idx="0"/>
              <a:endCxn id="128" idx="2"/>
            </p:cNvCxnSpPr>
            <p:nvPr/>
          </p:nvCxnSpPr>
          <p:spPr>
            <a:xfrm rot="16200000" flipV="1">
              <a:off x="6185890" y="3305329"/>
              <a:ext cx="230931" cy="416312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Соединитель: изогнутый 117">
              <a:extLst>
                <a:ext uri="{FF2B5EF4-FFF2-40B4-BE49-F238E27FC236}">
                  <a16:creationId xmlns:a16="http://schemas.microsoft.com/office/drawing/2014/main" xmlns="" id="{1FE10E27-3BEA-44C6-875C-E0CBA33C2EBE}"/>
                </a:ext>
              </a:extLst>
            </p:cNvPr>
            <p:cNvCxnSpPr>
              <a:cxnSpLocks/>
              <a:stCxn id="131" idx="0"/>
              <a:endCxn id="125" idx="2"/>
            </p:cNvCxnSpPr>
            <p:nvPr/>
          </p:nvCxnSpPr>
          <p:spPr>
            <a:xfrm rot="5400000" flipH="1" flipV="1">
              <a:off x="5353267" y="2610140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Соединитель: изогнутый 118">
              <a:extLst>
                <a:ext uri="{FF2B5EF4-FFF2-40B4-BE49-F238E27FC236}">
                  <a16:creationId xmlns:a16="http://schemas.microsoft.com/office/drawing/2014/main" xmlns="" id="{51825AE2-9965-49CE-B9B1-091E92A8775D}"/>
                </a:ext>
              </a:extLst>
            </p:cNvPr>
            <p:cNvCxnSpPr>
              <a:cxnSpLocks/>
              <a:stCxn id="128" idx="0"/>
              <a:endCxn id="125" idx="2"/>
            </p:cNvCxnSpPr>
            <p:nvPr/>
          </p:nvCxnSpPr>
          <p:spPr>
            <a:xfrm rot="16200000" flipV="1">
              <a:off x="5769579" y="2610139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Соединитель: изогнутый 119">
              <a:extLst>
                <a:ext uri="{FF2B5EF4-FFF2-40B4-BE49-F238E27FC236}">
                  <a16:creationId xmlns:a16="http://schemas.microsoft.com/office/drawing/2014/main" xmlns="" id="{03095E29-9F57-4599-A255-91DB16F74636}"/>
                </a:ext>
              </a:extLst>
            </p:cNvPr>
            <p:cNvCxnSpPr>
              <a:cxnSpLocks/>
              <a:stCxn id="128" idx="0"/>
              <a:endCxn id="124" idx="2"/>
            </p:cNvCxnSpPr>
            <p:nvPr/>
          </p:nvCxnSpPr>
          <p:spPr>
            <a:xfrm rot="5400000" flipH="1" flipV="1">
              <a:off x="6185889" y="2610140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Соединитель: изогнутый 120">
              <a:extLst>
                <a:ext uri="{FF2B5EF4-FFF2-40B4-BE49-F238E27FC236}">
                  <a16:creationId xmlns:a16="http://schemas.microsoft.com/office/drawing/2014/main" xmlns="" id="{D78DA103-B202-40C3-914D-DCDEA1230738}"/>
                </a:ext>
              </a:extLst>
            </p:cNvPr>
            <p:cNvCxnSpPr>
              <a:cxnSpLocks/>
              <a:stCxn id="132" idx="0"/>
              <a:endCxn id="124" idx="2"/>
            </p:cNvCxnSpPr>
            <p:nvPr/>
          </p:nvCxnSpPr>
          <p:spPr>
            <a:xfrm rot="16200000" flipV="1">
              <a:off x="6602201" y="2610139"/>
              <a:ext cx="230930" cy="416312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Соединитель: изогнутый 121">
              <a:extLst>
                <a:ext uri="{FF2B5EF4-FFF2-40B4-BE49-F238E27FC236}">
                  <a16:creationId xmlns:a16="http://schemas.microsoft.com/office/drawing/2014/main" xmlns="" id="{51C876D8-6A08-4D87-BEA8-7232F9BA9DD7}"/>
                </a:ext>
              </a:extLst>
            </p:cNvPr>
            <p:cNvCxnSpPr>
              <a:cxnSpLocks/>
              <a:stCxn id="129" idx="2"/>
              <a:endCxn id="130" idx="3"/>
            </p:cNvCxnSpPr>
            <p:nvPr/>
          </p:nvCxnSpPr>
          <p:spPr>
            <a:xfrm rot="5400000">
              <a:off x="6185891" y="4232647"/>
              <a:ext cx="463059" cy="184183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Соединитель: изогнутый 122">
              <a:extLst>
                <a:ext uri="{FF2B5EF4-FFF2-40B4-BE49-F238E27FC236}">
                  <a16:creationId xmlns:a16="http://schemas.microsoft.com/office/drawing/2014/main" xmlns="" id="{B067EB84-3AF6-418A-BEF1-2EA3D099C786}"/>
                </a:ext>
              </a:extLst>
            </p:cNvPr>
            <p:cNvCxnSpPr>
              <a:cxnSpLocks/>
              <a:stCxn id="133" idx="2"/>
              <a:endCxn id="130" idx="1"/>
            </p:cNvCxnSpPr>
            <p:nvPr/>
          </p:nvCxnSpPr>
          <p:spPr>
            <a:xfrm rot="16200000" flipH="1">
              <a:off x="5537449" y="4232647"/>
              <a:ext cx="463059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Прямоугольник 133">
            <a:extLst>
              <a:ext uri="{FF2B5EF4-FFF2-40B4-BE49-F238E27FC236}">
                <a16:creationId xmlns:a16="http://schemas.microsoft.com/office/drawing/2014/main" xmlns="" id="{EE464827-E6CD-475F-B1B1-AE7FCD8FCBA5}"/>
              </a:ext>
            </a:extLst>
          </p:cNvPr>
          <p:cNvSpPr/>
          <p:nvPr/>
        </p:nvSpPr>
        <p:spPr>
          <a:xfrm>
            <a:off x="10272464" y="6122175"/>
            <a:ext cx="1717083" cy="261610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/>
            <a:r>
              <a:rPr lang="ru-RU" sz="1100" spc="-1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*планируемые изменения</a:t>
            </a:r>
          </a:p>
        </p:txBody>
      </p:sp>
      <p:pic>
        <p:nvPicPr>
          <p:cNvPr id="140" name="Рисунок 139">
            <a:extLst>
              <a:ext uri="{FF2B5EF4-FFF2-40B4-BE49-F238E27FC236}">
                <a16:creationId xmlns:a16="http://schemas.microsoft.com/office/drawing/2014/main" xmlns="" id="{F5B79BF0-A1D3-4092-8C10-5E47CA37ED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66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ручной ввод 1">
            <a:extLst>
              <a:ext uri="{FF2B5EF4-FFF2-40B4-BE49-F238E27FC236}">
                <a16:creationId xmlns:a16="http://schemas.microsoft.com/office/drawing/2014/main" xmlns="" id="{483298F0-9BB9-4A13-AE31-5E7BF57E837A}"/>
              </a:ext>
            </a:extLst>
          </p:cNvPr>
          <p:cNvSpPr/>
          <p:nvPr/>
        </p:nvSpPr>
        <p:spPr>
          <a:xfrm rot="16200000">
            <a:off x="5377977" y="41573"/>
            <a:ext cx="6855600" cy="6772451"/>
          </a:xfrm>
          <a:prstGeom prst="flowChartManualInput">
            <a:avLst/>
          </a:prstGeom>
          <a:solidFill>
            <a:srgbClr val="D1FF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1168896" y="4284613"/>
            <a:ext cx="956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388E3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Участники кластера</a:t>
            </a:r>
            <a:endParaRPr lang="ru-RU" sz="1000" dirty="0">
              <a:solidFill>
                <a:srgbClr val="388E3C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3504950" y="4981684"/>
            <a:ext cx="15583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45816A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Предприятие – производитель конечной продукции</a:t>
            </a:r>
            <a:endParaRPr lang="ru-RU" sz="1000" dirty="0">
              <a:solidFill>
                <a:srgbClr val="45816A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071813" y="85724"/>
            <a:ext cx="8865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00897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ПРЕДЛОЖЕНИЯ ПО КОРРЕКТИРОВКЕ ТРЕБОВАНИЙ К ПРОМЫШЛЕННЫМ КЛАСТЕРАМ</a:t>
            </a:r>
          </a:p>
        </p:txBody>
      </p:sp>
      <p:sp>
        <p:nvSpPr>
          <p:cNvPr id="35" name="Овал 34"/>
          <p:cNvSpPr/>
          <p:nvPr/>
        </p:nvSpPr>
        <p:spPr>
          <a:xfrm>
            <a:off x="2826321" y="4904318"/>
            <a:ext cx="720000" cy="720000"/>
          </a:xfrm>
          <a:prstGeom prst="ellipse">
            <a:avLst/>
          </a:prstGeom>
          <a:noFill/>
          <a:ln>
            <a:solidFill>
              <a:srgbClr val="458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B8E89B-C85D-420E-A9EB-5426E6EE6659}"/>
              </a:ext>
            </a:extLst>
          </p:cNvPr>
          <p:cNvSpPr txBox="1"/>
          <p:nvPr/>
        </p:nvSpPr>
        <p:spPr>
          <a:xfrm>
            <a:off x="1467029" y="714182"/>
            <a:ext cx="3239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ТЕКУЩАЯ РЕДАКЦИЯ ТРЕБОВАНИЙ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xmlns="" id="{D32F4BBD-C361-4B34-A524-46FEC848EF86}"/>
              </a:ext>
            </a:extLst>
          </p:cNvPr>
          <p:cNvSpPr txBox="1"/>
          <p:nvPr/>
        </p:nvSpPr>
        <p:spPr>
          <a:xfrm>
            <a:off x="7800192" y="714182"/>
            <a:ext cx="27719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b="1"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ru-RU" sz="1600" dirty="0"/>
              <a:t>ПРЕДЛАГАЕМЫЕ ИЗМЕНЕНИЯ</a:t>
            </a: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xmlns="" id="{42D1D163-8961-4B10-9BF4-724FECABEE14}"/>
              </a:ext>
            </a:extLst>
          </p:cNvPr>
          <p:cNvSpPr/>
          <p:nvPr/>
        </p:nvSpPr>
        <p:spPr>
          <a:xfrm>
            <a:off x="2238126" y="1798622"/>
            <a:ext cx="1156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B41343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Потенциальный участник кластера</a:t>
            </a:r>
            <a:endParaRPr lang="ru-RU" sz="1000" dirty="0">
              <a:solidFill>
                <a:srgbClr val="B41343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6" name="Овал 175">
            <a:extLst>
              <a:ext uri="{FF2B5EF4-FFF2-40B4-BE49-F238E27FC236}">
                <a16:creationId xmlns:a16="http://schemas.microsoft.com/office/drawing/2014/main" xmlns="" id="{1A645FB7-379E-4593-9804-E368BD319DAB}"/>
              </a:ext>
            </a:extLst>
          </p:cNvPr>
          <p:cNvSpPr/>
          <p:nvPr/>
        </p:nvSpPr>
        <p:spPr>
          <a:xfrm>
            <a:off x="1577387" y="1638677"/>
            <a:ext cx="720000" cy="720000"/>
          </a:xfrm>
          <a:prstGeom prst="ellipse">
            <a:avLst/>
          </a:prstGeom>
          <a:noFill/>
          <a:ln>
            <a:solidFill>
              <a:srgbClr val="B41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Прямоугольник 202">
            <a:extLst>
              <a:ext uri="{FF2B5EF4-FFF2-40B4-BE49-F238E27FC236}">
                <a16:creationId xmlns:a16="http://schemas.microsoft.com/office/drawing/2014/main" xmlns="" id="{92268197-1AA2-466B-BEBB-BAE3482D9629}"/>
              </a:ext>
            </a:extLst>
          </p:cNvPr>
          <p:cNvSpPr/>
          <p:nvPr/>
        </p:nvSpPr>
        <p:spPr>
          <a:xfrm>
            <a:off x="7203821" y="4281216"/>
            <a:ext cx="956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388E3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Участники кластера</a:t>
            </a:r>
            <a:endParaRPr lang="ru-RU" sz="1000" dirty="0">
              <a:solidFill>
                <a:srgbClr val="388E3C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4" name="Левая фигурная скобка 203">
            <a:extLst>
              <a:ext uri="{FF2B5EF4-FFF2-40B4-BE49-F238E27FC236}">
                <a16:creationId xmlns:a16="http://schemas.microsoft.com/office/drawing/2014/main" xmlns="" id="{1B835AF8-8CDC-4461-AC93-9F1994411FC9}"/>
              </a:ext>
            </a:extLst>
          </p:cNvPr>
          <p:cNvSpPr/>
          <p:nvPr/>
        </p:nvSpPr>
        <p:spPr>
          <a:xfrm rot="16200000" flipH="1">
            <a:off x="8682378" y="398777"/>
            <a:ext cx="224214" cy="2235884"/>
          </a:xfrm>
          <a:prstGeom prst="leftBrace">
            <a:avLst>
              <a:gd name="adj1" fmla="val 39462"/>
              <a:gd name="adj2" fmla="val 49857"/>
            </a:avLst>
          </a:prstGeom>
          <a:ln w="635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205" name="Прямоугольник 204">
            <a:extLst>
              <a:ext uri="{FF2B5EF4-FFF2-40B4-BE49-F238E27FC236}">
                <a16:creationId xmlns:a16="http://schemas.microsoft.com/office/drawing/2014/main" xmlns="" id="{7034658D-6FE1-4ADF-A51A-A95CD426F1C2}"/>
              </a:ext>
            </a:extLst>
          </p:cNvPr>
          <p:cNvSpPr/>
          <p:nvPr/>
        </p:nvSpPr>
        <p:spPr>
          <a:xfrm>
            <a:off x="9521034" y="4981684"/>
            <a:ext cx="15583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45816A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Предприятие – производитель конечной продукции</a:t>
            </a:r>
            <a:endParaRPr lang="ru-RU" sz="1000" dirty="0">
              <a:solidFill>
                <a:srgbClr val="45816A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7" name="Овал 206">
            <a:extLst>
              <a:ext uri="{FF2B5EF4-FFF2-40B4-BE49-F238E27FC236}">
                <a16:creationId xmlns:a16="http://schemas.microsoft.com/office/drawing/2014/main" xmlns="" id="{5EE84722-5423-4965-826E-4FDAEBFC8F12}"/>
              </a:ext>
            </a:extLst>
          </p:cNvPr>
          <p:cNvSpPr/>
          <p:nvPr/>
        </p:nvSpPr>
        <p:spPr>
          <a:xfrm>
            <a:off x="8842405" y="4904318"/>
            <a:ext cx="720000" cy="720000"/>
          </a:xfrm>
          <a:prstGeom prst="ellipse">
            <a:avLst/>
          </a:prstGeom>
          <a:noFill/>
          <a:ln>
            <a:solidFill>
              <a:srgbClr val="458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Прямоугольник 207">
            <a:extLst>
              <a:ext uri="{FF2B5EF4-FFF2-40B4-BE49-F238E27FC236}">
                <a16:creationId xmlns:a16="http://schemas.microsoft.com/office/drawing/2014/main" xmlns="" id="{7B00E4D9-21E3-4A82-95D7-F5AB4FFB26C1}"/>
              </a:ext>
            </a:extLst>
          </p:cNvPr>
          <p:cNvSpPr/>
          <p:nvPr/>
        </p:nvSpPr>
        <p:spPr>
          <a:xfrm>
            <a:off x="7717902" y="1166555"/>
            <a:ext cx="2108970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45816A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Потенциальные участники кластера</a:t>
            </a:r>
          </a:p>
        </p:txBody>
      </p:sp>
      <p:sp>
        <p:nvSpPr>
          <p:cNvPr id="209" name="Овал 208">
            <a:extLst>
              <a:ext uri="{FF2B5EF4-FFF2-40B4-BE49-F238E27FC236}">
                <a16:creationId xmlns:a16="http://schemas.microsoft.com/office/drawing/2014/main" xmlns="" id="{9DC10357-2E71-44EC-A2D8-437FED13A4B8}"/>
              </a:ext>
            </a:extLst>
          </p:cNvPr>
          <p:cNvSpPr/>
          <p:nvPr/>
        </p:nvSpPr>
        <p:spPr>
          <a:xfrm>
            <a:off x="7593471" y="1629479"/>
            <a:ext cx="720000" cy="720000"/>
          </a:xfrm>
          <a:prstGeom prst="ellipse">
            <a:avLst/>
          </a:prstGeom>
          <a:noFill/>
          <a:ln>
            <a:solidFill>
              <a:srgbClr val="458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7FB3111-118C-4B5F-952C-A687591E0004}"/>
              </a:ext>
            </a:extLst>
          </p:cNvPr>
          <p:cNvSpPr txBox="1"/>
          <p:nvPr/>
        </p:nvSpPr>
        <p:spPr>
          <a:xfrm>
            <a:off x="505336" y="2363106"/>
            <a:ext cx="1040898" cy="400110"/>
          </a:xfrm>
          <a:prstGeom prst="wedgeRectCallout">
            <a:avLst>
              <a:gd name="adj1" fmla="val 86938"/>
              <a:gd name="adj2" fmla="val -5826"/>
            </a:avLst>
          </a:prstGeom>
          <a:noFill/>
          <a:ln>
            <a:solidFill>
              <a:srgbClr val="B4134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B41343"/>
                </a:solidFill>
                <a:latin typeface="Arial Narrow" panose="020B0606020202030204" pitchFamily="34" charset="0"/>
              </a:rPr>
              <a:t>Уровень кооперации </a:t>
            </a:r>
            <a:r>
              <a:rPr lang="en-US" sz="1000" dirty="0">
                <a:solidFill>
                  <a:srgbClr val="B41343"/>
                </a:solidFill>
                <a:latin typeface="Arial Narrow" panose="020B0606020202030204" pitchFamily="34" charset="0"/>
              </a:rPr>
              <a:t>&gt;5%</a:t>
            </a:r>
            <a:endParaRPr lang="ru-RU" sz="1000" dirty="0">
              <a:solidFill>
                <a:srgbClr val="B41343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FBD3660-0276-416B-85D0-EB4F0B6B33E4}"/>
              </a:ext>
            </a:extLst>
          </p:cNvPr>
          <p:cNvCxnSpPr>
            <a:cxnSpLocks/>
            <a:stCxn id="176" idx="7"/>
            <a:endCxn id="176" idx="3"/>
          </p:cNvCxnSpPr>
          <p:nvPr/>
        </p:nvCxnSpPr>
        <p:spPr>
          <a:xfrm flipH="1">
            <a:off x="1682829" y="1744119"/>
            <a:ext cx="509116" cy="509116"/>
          </a:xfrm>
          <a:prstGeom prst="line">
            <a:avLst/>
          </a:prstGeom>
          <a:ln w="25400">
            <a:solidFill>
              <a:srgbClr val="B41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>
            <a:extLst>
              <a:ext uri="{FF2B5EF4-FFF2-40B4-BE49-F238E27FC236}">
                <a16:creationId xmlns:a16="http://schemas.microsoft.com/office/drawing/2014/main" xmlns="" id="{E363540E-BD2C-4448-A38D-25649FAC25C9}"/>
              </a:ext>
            </a:extLst>
          </p:cNvPr>
          <p:cNvCxnSpPr>
            <a:cxnSpLocks/>
            <a:stCxn id="176" idx="5"/>
            <a:endCxn id="176" idx="1"/>
          </p:cNvCxnSpPr>
          <p:nvPr/>
        </p:nvCxnSpPr>
        <p:spPr>
          <a:xfrm flipH="1" flipV="1">
            <a:off x="1682829" y="1744119"/>
            <a:ext cx="509116" cy="509116"/>
          </a:xfrm>
          <a:prstGeom prst="line">
            <a:avLst/>
          </a:prstGeom>
          <a:ln w="25400">
            <a:solidFill>
              <a:srgbClr val="B41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Box 211">
            <a:extLst>
              <a:ext uri="{FF2B5EF4-FFF2-40B4-BE49-F238E27FC236}">
                <a16:creationId xmlns:a16="http://schemas.microsoft.com/office/drawing/2014/main" xmlns="" id="{DD4837D1-C099-4CC3-A766-ABD7CEB402E9}"/>
              </a:ext>
            </a:extLst>
          </p:cNvPr>
          <p:cNvSpPr txBox="1"/>
          <p:nvPr/>
        </p:nvSpPr>
        <p:spPr>
          <a:xfrm>
            <a:off x="6454576" y="1930284"/>
            <a:ext cx="1054449" cy="1015663"/>
          </a:xfrm>
          <a:prstGeom prst="wedgeRectCallout">
            <a:avLst>
              <a:gd name="adj1" fmla="val 90537"/>
              <a:gd name="adj2" fmla="val 26717"/>
            </a:avLst>
          </a:prstGeom>
          <a:noFill/>
          <a:ln>
            <a:solidFill>
              <a:srgbClr val="45816A"/>
            </a:solidFill>
          </a:ln>
        </p:spPr>
        <p:txBody>
          <a:bodyPr wrap="square" lIns="36000" rIns="36000" rtlCol="0">
            <a:spAutoFit/>
          </a:bodyPr>
          <a:lstStyle/>
          <a:p>
            <a:pPr algn="ctr"/>
            <a:r>
              <a:rPr lang="ru-RU" sz="1000" dirty="0">
                <a:solidFill>
                  <a:srgbClr val="396957"/>
                </a:solidFill>
                <a:latin typeface="Arial Narrow" panose="020B0606020202030204" pitchFamily="34" charset="0"/>
              </a:rPr>
              <a:t>Соглашение с СОПК с обязательством по доведению уровня кооперации до требуемого*</a:t>
            </a:r>
            <a:endParaRPr lang="ru-RU" sz="1000" b="1" dirty="0">
              <a:solidFill>
                <a:srgbClr val="396957"/>
              </a:solidFill>
              <a:latin typeface="Arial Narrow" panose="020B0606020202030204" pitchFamily="34" charset="0"/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xmlns="" id="{3854CFC7-42CA-42EE-BB7A-25206B3D4378}"/>
              </a:ext>
            </a:extLst>
          </p:cNvPr>
          <p:cNvSpPr/>
          <p:nvPr/>
        </p:nvSpPr>
        <p:spPr>
          <a:xfrm>
            <a:off x="6918437" y="6027971"/>
            <a:ext cx="42925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45816A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*Подтверждение – соглашение о намерениях / предварительный договор / договор</a:t>
            </a:r>
          </a:p>
        </p:txBody>
      </p:sp>
      <p:sp>
        <p:nvSpPr>
          <p:cNvPr id="90" name="Полилиния: фигура 89">
            <a:extLst>
              <a:ext uri="{FF2B5EF4-FFF2-40B4-BE49-F238E27FC236}">
                <a16:creationId xmlns:a16="http://schemas.microsoft.com/office/drawing/2014/main" xmlns="" id="{E3D72AC2-AC88-4E76-B2F6-C88F81DE728F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92" name="Заголовок 1">
            <a:extLst>
              <a:ext uri="{FF2B5EF4-FFF2-40B4-BE49-F238E27FC236}">
                <a16:creationId xmlns:a16="http://schemas.microsoft.com/office/drawing/2014/main" xmlns="" id="{23EBC38F-4A1C-46B0-B98C-BEBF55A25A10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5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xmlns="" id="{49A0BC5F-E8D4-4D8F-9BDB-79C38AD10A38}"/>
              </a:ext>
            </a:extLst>
          </p:cNvPr>
          <p:cNvGrpSpPr/>
          <p:nvPr/>
        </p:nvGrpSpPr>
        <p:grpSpPr>
          <a:xfrm>
            <a:off x="1705258" y="1748847"/>
            <a:ext cx="2962126" cy="3736918"/>
            <a:chOff x="4612136" y="1051479"/>
            <a:chExt cx="2962126" cy="3736918"/>
          </a:xfrm>
        </p:grpSpPr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xmlns="" id="{B60CC774-A169-4D1C-BC92-820919D684AF}"/>
                </a:ext>
              </a:extLst>
            </p:cNvPr>
            <p:cNvGrpSpPr/>
            <p:nvPr/>
          </p:nvGrpSpPr>
          <p:grpSpPr>
            <a:xfrm>
              <a:off x="4612136" y="1051479"/>
              <a:ext cx="2962126" cy="3736918"/>
              <a:chOff x="4370508" y="400357"/>
              <a:chExt cx="3445381" cy="4346577"/>
            </a:xfrm>
          </p:grpSpPr>
          <p:pic>
            <p:nvPicPr>
              <p:cNvPr id="148" name="Рисунок 147">
                <a:extLst>
                  <a:ext uri="{FF2B5EF4-FFF2-40B4-BE49-F238E27FC236}">
                    <a16:creationId xmlns:a16="http://schemas.microsoft.com/office/drawing/2014/main" xmlns="" id="{6308A4B4-7E8D-49BD-ABC5-C2FAC91E1F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742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50" name="Рисунок 149">
                <a:extLst>
                  <a:ext uri="{FF2B5EF4-FFF2-40B4-BE49-F238E27FC236}">
                    <a16:creationId xmlns:a16="http://schemas.microsoft.com/office/drawing/2014/main" xmlns="" id="{34E563DB-EC95-4DA3-AB93-562C610BC7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896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51" name="Рисунок 150">
                <a:extLst>
                  <a:ext uri="{FF2B5EF4-FFF2-40B4-BE49-F238E27FC236}">
                    <a16:creationId xmlns:a16="http://schemas.microsoft.com/office/drawing/2014/main" xmlns="" id="{5C28BF5C-8889-42B5-8717-41C859F830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050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52" name="Рисунок 151">
                <a:extLst>
                  <a:ext uri="{FF2B5EF4-FFF2-40B4-BE49-F238E27FC236}">
                    <a16:creationId xmlns:a16="http://schemas.microsoft.com/office/drawing/2014/main" xmlns="" id="{D91C673E-C47C-4781-A4B2-EB691CBFCB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5889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53" name="Рисунок 152">
                <a:extLst>
                  <a:ext uri="{FF2B5EF4-FFF2-40B4-BE49-F238E27FC236}">
                    <a16:creationId xmlns:a16="http://schemas.microsoft.com/office/drawing/2014/main" xmlns="" id="{6BCE4AFE-8967-450A-A702-70B008B04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3198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54" name="Рисунок 153">
                <a:extLst>
                  <a:ext uri="{FF2B5EF4-FFF2-40B4-BE49-F238E27FC236}">
                    <a16:creationId xmlns:a16="http://schemas.microsoft.com/office/drawing/2014/main" xmlns="" id="{3D65B6B1-BC10-4FB2-9CBF-671DCF4C1F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7429" y="3398329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55" name="Рисунок 154">
                <a:extLst>
                  <a:ext uri="{FF2B5EF4-FFF2-40B4-BE49-F238E27FC236}">
                    <a16:creationId xmlns:a16="http://schemas.microsoft.com/office/drawing/2014/main" xmlns="" id="{76F33CAD-72AE-437D-B853-B0A3E06AB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3198" y="4206934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56" name="Рисунок 155">
                <a:extLst>
                  <a:ext uri="{FF2B5EF4-FFF2-40B4-BE49-F238E27FC236}">
                    <a16:creationId xmlns:a16="http://schemas.microsoft.com/office/drawing/2014/main" xmlns="" id="{FDB72172-E0E8-4E8D-9908-13ED9090F8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54738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57" name="Рисунок 156">
                <a:extLst>
                  <a:ext uri="{FF2B5EF4-FFF2-40B4-BE49-F238E27FC236}">
                    <a16:creationId xmlns:a16="http://schemas.microsoft.com/office/drawing/2014/main" xmlns="" id="{8656B598-522C-42A3-B08C-DBA8AEB70D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1659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61" name="Рисунок 160">
                <a:extLst>
                  <a:ext uri="{FF2B5EF4-FFF2-40B4-BE49-F238E27FC236}">
                    <a16:creationId xmlns:a16="http://schemas.microsoft.com/office/drawing/2014/main" xmlns="" id="{BF3FC87C-8116-4F6B-B800-184492AECB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8968" y="3398329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162" name="Рисунок 161">
                <a:extLst>
                  <a:ext uri="{FF2B5EF4-FFF2-40B4-BE49-F238E27FC236}">
                    <a16:creationId xmlns:a16="http://schemas.microsoft.com/office/drawing/2014/main" xmlns="" id="{1C3AD26C-F034-472A-88AE-66F22DC9F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0508" y="400357"/>
                <a:ext cx="540000" cy="540000"/>
              </a:xfrm>
              <a:prstGeom prst="rect">
                <a:avLst/>
              </a:prstGeom>
            </p:spPr>
          </p:pic>
        </p:grp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xmlns="" id="{C558C065-FF39-42ED-84B6-B1C4EF6C85BD}"/>
                </a:ext>
              </a:extLst>
            </p:cNvPr>
            <p:cNvCxnSpPr>
              <a:cxnSpLocks/>
              <a:stCxn id="151" idx="3"/>
              <a:endCxn id="150" idx="1"/>
            </p:cNvCxnSpPr>
            <p:nvPr/>
          </p:nvCxnSpPr>
          <p:spPr>
            <a:xfrm>
              <a:off x="5076395" y="2470701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xmlns="" id="{72E0E1A0-158F-4714-AC7A-D6F1E710BFC7}"/>
                </a:ext>
              </a:extLst>
            </p:cNvPr>
            <p:cNvCxnSpPr>
              <a:cxnSpLocks/>
              <a:stCxn id="150" idx="3"/>
              <a:endCxn id="148" idx="1"/>
            </p:cNvCxnSpPr>
            <p:nvPr/>
          </p:nvCxnSpPr>
          <p:spPr>
            <a:xfrm>
              <a:off x="5909017" y="2470701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>
              <a:extLst>
                <a:ext uri="{FF2B5EF4-FFF2-40B4-BE49-F238E27FC236}">
                  <a16:creationId xmlns:a16="http://schemas.microsoft.com/office/drawing/2014/main" xmlns="" id="{FED37744-9FB3-4DBE-B304-07FDE5D94ABB}"/>
                </a:ext>
              </a:extLst>
            </p:cNvPr>
            <p:cNvCxnSpPr>
              <a:cxnSpLocks/>
              <a:stCxn id="148" idx="3"/>
              <a:endCxn id="152" idx="1"/>
            </p:cNvCxnSpPr>
            <p:nvPr/>
          </p:nvCxnSpPr>
          <p:spPr>
            <a:xfrm>
              <a:off x="6741639" y="2470701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>
              <a:extLst>
                <a:ext uri="{FF2B5EF4-FFF2-40B4-BE49-F238E27FC236}">
                  <a16:creationId xmlns:a16="http://schemas.microsoft.com/office/drawing/2014/main" xmlns="" id="{149330BF-0679-4E07-837B-782F4A0EDC4B}"/>
                </a:ext>
              </a:extLst>
            </p:cNvPr>
            <p:cNvCxnSpPr>
              <a:cxnSpLocks/>
              <a:stCxn id="157" idx="1"/>
              <a:endCxn id="153" idx="3"/>
            </p:cNvCxnSpPr>
            <p:nvPr/>
          </p:nvCxnSpPr>
          <p:spPr>
            <a:xfrm flipH="1">
              <a:off x="6325328" y="3165890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>
              <a:extLst>
                <a:ext uri="{FF2B5EF4-FFF2-40B4-BE49-F238E27FC236}">
                  <a16:creationId xmlns:a16="http://schemas.microsoft.com/office/drawing/2014/main" xmlns="" id="{04CD1242-7336-435F-96D9-F6F769E9277B}"/>
                </a:ext>
              </a:extLst>
            </p:cNvPr>
            <p:cNvCxnSpPr>
              <a:cxnSpLocks/>
              <a:stCxn id="153" idx="1"/>
              <a:endCxn id="156" idx="3"/>
            </p:cNvCxnSpPr>
            <p:nvPr/>
          </p:nvCxnSpPr>
          <p:spPr>
            <a:xfrm flipH="1">
              <a:off x="5492706" y="3165890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>
              <a:extLst>
                <a:ext uri="{FF2B5EF4-FFF2-40B4-BE49-F238E27FC236}">
                  <a16:creationId xmlns:a16="http://schemas.microsoft.com/office/drawing/2014/main" xmlns="" id="{C17A6591-13C7-40E2-8AAB-B9D787590034}"/>
                </a:ext>
              </a:extLst>
            </p:cNvPr>
            <p:cNvCxnSpPr>
              <a:cxnSpLocks/>
              <a:stCxn id="154" idx="1"/>
              <a:endCxn id="161" idx="3"/>
            </p:cNvCxnSpPr>
            <p:nvPr/>
          </p:nvCxnSpPr>
          <p:spPr>
            <a:xfrm flipH="1">
              <a:off x="5909017" y="3861080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Соединитель: изогнутый 134">
              <a:extLst>
                <a:ext uri="{FF2B5EF4-FFF2-40B4-BE49-F238E27FC236}">
                  <a16:creationId xmlns:a16="http://schemas.microsoft.com/office/drawing/2014/main" xmlns="" id="{F58261EC-653C-4D3A-8A98-2CFBEB7545B2}"/>
                </a:ext>
              </a:extLst>
            </p:cNvPr>
            <p:cNvCxnSpPr>
              <a:cxnSpLocks/>
              <a:stCxn id="151" idx="2"/>
              <a:endCxn id="156" idx="1"/>
            </p:cNvCxnSpPr>
            <p:nvPr/>
          </p:nvCxnSpPr>
          <p:spPr>
            <a:xfrm rot="16200000" flipH="1">
              <a:off x="4704826" y="2842269"/>
              <a:ext cx="463060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Соединитель: изогнутый 135">
              <a:extLst>
                <a:ext uri="{FF2B5EF4-FFF2-40B4-BE49-F238E27FC236}">
                  <a16:creationId xmlns:a16="http://schemas.microsoft.com/office/drawing/2014/main" xmlns="" id="{CA7C03B9-A8FE-428D-B3A0-A471CFD4A5A6}"/>
                </a:ext>
              </a:extLst>
            </p:cNvPr>
            <p:cNvCxnSpPr>
              <a:cxnSpLocks/>
              <a:stCxn id="152" idx="2"/>
              <a:endCxn id="157" idx="3"/>
            </p:cNvCxnSpPr>
            <p:nvPr/>
          </p:nvCxnSpPr>
          <p:spPr>
            <a:xfrm rot="5400000">
              <a:off x="7018512" y="2842269"/>
              <a:ext cx="463060" cy="184182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Соединитель: изогнутый 136">
              <a:extLst>
                <a:ext uri="{FF2B5EF4-FFF2-40B4-BE49-F238E27FC236}">
                  <a16:creationId xmlns:a16="http://schemas.microsoft.com/office/drawing/2014/main" xmlns="" id="{3160E607-205F-49DA-89CE-E7099C72C5BD}"/>
                </a:ext>
              </a:extLst>
            </p:cNvPr>
            <p:cNvCxnSpPr>
              <a:cxnSpLocks/>
              <a:stCxn id="157" idx="2"/>
              <a:endCxn id="154" idx="3"/>
            </p:cNvCxnSpPr>
            <p:nvPr/>
          </p:nvCxnSpPr>
          <p:spPr>
            <a:xfrm rot="5400000">
              <a:off x="6602201" y="3537458"/>
              <a:ext cx="463061" cy="184182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Соединитель: изогнутый 137">
              <a:extLst>
                <a:ext uri="{FF2B5EF4-FFF2-40B4-BE49-F238E27FC236}">
                  <a16:creationId xmlns:a16="http://schemas.microsoft.com/office/drawing/2014/main" xmlns="" id="{28026212-F80E-4C91-B435-59658450CB5E}"/>
                </a:ext>
              </a:extLst>
            </p:cNvPr>
            <p:cNvCxnSpPr>
              <a:cxnSpLocks/>
              <a:stCxn id="156" idx="2"/>
              <a:endCxn id="161" idx="1"/>
            </p:cNvCxnSpPr>
            <p:nvPr/>
          </p:nvCxnSpPr>
          <p:spPr>
            <a:xfrm rot="16200000" flipH="1">
              <a:off x="5121137" y="3537458"/>
              <a:ext cx="463061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Соединитель: изогнутый 138">
              <a:extLst>
                <a:ext uri="{FF2B5EF4-FFF2-40B4-BE49-F238E27FC236}">
                  <a16:creationId xmlns:a16="http://schemas.microsoft.com/office/drawing/2014/main" xmlns="" id="{2FFE5AFE-1EFD-4D9E-BB30-84E44C63370B}"/>
                </a:ext>
              </a:extLst>
            </p:cNvPr>
            <p:cNvCxnSpPr>
              <a:cxnSpLocks/>
              <a:stCxn id="153" idx="2"/>
              <a:endCxn id="161" idx="0"/>
            </p:cNvCxnSpPr>
            <p:nvPr/>
          </p:nvCxnSpPr>
          <p:spPr>
            <a:xfrm rot="5400000">
              <a:off x="5769579" y="3305329"/>
              <a:ext cx="230931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Соединитель: изогнутый 139">
              <a:extLst>
                <a:ext uri="{FF2B5EF4-FFF2-40B4-BE49-F238E27FC236}">
                  <a16:creationId xmlns:a16="http://schemas.microsoft.com/office/drawing/2014/main" xmlns="" id="{DD6EA262-F53A-4B68-A2D8-82F0AFF49F4C}"/>
                </a:ext>
              </a:extLst>
            </p:cNvPr>
            <p:cNvCxnSpPr>
              <a:cxnSpLocks/>
              <a:stCxn id="154" idx="0"/>
              <a:endCxn id="153" idx="2"/>
            </p:cNvCxnSpPr>
            <p:nvPr/>
          </p:nvCxnSpPr>
          <p:spPr>
            <a:xfrm rot="16200000" flipV="1">
              <a:off x="6185890" y="3305329"/>
              <a:ext cx="230931" cy="416312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Соединитель: изогнутый 141">
              <a:extLst>
                <a:ext uri="{FF2B5EF4-FFF2-40B4-BE49-F238E27FC236}">
                  <a16:creationId xmlns:a16="http://schemas.microsoft.com/office/drawing/2014/main" xmlns="" id="{D4736996-504E-40F1-8197-8082980FDCB5}"/>
                </a:ext>
              </a:extLst>
            </p:cNvPr>
            <p:cNvCxnSpPr>
              <a:cxnSpLocks/>
              <a:stCxn id="156" idx="0"/>
              <a:endCxn id="150" idx="2"/>
            </p:cNvCxnSpPr>
            <p:nvPr/>
          </p:nvCxnSpPr>
          <p:spPr>
            <a:xfrm rot="5400000" flipH="1" flipV="1">
              <a:off x="5353267" y="2610140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Соединитель: изогнутый 142">
              <a:extLst>
                <a:ext uri="{FF2B5EF4-FFF2-40B4-BE49-F238E27FC236}">
                  <a16:creationId xmlns:a16="http://schemas.microsoft.com/office/drawing/2014/main" xmlns="" id="{0707CA92-C5A8-4CA3-81E7-A1D11A54E1E1}"/>
                </a:ext>
              </a:extLst>
            </p:cNvPr>
            <p:cNvCxnSpPr>
              <a:cxnSpLocks/>
              <a:stCxn id="153" idx="0"/>
              <a:endCxn id="150" idx="2"/>
            </p:cNvCxnSpPr>
            <p:nvPr/>
          </p:nvCxnSpPr>
          <p:spPr>
            <a:xfrm rot="16200000" flipV="1">
              <a:off x="5769579" y="2610139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Соединитель: изогнутый 143">
              <a:extLst>
                <a:ext uri="{FF2B5EF4-FFF2-40B4-BE49-F238E27FC236}">
                  <a16:creationId xmlns:a16="http://schemas.microsoft.com/office/drawing/2014/main" xmlns="" id="{4D5E2124-9D11-4F07-A17C-3E299127977C}"/>
                </a:ext>
              </a:extLst>
            </p:cNvPr>
            <p:cNvCxnSpPr>
              <a:cxnSpLocks/>
              <a:stCxn id="153" idx="0"/>
              <a:endCxn id="148" idx="2"/>
            </p:cNvCxnSpPr>
            <p:nvPr/>
          </p:nvCxnSpPr>
          <p:spPr>
            <a:xfrm rot="5400000" flipH="1" flipV="1">
              <a:off x="6185889" y="2610140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Соединитель: изогнутый 144">
              <a:extLst>
                <a:ext uri="{FF2B5EF4-FFF2-40B4-BE49-F238E27FC236}">
                  <a16:creationId xmlns:a16="http://schemas.microsoft.com/office/drawing/2014/main" xmlns="" id="{583F4839-14EE-4005-B4E2-2E4D72B1DF9D}"/>
                </a:ext>
              </a:extLst>
            </p:cNvPr>
            <p:cNvCxnSpPr>
              <a:cxnSpLocks/>
              <a:stCxn id="157" idx="0"/>
              <a:endCxn id="148" idx="2"/>
            </p:cNvCxnSpPr>
            <p:nvPr/>
          </p:nvCxnSpPr>
          <p:spPr>
            <a:xfrm rot="16200000" flipV="1">
              <a:off x="6602201" y="2610139"/>
              <a:ext cx="230930" cy="416312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Соединитель: изогнутый 145">
              <a:extLst>
                <a:ext uri="{FF2B5EF4-FFF2-40B4-BE49-F238E27FC236}">
                  <a16:creationId xmlns:a16="http://schemas.microsoft.com/office/drawing/2014/main" xmlns="" id="{8AA59CEF-2D04-4F2C-A892-3F0F488F1BCC}"/>
                </a:ext>
              </a:extLst>
            </p:cNvPr>
            <p:cNvCxnSpPr>
              <a:cxnSpLocks/>
              <a:stCxn id="154" idx="2"/>
              <a:endCxn id="155" idx="3"/>
            </p:cNvCxnSpPr>
            <p:nvPr/>
          </p:nvCxnSpPr>
          <p:spPr>
            <a:xfrm rot="5400000">
              <a:off x="6185891" y="4232647"/>
              <a:ext cx="463059" cy="184183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Соединитель: изогнутый 146">
              <a:extLst>
                <a:ext uri="{FF2B5EF4-FFF2-40B4-BE49-F238E27FC236}">
                  <a16:creationId xmlns:a16="http://schemas.microsoft.com/office/drawing/2014/main" xmlns="" id="{1FB48891-A15F-4BDC-B2CB-B731C964EC72}"/>
                </a:ext>
              </a:extLst>
            </p:cNvPr>
            <p:cNvCxnSpPr>
              <a:cxnSpLocks/>
              <a:stCxn id="161" idx="2"/>
              <a:endCxn id="155" idx="1"/>
            </p:cNvCxnSpPr>
            <p:nvPr/>
          </p:nvCxnSpPr>
          <p:spPr>
            <a:xfrm rot="16200000" flipH="1">
              <a:off x="5537449" y="4232647"/>
              <a:ext cx="463059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Прямая соединительная линия 162">
              <a:extLst>
                <a:ext uri="{FF2B5EF4-FFF2-40B4-BE49-F238E27FC236}">
                  <a16:creationId xmlns:a16="http://schemas.microsoft.com/office/drawing/2014/main" xmlns="" id="{B0AFDF12-A9DA-4BD1-BB6C-B5E4FB88F76F}"/>
                </a:ext>
              </a:extLst>
            </p:cNvPr>
            <p:cNvCxnSpPr>
              <a:cxnSpLocks/>
              <a:stCxn id="176" idx="4"/>
              <a:endCxn id="151" idx="0"/>
            </p:cNvCxnSpPr>
            <p:nvPr/>
          </p:nvCxnSpPr>
          <p:spPr>
            <a:xfrm>
              <a:off x="4844265" y="1661309"/>
              <a:ext cx="1" cy="577262"/>
            </a:xfrm>
            <a:prstGeom prst="line">
              <a:avLst/>
            </a:prstGeom>
            <a:ln w="15875">
              <a:solidFill>
                <a:srgbClr val="B51F46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Группа 163">
            <a:extLst>
              <a:ext uri="{FF2B5EF4-FFF2-40B4-BE49-F238E27FC236}">
                <a16:creationId xmlns:a16="http://schemas.microsoft.com/office/drawing/2014/main" xmlns="" id="{B7042CB3-11A5-49B0-89F4-622F71F6BA95}"/>
              </a:ext>
            </a:extLst>
          </p:cNvPr>
          <p:cNvGrpSpPr/>
          <p:nvPr/>
        </p:nvGrpSpPr>
        <p:grpSpPr>
          <a:xfrm>
            <a:off x="7721342" y="1748847"/>
            <a:ext cx="2962126" cy="3736918"/>
            <a:chOff x="4612136" y="1051479"/>
            <a:chExt cx="2962126" cy="3736918"/>
          </a:xfrm>
        </p:grpSpPr>
        <p:grpSp>
          <p:nvGrpSpPr>
            <p:cNvPr id="165" name="Группа 164">
              <a:extLst>
                <a:ext uri="{FF2B5EF4-FFF2-40B4-BE49-F238E27FC236}">
                  <a16:creationId xmlns:a16="http://schemas.microsoft.com/office/drawing/2014/main" xmlns="" id="{2AF64206-AFD6-4D2E-8D7F-D0B4C612A461}"/>
                </a:ext>
              </a:extLst>
            </p:cNvPr>
            <p:cNvGrpSpPr/>
            <p:nvPr/>
          </p:nvGrpSpPr>
          <p:grpSpPr>
            <a:xfrm>
              <a:off x="4612136" y="1051479"/>
              <a:ext cx="2962126" cy="3736918"/>
              <a:chOff x="4370508" y="400357"/>
              <a:chExt cx="3445381" cy="4346577"/>
            </a:xfrm>
          </p:grpSpPr>
          <p:pic>
            <p:nvPicPr>
              <p:cNvPr id="225" name="Рисунок 224">
                <a:extLst>
                  <a:ext uri="{FF2B5EF4-FFF2-40B4-BE49-F238E27FC236}">
                    <a16:creationId xmlns:a16="http://schemas.microsoft.com/office/drawing/2014/main" xmlns="" id="{44CDDD65-5823-4B99-A8FE-AC4F120F9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742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26" name="Рисунок 225">
                <a:extLst>
                  <a:ext uri="{FF2B5EF4-FFF2-40B4-BE49-F238E27FC236}">
                    <a16:creationId xmlns:a16="http://schemas.microsoft.com/office/drawing/2014/main" xmlns="" id="{772E01C1-9B51-4D9C-B220-BF266B8A0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896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27" name="Рисунок 226">
                <a:extLst>
                  <a:ext uri="{FF2B5EF4-FFF2-40B4-BE49-F238E27FC236}">
                    <a16:creationId xmlns:a16="http://schemas.microsoft.com/office/drawing/2014/main" xmlns="" id="{04E1DB45-4188-4CF0-A739-24EC4394B5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0508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28" name="Рисунок 227">
                <a:extLst>
                  <a:ext uri="{FF2B5EF4-FFF2-40B4-BE49-F238E27FC236}">
                    <a16:creationId xmlns:a16="http://schemas.microsoft.com/office/drawing/2014/main" xmlns="" id="{E222AE93-1AF3-49FC-AA42-F1A29BDB71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5889" y="178111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29" name="Рисунок 228">
                <a:extLst>
                  <a:ext uri="{FF2B5EF4-FFF2-40B4-BE49-F238E27FC236}">
                    <a16:creationId xmlns:a16="http://schemas.microsoft.com/office/drawing/2014/main" xmlns="" id="{5F0B424C-B233-4A40-AA00-34A3F66BF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3198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30" name="Рисунок 229">
                <a:extLst>
                  <a:ext uri="{FF2B5EF4-FFF2-40B4-BE49-F238E27FC236}">
                    <a16:creationId xmlns:a16="http://schemas.microsoft.com/office/drawing/2014/main" xmlns="" id="{BAF233CB-F7A8-4163-9BF7-42A9188A7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7429" y="3398329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31" name="Рисунок 230">
                <a:extLst>
                  <a:ext uri="{FF2B5EF4-FFF2-40B4-BE49-F238E27FC236}">
                    <a16:creationId xmlns:a16="http://schemas.microsoft.com/office/drawing/2014/main" xmlns="" id="{8D770500-AD1F-4147-B9A1-1A06725A1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3198" y="4206934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32" name="Рисунок 231">
                <a:extLst>
                  <a:ext uri="{FF2B5EF4-FFF2-40B4-BE49-F238E27FC236}">
                    <a16:creationId xmlns:a16="http://schemas.microsoft.com/office/drawing/2014/main" xmlns="" id="{2316F71F-F706-428E-AE71-90B6326F4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54738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33" name="Рисунок 232">
                <a:extLst>
                  <a:ext uri="{FF2B5EF4-FFF2-40B4-BE49-F238E27FC236}">
                    <a16:creationId xmlns:a16="http://schemas.microsoft.com/office/drawing/2014/main" xmlns="" id="{73CAF65B-1797-489E-9A73-A623C7B14E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1659" y="2589723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34" name="Рисунок 233">
                <a:extLst>
                  <a:ext uri="{FF2B5EF4-FFF2-40B4-BE49-F238E27FC236}">
                    <a16:creationId xmlns:a16="http://schemas.microsoft.com/office/drawing/2014/main" xmlns="" id="{BE53E759-F6F5-4FFE-B80B-17DA0C91AD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8968" y="3398329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35" name="Рисунок 234">
                <a:extLst>
                  <a:ext uri="{FF2B5EF4-FFF2-40B4-BE49-F238E27FC236}">
                    <a16:creationId xmlns:a16="http://schemas.microsoft.com/office/drawing/2014/main" xmlns="" id="{875A04DC-964D-4B7F-B22A-C2CD796744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70508" y="40035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36" name="Рисунок 235">
                <a:extLst>
                  <a:ext uri="{FF2B5EF4-FFF2-40B4-BE49-F238E27FC236}">
                    <a16:creationId xmlns:a16="http://schemas.microsoft.com/office/drawing/2014/main" xmlns="" id="{AB8B6DD1-42A4-427B-B4BD-307BC4E60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3591" y="400357"/>
                <a:ext cx="540000" cy="540000"/>
              </a:xfrm>
              <a:prstGeom prst="rect">
                <a:avLst/>
              </a:prstGeom>
            </p:spPr>
          </p:pic>
          <p:pic>
            <p:nvPicPr>
              <p:cNvPr id="237" name="Рисунок 236">
                <a:extLst>
                  <a:ext uri="{FF2B5EF4-FFF2-40B4-BE49-F238E27FC236}">
                    <a16:creationId xmlns:a16="http://schemas.microsoft.com/office/drawing/2014/main" xmlns="" id="{C2AE0A30-35CC-4EB8-AE49-A720982D7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7428" y="400357"/>
                <a:ext cx="540000" cy="540000"/>
              </a:xfrm>
              <a:prstGeom prst="rect">
                <a:avLst/>
              </a:prstGeom>
            </p:spPr>
          </p:pic>
        </p:grpSp>
        <p:cxnSp>
          <p:nvCxnSpPr>
            <p:cNvPr id="166" name="Прямая соединительная линия 165">
              <a:extLst>
                <a:ext uri="{FF2B5EF4-FFF2-40B4-BE49-F238E27FC236}">
                  <a16:creationId xmlns:a16="http://schemas.microsoft.com/office/drawing/2014/main" xmlns="" id="{8A275348-8E17-445B-8403-A89E5AFE455E}"/>
                </a:ext>
              </a:extLst>
            </p:cNvPr>
            <p:cNvCxnSpPr>
              <a:cxnSpLocks/>
              <a:stCxn id="227" idx="3"/>
              <a:endCxn id="226" idx="1"/>
            </p:cNvCxnSpPr>
            <p:nvPr/>
          </p:nvCxnSpPr>
          <p:spPr>
            <a:xfrm>
              <a:off x="5076395" y="2470701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>
              <a:extLst>
                <a:ext uri="{FF2B5EF4-FFF2-40B4-BE49-F238E27FC236}">
                  <a16:creationId xmlns:a16="http://schemas.microsoft.com/office/drawing/2014/main" xmlns="" id="{B94BB0EE-2F4D-4896-849E-E7A90D019977}"/>
                </a:ext>
              </a:extLst>
            </p:cNvPr>
            <p:cNvCxnSpPr>
              <a:cxnSpLocks/>
              <a:stCxn id="226" idx="3"/>
              <a:endCxn id="225" idx="1"/>
            </p:cNvCxnSpPr>
            <p:nvPr/>
          </p:nvCxnSpPr>
          <p:spPr>
            <a:xfrm>
              <a:off x="5909017" y="2470701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>
              <a:extLst>
                <a:ext uri="{FF2B5EF4-FFF2-40B4-BE49-F238E27FC236}">
                  <a16:creationId xmlns:a16="http://schemas.microsoft.com/office/drawing/2014/main" xmlns="" id="{DAE661A1-563E-47C4-AFB8-B9778DC0D36C}"/>
                </a:ext>
              </a:extLst>
            </p:cNvPr>
            <p:cNvCxnSpPr>
              <a:cxnSpLocks/>
              <a:stCxn id="225" idx="3"/>
              <a:endCxn id="228" idx="1"/>
            </p:cNvCxnSpPr>
            <p:nvPr/>
          </p:nvCxnSpPr>
          <p:spPr>
            <a:xfrm>
              <a:off x="6741639" y="2470701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>
              <a:extLst>
                <a:ext uri="{FF2B5EF4-FFF2-40B4-BE49-F238E27FC236}">
                  <a16:creationId xmlns:a16="http://schemas.microsoft.com/office/drawing/2014/main" xmlns="" id="{9E682019-4DF1-499D-A274-F5067934554E}"/>
                </a:ext>
              </a:extLst>
            </p:cNvPr>
            <p:cNvCxnSpPr>
              <a:cxnSpLocks/>
              <a:stCxn id="233" idx="1"/>
              <a:endCxn id="229" idx="3"/>
            </p:cNvCxnSpPr>
            <p:nvPr/>
          </p:nvCxnSpPr>
          <p:spPr>
            <a:xfrm flipH="1">
              <a:off x="6325328" y="3165890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>
              <a:extLst>
                <a:ext uri="{FF2B5EF4-FFF2-40B4-BE49-F238E27FC236}">
                  <a16:creationId xmlns:a16="http://schemas.microsoft.com/office/drawing/2014/main" xmlns="" id="{40222804-4707-4942-97D4-D2CF37501584}"/>
                </a:ext>
              </a:extLst>
            </p:cNvPr>
            <p:cNvCxnSpPr>
              <a:cxnSpLocks/>
              <a:stCxn id="229" idx="1"/>
              <a:endCxn id="232" idx="3"/>
            </p:cNvCxnSpPr>
            <p:nvPr/>
          </p:nvCxnSpPr>
          <p:spPr>
            <a:xfrm flipH="1">
              <a:off x="5492706" y="3165890"/>
              <a:ext cx="368363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>
              <a:extLst>
                <a:ext uri="{FF2B5EF4-FFF2-40B4-BE49-F238E27FC236}">
                  <a16:creationId xmlns:a16="http://schemas.microsoft.com/office/drawing/2014/main" xmlns="" id="{59AA3D18-1A72-4137-B854-D7F0742E2A55}"/>
                </a:ext>
              </a:extLst>
            </p:cNvPr>
            <p:cNvCxnSpPr>
              <a:cxnSpLocks/>
              <a:stCxn id="230" idx="1"/>
              <a:endCxn id="234" idx="3"/>
            </p:cNvCxnSpPr>
            <p:nvPr/>
          </p:nvCxnSpPr>
          <p:spPr>
            <a:xfrm flipH="1">
              <a:off x="5909017" y="3861080"/>
              <a:ext cx="368364" cy="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Соединитель: изогнутый 210">
              <a:extLst>
                <a:ext uri="{FF2B5EF4-FFF2-40B4-BE49-F238E27FC236}">
                  <a16:creationId xmlns:a16="http://schemas.microsoft.com/office/drawing/2014/main" xmlns="" id="{1D8737E3-7338-4D7C-B947-2F2A390C1229}"/>
                </a:ext>
              </a:extLst>
            </p:cNvPr>
            <p:cNvCxnSpPr>
              <a:cxnSpLocks/>
              <a:stCxn id="227" idx="2"/>
              <a:endCxn id="232" idx="1"/>
            </p:cNvCxnSpPr>
            <p:nvPr/>
          </p:nvCxnSpPr>
          <p:spPr>
            <a:xfrm rot="16200000" flipH="1">
              <a:off x="4704826" y="2842269"/>
              <a:ext cx="463060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Соединитель: изогнутый 212">
              <a:extLst>
                <a:ext uri="{FF2B5EF4-FFF2-40B4-BE49-F238E27FC236}">
                  <a16:creationId xmlns:a16="http://schemas.microsoft.com/office/drawing/2014/main" xmlns="" id="{28BD8F69-2004-4346-A3DE-2FFA98F5C78D}"/>
                </a:ext>
              </a:extLst>
            </p:cNvPr>
            <p:cNvCxnSpPr>
              <a:cxnSpLocks/>
              <a:stCxn id="228" idx="2"/>
              <a:endCxn id="233" idx="3"/>
            </p:cNvCxnSpPr>
            <p:nvPr/>
          </p:nvCxnSpPr>
          <p:spPr>
            <a:xfrm rot="5400000">
              <a:off x="7018512" y="2842269"/>
              <a:ext cx="463060" cy="184182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Соединитель: изогнутый 213">
              <a:extLst>
                <a:ext uri="{FF2B5EF4-FFF2-40B4-BE49-F238E27FC236}">
                  <a16:creationId xmlns:a16="http://schemas.microsoft.com/office/drawing/2014/main" xmlns="" id="{DEBB3450-A299-49D0-83AB-4251E76A7964}"/>
                </a:ext>
              </a:extLst>
            </p:cNvPr>
            <p:cNvCxnSpPr>
              <a:cxnSpLocks/>
              <a:stCxn id="233" idx="2"/>
              <a:endCxn id="230" idx="3"/>
            </p:cNvCxnSpPr>
            <p:nvPr/>
          </p:nvCxnSpPr>
          <p:spPr>
            <a:xfrm rot="5400000">
              <a:off x="6602201" y="3537458"/>
              <a:ext cx="463061" cy="184182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Соединитель: изогнутый 214">
              <a:extLst>
                <a:ext uri="{FF2B5EF4-FFF2-40B4-BE49-F238E27FC236}">
                  <a16:creationId xmlns:a16="http://schemas.microsoft.com/office/drawing/2014/main" xmlns="" id="{500FFEB1-0F53-4D17-954A-72943F2FDA04}"/>
                </a:ext>
              </a:extLst>
            </p:cNvPr>
            <p:cNvCxnSpPr>
              <a:cxnSpLocks/>
              <a:stCxn id="232" idx="2"/>
              <a:endCxn id="234" idx="1"/>
            </p:cNvCxnSpPr>
            <p:nvPr/>
          </p:nvCxnSpPr>
          <p:spPr>
            <a:xfrm rot="16200000" flipH="1">
              <a:off x="5121137" y="3537458"/>
              <a:ext cx="463061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Соединитель: изогнутый 215">
              <a:extLst>
                <a:ext uri="{FF2B5EF4-FFF2-40B4-BE49-F238E27FC236}">
                  <a16:creationId xmlns:a16="http://schemas.microsoft.com/office/drawing/2014/main" xmlns="" id="{65625B2A-1084-4B3C-A19C-BB435E801029}"/>
                </a:ext>
              </a:extLst>
            </p:cNvPr>
            <p:cNvCxnSpPr>
              <a:cxnSpLocks/>
              <a:stCxn id="229" idx="2"/>
              <a:endCxn id="234" idx="0"/>
            </p:cNvCxnSpPr>
            <p:nvPr/>
          </p:nvCxnSpPr>
          <p:spPr>
            <a:xfrm rot="5400000">
              <a:off x="5769579" y="3305329"/>
              <a:ext cx="230931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Соединитель: изогнутый 216">
              <a:extLst>
                <a:ext uri="{FF2B5EF4-FFF2-40B4-BE49-F238E27FC236}">
                  <a16:creationId xmlns:a16="http://schemas.microsoft.com/office/drawing/2014/main" xmlns="" id="{2AEA11AB-B2D2-4FBB-A80D-18B41DEF3FEB}"/>
                </a:ext>
              </a:extLst>
            </p:cNvPr>
            <p:cNvCxnSpPr>
              <a:cxnSpLocks/>
              <a:stCxn id="230" idx="0"/>
              <a:endCxn id="229" idx="2"/>
            </p:cNvCxnSpPr>
            <p:nvPr/>
          </p:nvCxnSpPr>
          <p:spPr>
            <a:xfrm rot="16200000" flipV="1">
              <a:off x="6185890" y="3305329"/>
              <a:ext cx="230931" cy="416312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Соединитель: изогнутый 217">
              <a:extLst>
                <a:ext uri="{FF2B5EF4-FFF2-40B4-BE49-F238E27FC236}">
                  <a16:creationId xmlns:a16="http://schemas.microsoft.com/office/drawing/2014/main" xmlns="" id="{801C651E-A0C8-4A91-AD2E-A21BCF210F4B}"/>
                </a:ext>
              </a:extLst>
            </p:cNvPr>
            <p:cNvCxnSpPr>
              <a:cxnSpLocks/>
              <a:stCxn id="232" idx="0"/>
              <a:endCxn id="226" idx="2"/>
            </p:cNvCxnSpPr>
            <p:nvPr/>
          </p:nvCxnSpPr>
          <p:spPr>
            <a:xfrm rot="5400000" flipH="1" flipV="1">
              <a:off x="5353267" y="2610140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Соединитель: изогнутый 218">
              <a:extLst>
                <a:ext uri="{FF2B5EF4-FFF2-40B4-BE49-F238E27FC236}">
                  <a16:creationId xmlns:a16="http://schemas.microsoft.com/office/drawing/2014/main" xmlns="" id="{87533724-DDC0-4162-B472-D253DDD996F3}"/>
                </a:ext>
              </a:extLst>
            </p:cNvPr>
            <p:cNvCxnSpPr>
              <a:cxnSpLocks/>
              <a:stCxn id="229" idx="0"/>
              <a:endCxn id="226" idx="2"/>
            </p:cNvCxnSpPr>
            <p:nvPr/>
          </p:nvCxnSpPr>
          <p:spPr>
            <a:xfrm rot="16200000" flipV="1">
              <a:off x="5769579" y="2610139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Соединитель: изогнутый 219">
              <a:extLst>
                <a:ext uri="{FF2B5EF4-FFF2-40B4-BE49-F238E27FC236}">
                  <a16:creationId xmlns:a16="http://schemas.microsoft.com/office/drawing/2014/main" xmlns="" id="{626B51B8-C8ED-47EF-85DE-7537502B16DF}"/>
                </a:ext>
              </a:extLst>
            </p:cNvPr>
            <p:cNvCxnSpPr>
              <a:cxnSpLocks/>
              <a:stCxn id="229" idx="0"/>
              <a:endCxn id="225" idx="2"/>
            </p:cNvCxnSpPr>
            <p:nvPr/>
          </p:nvCxnSpPr>
          <p:spPr>
            <a:xfrm rot="5400000" flipH="1" flipV="1">
              <a:off x="6185889" y="2610140"/>
              <a:ext cx="230930" cy="416311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Соединитель: изогнутый 220">
              <a:extLst>
                <a:ext uri="{FF2B5EF4-FFF2-40B4-BE49-F238E27FC236}">
                  <a16:creationId xmlns:a16="http://schemas.microsoft.com/office/drawing/2014/main" xmlns="" id="{D773FFAC-731D-44D7-918E-E273157C65CF}"/>
                </a:ext>
              </a:extLst>
            </p:cNvPr>
            <p:cNvCxnSpPr>
              <a:cxnSpLocks/>
              <a:stCxn id="233" idx="0"/>
              <a:endCxn id="225" idx="2"/>
            </p:cNvCxnSpPr>
            <p:nvPr/>
          </p:nvCxnSpPr>
          <p:spPr>
            <a:xfrm rot="16200000" flipV="1">
              <a:off x="6602201" y="2610139"/>
              <a:ext cx="230930" cy="416312"/>
            </a:xfrm>
            <a:prstGeom prst="curvedConnector3">
              <a:avLst>
                <a:gd name="adj1" fmla="val 50000"/>
              </a:avLst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Соединитель: изогнутый 221">
              <a:extLst>
                <a:ext uri="{FF2B5EF4-FFF2-40B4-BE49-F238E27FC236}">
                  <a16:creationId xmlns:a16="http://schemas.microsoft.com/office/drawing/2014/main" xmlns="" id="{00079671-20A0-410D-A849-7C5629CD6DCC}"/>
                </a:ext>
              </a:extLst>
            </p:cNvPr>
            <p:cNvCxnSpPr>
              <a:cxnSpLocks/>
              <a:stCxn id="230" idx="2"/>
              <a:endCxn id="231" idx="3"/>
            </p:cNvCxnSpPr>
            <p:nvPr/>
          </p:nvCxnSpPr>
          <p:spPr>
            <a:xfrm rot="5400000">
              <a:off x="6185891" y="4232647"/>
              <a:ext cx="463059" cy="184183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Соединитель: изогнутый 222">
              <a:extLst>
                <a:ext uri="{FF2B5EF4-FFF2-40B4-BE49-F238E27FC236}">
                  <a16:creationId xmlns:a16="http://schemas.microsoft.com/office/drawing/2014/main" xmlns="" id="{95E03A2E-DD52-45BB-998A-8C33D7B5A8C8}"/>
                </a:ext>
              </a:extLst>
            </p:cNvPr>
            <p:cNvCxnSpPr>
              <a:cxnSpLocks/>
              <a:stCxn id="234" idx="2"/>
              <a:endCxn id="231" idx="1"/>
            </p:cNvCxnSpPr>
            <p:nvPr/>
          </p:nvCxnSpPr>
          <p:spPr>
            <a:xfrm rot="16200000" flipH="1">
              <a:off x="5537449" y="4232647"/>
              <a:ext cx="463059" cy="184181"/>
            </a:xfrm>
            <a:prstGeom prst="curvedConnector2">
              <a:avLst/>
            </a:prstGeom>
            <a:ln w="15875">
              <a:solidFill>
                <a:srgbClr val="8620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Прямая соединительная линия 223">
              <a:extLst>
                <a:ext uri="{FF2B5EF4-FFF2-40B4-BE49-F238E27FC236}">
                  <a16:creationId xmlns:a16="http://schemas.microsoft.com/office/drawing/2014/main" xmlns="" id="{859927EE-63E9-44BA-8796-0FF76688478B}"/>
                </a:ext>
              </a:extLst>
            </p:cNvPr>
            <p:cNvCxnSpPr>
              <a:cxnSpLocks/>
              <a:stCxn id="209" idx="4"/>
              <a:endCxn id="227" idx="0"/>
            </p:cNvCxnSpPr>
            <p:nvPr/>
          </p:nvCxnSpPr>
          <p:spPr>
            <a:xfrm>
              <a:off x="4844265" y="1652111"/>
              <a:ext cx="1" cy="58646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Прямая соединительная линия 239">
              <a:extLst>
                <a:ext uri="{FF2B5EF4-FFF2-40B4-BE49-F238E27FC236}">
                  <a16:creationId xmlns:a16="http://schemas.microsoft.com/office/drawing/2014/main" xmlns="" id="{A779DEA2-B462-474A-88E4-BEFF2D867601}"/>
                </a:ext>
              </a:extLst>
            </p:cNvPr>
            <p:cNvCxnSpPr>
              <a:cxnSpLocks/>
              <a:stCxn id="238" idx="4"/>
              <a:endCxn id="226" idx="0"/>
            </p:cNvCxnSpPr>
            <p:nvPr/>
          </p:nvCxnSpPr>
          <p:spPr>
            <a:xfrm flipH="1">
              <a:off x="5676888" y="1652111"/>
              <a:ext cx="3827" cy="58646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Прямая соединительная линия 240">
              <a:extLst>
                <a:ext uri="{FF2B5EF4-FFF2-40B4-BE49-F238E27FC236}">
                  <a16:creationId xmlns:a16="http://schemas.microsoft.com/office/drawing/2014/main" xmlns="" id="{8D77F0A3-8BE4-4861-898E-8BB62F8F8B61}"/>
                </a:ext>
              </a:extLst>
            </p:cNvPr>
            <p:cNvCxnSpPr>
              <a:cxnSpLocks/>
              <a:stCxn id="239" idx="4"/>
              <a:endCxn id="225" idx="0"/>
            </p:cNvCxnSpPr>
            <p:nvPr/>
          </p:nvCxnSpPr>
          <p:spPr>
            <a:xfrm>
              <a:off x="6509345" y="1652111"/>
              <a:ext cx="165" cy="586460"/>
            </a:xfrm>
            <a:prstGeom prst="line">
              <a:avLst/>
            </a:prstGeom>
            <a:ln w="15875">
              <a:solidFill>
                <a:srgbClr val="862047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8" name="Овал 237">
            <a:extLst>
              <a:ext uri="{FF2B5EF4-FFF2-40B4-BE49-F238E27FC236}">
                <a16:creationId xmlns:a16="http://schemas.microsoft.com/office/drawing/2014/main" xmlns="" id="{90F876F1-6E85-4F53-B038-A142630D1F12}"/>
              </a:ext>
            </a:extLst>
          </p:cNvPr>
          <p:cNvSpPr/>
          <p:nvPr/>
        </p:nvSpPr>
        <p:spPr>
          <a:xfrm>
            <a:off x="8429921" y="1629479"/>
            <a:ext cx="720000" cy="720000"/>
          </a:xfrm>
          <a:prstGeom prst="ellipse">
            <a:avLst/>
          </a:prstGeom>
          <a:noFill/>
          <a:ln>
            <a:solidFill>
              <a:srgbClr val="458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9" name="Овал 238">
            <a:extLst>
              <a:ext uri="{FF2B5EF4-FFF2-40B4-BE49-F238E27FC236}">
                <a16:creationId xmlns:a16="http://schemas.microsoft.com/office/drawing/2014/main" xmlns="" id="{84D8E810-3C36-4974-9049-4B40C8859A18}"/>
              </a:ext>
            </a:extLst>
          </p:cNvPr>
          <p:cNvSpPr/>
          <p:nvPr/>
        </p:nvSpPr>
        <p:spPr>
          <a:xfrm>
            <a:off x="9258551" y="1629479"/>
            <a:ext cx="720000" cy="720000"/>
          </a:xfrm>
          <a:prstGeom prst="ellipse">
            <a:avLst/>
          </a:prstGeom>
          <a:noFill/>
          <a:ln>
            <a:solidFill>
              <a:srgbClr val="458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2" name="Левая фигурная скобка 241">
            <a:extLst>
              <a:ext uri="{FF2B5EF4-FFF2-40B4-BE49-F238E27FC236}">
                <a16:creationId xmlns:a16="http://schemas.microsoft.com/office/drawing/2014/main" xmlns="" id="{C248B339-8D7E-4BE2-95CC-1956979FE5E4}"/>
              </a:ext>
            </a:extLst>
          </p:cNvPr>
          <p:cNvSpPr/>
          <p:nvPr/>
        </p:nvSpPr>
        <p:spPr>
          <a:xfrm rot="9155855" flipH="1">
            <a:off x="2084527" y="2846311"/>
            <a:ext cx="224214" cy="3093721"/>
          </a:xfrm>
          <a:prstGeom prst="leftBrace">
            <a:avLst>
              <a:gd name="adj1" fmla="val 39462"/>
              <a:gd name="adj2" fmla="val 48829"/>
            </a:avLst>
          </a:prstGeom>
          <a:ln w="635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243" name="Левая фигурная скобка 242">
            <a:extLst>
              <a:ext uri="{FF2B5EF4-FFF2-40B4-BE49-F238E27FC236}">
                <a16:creationId xmlns:a16="http://schemas.microsoft.com/office/drawing/2014/main" xmlns="" id="{58F4BB9F-B5C7-424D-8071-B01801FBE84E}"/>
              </a:ext>
            </a:extLst>
          </p:cNvPr>
          <p:cNvSpPr/>
          <p:nvPr/>
        </p:nvSpPr>
        <p:spPr>
          <a:xfrm rot="9155855" flipH="1">
            <a:off x="8083353" y="2846311"/>
            <a:ext cx="224214" cy="3093721"/>
          </a:xfrm>
          <a:prstGeom prst="leftBrace">
            <a:avLst>
              <a:gd name="adj1" fmla="val 39462"/>
              <a:gd name="adj2" fmla="val 48829"/>
            </a:avLst>
          </a:prstGeom>
          <a:ln w="635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0BB20869-64B0-4E09-B24E-97335822D8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03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xmlns="" id="{EE13D09E-96E1-425E-ABEE-20BF3890858E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734256" y="159693"/>
            <a:ext cx="8324089" cy="3441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НАПРАВЛЕНИЯ ГОСУДАРСТВЕННОЙ ПОДДЕРЖКИ СОВМЕСТНЫХ ПРОЕКТОВ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844025" y="3026276"/>
            <a:ext cx="2503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ПЕРЕЧЕНЬ СУБСИДИРУЕМЫХ МЕРОПРИЯТИЙ</a:t>
            </a:r>
            <a:endParaRPr lang="ru-RU" sz="2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Дуга 5"/>
          <p:cNvSpPr/>
          <p:nvPr/>
        </p:nvSpPr>
        <p:spPr>
          <a:xfrm>
            <a:off x="4278915" y="1737336"/>
            <a:ext cx="3634170" cy="3593542"/>
          </a:xfrm>
          <a:prstGeom prst="arc">
            <a:avLst>
              <a:gd name="adj1" fmla="val 17318064"/>
              <a:gd name="adj2" fmla="val 15072685"/>
            </a:avLst>
          </a:prstGeom>
          <a:ln w="28575">
            <a:solidFill>
              <a:srgbClr val="45816A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7557702" y="1187719"/>
            <a:ext cx="2841328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Приобретение технологической оснастки для оборудования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7146" y="1182231"/>
            <a:ext cx="3648374" cy="535531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Оплата лизинговых платежей за оборудование </a:t>
            </a:r>
            <a:b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(не более </a:t>
            </a:r>
            <a:r>
              <a:rPr lang="ru-RU" b="1" dirty="0">
                <a:solidFill>
                  <a:srgbClr val="45816A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</a:t>
            </a:r>
            <a:r>
              <a:rPr lang="ru-RU" sz="11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стоимости оборудования без НДС)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35360" y="3750131"/>
            <a:ext cx="3190999" cy="73866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Разработка конструкторской документации, технологий и технологических процессов </a:t>
            </a:r>
            <a:b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(в т.ч. хозяйственным способом)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7508" y="2279147"/>
            <a:ext cx="2954371" cy="73866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40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Изготовление </a:t>
            </a: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макетов, стендов, прототипов, экспериментальных образцов и опытных партий продукции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75520" y="5067210"/>
            <a:ext cx="2476584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140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Регистрация и защита объектов интеллектуальной собственности</a:t>
            </a:r>
          </a:p>
        </p:txBody>
      </p:sp>
      <p:sp>
        <p:nvSpPr>
          <p:cNvPr id="3" name="Овал 2"/>
          <p:cNvSpPr/>
          <p:nvPr/>
        </p:nvSpPr>
        <p:spPr>
          <a:xfrm>
            <a:off x="4844024" y="2287964"/>
            <a:ext cx="2503952" cy="2492286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4555520" y="2000804"/>
            <a:ext cx="3080960" cy="3066606"/>
          </a:xfrm>
          <a:prstGeom prst="ellipse">
            <a:avLst/>
          </a:prstGeom>
          <a:noFill/>
          <a:ln w="19050">
            <a:solidFill>
              <a:srgbClr val="45816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608907" y="2291387"/>
            <a:ext cx="3065585" cy="73866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Обучение инженерно-технических </a:t>
            </a:r>
            <a:b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кадров работе на оборудовании </a:t>
            </a:r>
            <a:b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с программным обеспечением</a:t>
            </a:r>
          </a:p>
        </p:txBody>
      </p:sp>
      <p:sp>
        <p:nvSpPr>
          <p:cNvPr id="48" name="Овал 47"/>
          <p:cNvSpPr/>
          <p:nvPr/>
        </p:nvSpPr>
        <p:spPr>
          <a:xfrm>
            <a:off x="7182558" y="5070674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4710217" y="1177467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4415176" y="5046275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6895889" y="1180832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3634952" y="2382499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7968208" y="2384087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3575720" y="3823198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412" y="1279052"/>
            <a:ext cx="360000" cy="360000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769" y="1296716"/>
            <a:ext cx="317943" cy="3179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048" y="2495701"/>
            <a:ext cx="345018" cy="3450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466" y="5121946"/>
            <a:ext cx="410766" cy="4107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450" y="5175263"/>
            <a:ext cx="347262" cy="34726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9" y="3929667"/>
            <a:ext cx="360000" cy="360000"/>
          </a:xfrm>
          <a:prstGeom prst="rect">
            <a:avLst/>
          </a:prstGeom>
        </p:spPr>
      </p:pic>
      <p:sp>
        <p:nvSpPr>
          <p:cNvPr id="43" name="TextBox 34">
            <a:extLst>
              <a:ext uri="{FF2B5EF4-FFF2-40B4-BE49-F238E27FC236}">
                <a16:creationId xmlns:a16="http://schemas.microsoft.com/office/drawing/2014/main" xmlns="" id="{81B30C93-C135-4352-B5BF-AABA4536DADF}"/>
              </a:ext>
            </a:extLst>
          </p:cNvPr>
          <p:cNvSpPr txBox="1"/>
          <p:nvPr/>
        </p:nvSpPr>
        <p:spPr>
          <a:xfrm>
            <a:off x="8700691" y="3750131"/>
            <a:ext cx="3065585" cy="73866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Разработка и покупка лицензий </a:t>
            </a:r>
            <a:b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 использование программного обеспечения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xmlns="" id="{E5F2022C-7C4D-4CB6-9340-37C26CCBBAE3}"/>
              </a:ext>
            </a:extLst>
          </p:cNvPr>
          <p:cNvSpPr/>
          <p:nvPr/>
        </p:nvSpPr>
        <p:spPr>
          <a:xfrm>
            <a:off x="8038878" y="3841243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7CA65B51-2F29-41BD-AE4A-3D452D81EF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401" y="3939463"/>
            <a:ext cx="360000" cy="36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86F8652-3D91-4660-8A88-1852EF700F0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46" y="2502887"/>
            <a:ext cx="360000" cy="360000"/>
          </a:xfrm>
          <a:prstGeom prst="rect">
            <a:avLst/>
          </a:prstGeom>
        </p:spPr>
      </p:pic>
      <p:sp>
        <p:nvSpPr>
          <p:cNvPr id="50" name="Заголовок 1">
            <a:extLst>
              <a:ext uri="{FF2B5EF4-FFF2-40B4-BE49-F238E27FC236}">
                <a16:creationId xmlns:a16="http://schemas.microsoft.com/office/drawing/2014/main" xmlns="" id="{DDCD8D9F-ECC1-49F9-9AE2-F94283BB38BA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6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5BC9E952-2FFD-4BFF-8277-529223B56D1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7991A57-23AD-4238-BB5B-8409A756C97A}"/>
              </a:ext>
            </a:extLst>
          </p:cNvPr>
          <p:cNvSpPr txBox="1"/>
          <p:nvPr/>
        </p:nvSpPr>
        <p:spPr>
          <a:xfrm>
            <a:off x="7896302" y="4974267"/>
            <a:ext cx="3634170" cy="73866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Оплата процентов по кредитам на строительство производственных зданий, закупку оборудования и др. мероприятия (≈</a:t>
            </a:r>
            <a:r>
              <a:rPr lang="ru-RU" sz="1400" b="1" dirty="0">
                <a:solidFill>
                  <a:srgbClr val="45816A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4-5</a:t>
            </a:r>
            <a:r>
              <a:rPr lang="ru-RU" sz="11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r>
              <a: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от кредитной ставки)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AFB2F0F-C153-4730-82A6-9E129CF5EA27}"/>
              </a:ext>
            </a:extLst>
          </p:cNvPr>
          <p:cNvSpPr txBox="1"/>
          <p:nvPr/>
        </p:nvSpPr>
        <p:spPr>
          <a:xfrm>
            <a:off x="4627880" y="6116974"/>
            <a:ext cx="2936240" cy="30777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40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/>
            <a:r>
              <a:rPr lang="ru-RU" dirty="0"/>
              <a:t>Испытания и сертификация продукции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9F391D09-4F42-4B96-AC8C-CFB5F9ED2734}"/>
              </a:ext>
            </a:extLst>
          </p:cNvPr>
          <p:cNvSpPr/>
          <p:nvPr/>
        </p:nvSpPr>
        <p:spPr>
          <a:xfrm>
            <a:off x="5816477" y="5539753"/>
            <a:ext cx="559046" cy="556440"/>
          </a:xfrm>
          <a:prstGeom prst="ellipse">
            <a:avLst/>
          </a:prstGeom>
          <a:noFill/>
          <a:ln w="9525">
            <a:solidFill>
              <a:srgbClr val="45816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xmlns="" id="{951FFCAB-BC75-4167-A766-6EC5907A1B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00" y="564774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2605B83F-228E-4006-B0E6-D9B5DBDE6F4F}"/>
              </a:ext>
            </a:extLst>
          </p:cNvPr>
          <p:cNvSpPr/>
          <p:nvPr/>
        </p:nvSpPr>
        <p:spPr>
          <a:xfrm>
            <a:off x="491673" y="3908832"/>
            <a:ext cx="728628" cy="728628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3A9D49FD-87C3-4FDE-AC71-03940FFCF013}"/>
              </a:ext>
            </a:extLst>
          </p:cNvPr>
          <p:cNvSpPr/>
          <p:nvPr/>
        </p:nvSpPr>
        <p:spPr>
          <a:xfrm>
            <a:off x="5349057" y="3920229"/>
            <a:ext cx="728628" cy="728628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A0D9AB59-4B05-45D9-BB9D-7DB620DB9A1C}"/>
              </a:ext>
            </a:extLst>
          </p:cNvPr>
          <p:cNvSpPr/>
          <p:nvPr/>
        </p:nvSpPr>
        <p:spPr>
          <a:xfrm>
            <a:off x="4858000" y="2850024"/>
            <a:ext cx="728628" cy="728628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36607FA5-8863-41AE-A982-E9746BA2C5D9}"/>
              </a:ext>
            </a:extLst>
          </p:cNvPr>
          <p:cNvSpPr/>
          <p:nvPr/>
        </p:nvSpPr>
        <p:spPr>
          <a:xfrm>
            <a:off x="504288" y="4990434"/>
            <a:ext cx="728628" cy="728628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F7773E00-EDD5-4CEB-996B-B3F50CADC2BF}"/>
              </a:ext>
            </a:extLst>
          </p:cNvPr>
          <p:cNvSpPr/>
          <p:nvPr/>
        </p:nvSpPr>
        <p:spPr>
          <a:xfrm>
            <a:off x="1036094" y="2866586"/>
            <a:ext cx="728628" cy="728628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ECC086F5-28BC-4C2B-BE54-443213ABBBAF}"/>
              </a:ext>
            </a:extLst>
          </p:cNvPr>
          <p:cNvSpPr/>
          <p:nvPr/>
        </p:nvSpPr>
        <p:spPr>
          <a:xfrm>
            <a:off x="4860464" y="5932475"/>
            <a:ext cx="728628" cy="728628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Овал 176">
            <a:extLst>
              <a:ext uri="{FF2B5EF4-FFF2-40B4-BE49-F238E27FC236}">
                <a16:creationId xmlns:a16="http://schemas.microsoft.com/office/drawing/2014/main" xmlns="" id="{B694D36F-6A99-4E38-A8DE-E1BEF2E43634}"/>
              </a:ext>
            </a:extLst>
          </p:cNvPr>
          <p:cNvSpPr/>
          <p:nvPr/>
        </p:nvSpPr>
        <p:spPr>
          <a:xfrm>
            <a:off x="5285680" y="4990434"/>
            <a:ext cx="728628" cy="728628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987041" y="146967"/>
            <a:ext cx="8935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ИСПОЛЬЗОВАНИЕ МЕХАНИЗМА ПРОМЫШЛЕННЫХ КЛАСТЕРОВ ДЛЯ ПОДТВЕРЖДЕНИЯ УРОВНЯ ЛОКАЛИЗАЦИИ ПРОИЗВОДСТВА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817B709D-1F3E-41A4-B5A9-CB67180D7168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5FF99A97-680E-4D6A-AC52-96C9815F87A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7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08C0254-67D6-49CB-AEB0-220F3EAB3B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FB87A21-39DA-4F3E-8A0C-F919C2061C3F}"/>
              </a:ext>
            </a:extLst>
          </p:cNvPr>
          <p:cNvSpPr txBox="1"/>
          <p:nvPr/>
        </p:nvSpPr>
        <p:spPr>
          <a:xfrm>
            <a:off x="1986970" y="853041"/>
            <a:ext cx="8218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Arial Narrow" panose="020B0606020202030204" pitchFamily="34" charset="0"/>
              </a:rPr>
              <a:t>Критерии определения статуса «Произведено в России» (ППРФ от 17.07.2015 №719)</a:t>
            </a:r>
            <a:r>
              <a:rPr lang="ru-RU" b="1" dirty="0"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356DF39-1E8B-48DC-A27F-345277008284}"/>
              </a:ext>
            </a:extLst>
          </p:cNvPr>
          <p:cNvSpPr txBox="1"/>
          <p:nvPr/>
        </p:nvSpPr>
        <p:spPr>
          <a:xfrm>
            <a:off x="626529" y="1600380"/>
            <a:ext cx="54694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Arial Narrow" panose="020B0606020202030204" pitchFamily="34" charset="0"/>
              </a:rPr>
              <a:t>Соблюдение процентной доли иностранных комплектующих изделий для производства товара – не более </a:t>
            </a:r>
            <a:r>
              <a:rPr lang="ru-RU" sz="2400" b="1" dirty="0">
                <a:solidFill>
                  <a:srgbClr val="00897B"/>
                </a:solidFill>
                <a:latin typeface="Arial Narrow" panose="020B0606020202030204" pitchFamily="34" charset="0"/>
              </a:rPr>
              <a:t>30%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F1904310-431E-4D86-9312-AE902A8D70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992" y="3870183"/>
            <a:ext cx="1813970" cy="181397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DABA9DA1-C0EE-4162-90E1-8860BBBEF9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373" y="2296817"/>
            <a:ext cx="540000" cy="5400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69900830-0E1A-4299-9458-7BE8F4E6D4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278" y="2930711"/>
            <a:ext cx="540000" cy="5400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A44781F0-E29A-4B14-8209-93EE7DCECD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04" y="4007207"/>
            <a:ext cx="540000" cy="540000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076C46B4-6A27-4454-AD9E-C75D714BF3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035" y="5083703"/>
            <a:ext cx="540000" cy="540000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xmlns="" id="{FAEFD168-9CEE-4B2F-A7A8-1134A4BEF8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18" y="6000926"/>
            <a:ext cx="540000" cy="540000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xmlns="" id="{6A0A994C-31C4-4C4A-AE6B-7A1BF87BE9E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408" y="2936761"/>
            <a:ext cx="540000" cy="540000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xmlns="" id="{ED4D1C9F-753B-4FDE-A54A-91B11982672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964" y="6002705"/>
            <a:ext cx="540000" cy="540000"/>
          </a:xfrm>
          <a:prstGeom prst="rect">
            <a:avLst/>
          </a:prstGeom>
        </p:spPr>
      </p:pic>
      <p:pic>
        <p:nvPicPr>
          <p:cNvPr id="146" name="Рисунок 145">
            <a:extLst>
              <a:ext uri="{FF2B5EF4-FFF2-40B4-BE49-F238E27FC236}">
                <a16:creationId xmlns:a16="http://schemas.microsoft.com/office/drawing/2014/main" xmlns="" id="{0E697886-1574-4E49-9C1B-D8DBAA7A9CF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02" y="5084748"/>
            <a:ext cx="540000" cy="540000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:a16="http://schemas.microsoft.com/office/drawing/2014/main" xmlns="" id="{E53EB4E4-9D13-41EA-BC8E-A985F354E25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636" y="4007207"/>
            <a:ext cx="540000" cy="540000"/>
          </a:xfrm>
          <a:prstGeom prst="rect">
            <a:avLst/>
          </a:prstGeom>
        </p:spPr>
      </p:pic>
      <p:pic>
        <p:nvPicPr>
          <p:cNvPr id="170" name="Рисунок 169">
            <a:extLst>
              <a:ext uri="{FF2B5EF4-FFF2-40B4-BE49-F238E27FC236}">
                <a16:creationId xmlns:a16="http://schemas.microsoft.com/office/drawing/2014/main" xmlns="" id="{39D8E969-D225-4B02-9F04-96EBDE7FC9F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504" y="2339303"/>
            <a:ext cx="540000" cy="540000"/>
          </a:xfrm>
          <a:prstGeom prst="rect">
            <a:avLst/>
          </a:prstGeom>
        </p:spPr>
      </p:pic>
      <p:sp>
        <p:nvSpPr>
          <p:cNvPr id="172" name="TextBox 171">
            <a:extLst>
              <a:ext uri="{FF2B5EF4-FFF2-40B4-BE49-F238E27FC236}">
                <a16:creationId xmlns:a16="http://schemas.microsoft.com/office/drawing/2014/main" xmlns="" id="{D480C87D-98A0-43A4-9A50-6EC7D1BD6791}"/>
              </a:ext>
            </a:extLst>
          </p:cNvPr>
          <p:cNvSpPr txBox="1"/>
          <p:nvPr/>
        </p:nvSpPr>
        <p:spPr>
          <a:xfrm>
            <a:off x="7035923" y="1597011"/>
            <a:ext cx="4529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ü"/>
              <a:defRPr sz="1400"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Осуществление требуемого количества производственных операций на территории РФ (баллы)</a:t>
            </a:r>
          </a:p>
        </p:txBody>
      </p:sp>
      <p:sp>
        <p:nvSpPr>
          <p:cNvPr id="173" name="Дуга 172">
            <a:extLst>
              <a:ext uri="{FF2B5EF4-FFF2-40B4-BE49-F238E27FC236}">
                <a16:creationId xmlns:a16="http://schemas.microsoft.com/office/drawing/2014/main" xmlns="" id="{8DE83D14-2206-4223-A8F5-83814682C18D}"/>
              </a:ext>
            </a:extLst>
          </p:cNvPr>
          <p:cNvSpPr/>
          <p:nvPr/>
        </p:nvSpPr>
        <p:spPr>
          <a:xfrm>
            <a:off x="1443892" y="2980397"/>
            <a:ext cx="3634170" cy="3593542"/>
          </a:xfrm>
          <a:prstGeom prst="arc">
            <a:avLst>
              <a:gd name="adj1" fmla="val 17318064"/>
              <a:gd name="adj2" fmla="val 15072685"/>
            </a:avLst>
          </a:prstGeom>
          <a:ln w="28575">
            <a:solidFill>
              <a:schemeClr val="tx1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" name="Овал 173">
            <a:extLst>
              <a:ext uri="{FF2B5EF4-FFF2-40B4-BE49-F238E27FC236}">
                <a16:creationId xmlns:a16="http://schemas.microsoft.com/office/drawing/2014/main" xmlns="" id="{2A9025FF-AE16-4062-A0A0-BAACA2B8F041}"/>
              </a:ext>
            </a:extLst>
          </p:cNvPr>
          <p:cNvSpPr/>
          <p:nvPr/>
        </p:nvSpPr>
        <p:spPr>
          <a:xfrm>
            <a:off x="2009001" y="3531025"/>
            <a:ext cx="2503952" cy="2492286"/>
          </a:xfrm>
          <a:prstGeom prst="ellipse">
            <a:avLst/>
          </a:pr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Овал 174">
            <a:extLst>
              <a:ext uri="{FF2B5EF4-FFF2-40B4-BE49-F238E27FC236}">
                <a16:creationId xmlns:a16="http://schemas.microsoft.com/office/drawing/2014/main" xmlns="" id="{52A10AA4-0BF6-43B4-88C1-691CF90A5581}"/>
              </a:ext>
            </a:extLst>
          </p:cNvPr>
          <p:cNvSpPr/>
          <p:nvPr/>
        </p:nvSpPr>
        <p:spPr>
          <a:xfrm>
            <a:off x="1720497" y="3243865"/>
            <a:ext cx="3080960" cy="3066606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xmlns="" id="{75DF32C6-50F6-4484-8979-67D9A071AFDA}"/>
              </a:ext>
            </a:extLst>
          </p:cNvPr>
          <p:cNvSpPr txBox="1"/>
          <p:nvPr/>
        </p:nvSpPr>
        <p:spPr>
          <a:xfrm>
            <a:off x="7539892" y="2158114"/>
            <a:ext cx="4314704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ü"/>
              <a:defRPr sz="1400">
                <a:latin typeface="Arial Narrow" panose="020B0606020202030204" pitchFamily="34" charset="0"/>
              </a:defRPr>
            </a:lvl1pPr>
          </a:lstStyle>
          <a:p>
            <a:pPr marL="0" indent="0">
              <a:spcAft>
                <a:spcPts val="1800"/>
              </a:spcAft>
              <a:buNone/>
            </a:pPr>
            <a:r>
              <a:rPr lang="ru-RU" dirty="0"/>
              <a:t>Сборка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ru-RU" dirty="0"/>
              <a:t>Производственные (контрольно-измерительные) испытания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ru-RU" dirty="0"/>
              <a:t>Механическая обработка деталей станка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ru-RU" dirty="0"/>
              <a:t>Термическая обработка деталей станка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ru-RU" dirty="0"/>
              <a:t>Заготовительные операции (лазерный, плазменный, гидроабразивный, механический раскрой деталей станка)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ru-RU" dirty="0"/>
              <a:t>Сварочные или листогибочные работы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71C120C9-1C72-4BE2-AA46-CA8CF8C954E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75" y="2602424"/>
            <a:ext cx="288000" cy="288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31E34C58-B21D-4EAE-8014-42ACEE0E42D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75" y="2165013"/>
            <a:ext cx="288000" cy="2880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9A31656F-B8D9-4161-82F8-9F7EB3900149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75" y="3061110"/>
            <a:ext cx="288000" cy="28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A1DED69-6CB0-4D91-9201-AEDE0CEE1243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75" y="3507958"/>
            <a:ext cx="288000" cy="28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D72D41C-A474-4037-9189-FE4B8987C872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75" y="4598021"/>
            <a:ext cx="288000" cy="28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5C507D8-01E7-4F9E-85C7-FAC9A0C53B4C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75" y="4049931"/>
            <a:ext cx="288000" cy="288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1254262-72AD-49A0-8C73-E9CCCB0700E4}"/>
              </a:ext>
            </a:extLst>
          </p:cNvPr>
          <p:cNvSpPr txBox="1"/>
          <p:nvPr/>
        </p:nvSpPr>
        <p:spPr>
          <a:xfrm>
            <a:off x="1986970" y="1199630"/>
            <a:ext cx="82180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Arial Narrow" panose="020B0606020202030204" pitchFamily="34" charset="0"/>
              </a:rPr>
              <a:t>Даёт приоритет в закупках, необходим для получения мер по ППРФ №191 и ППРФ №1908</a:t>
            </a:r>
          </a:p>
        </p:txBody>
      </p:sp>
    </p:spTree>
    <p:extLst>
      <p:ext uri="{BB962C8B-B14F-4D97-AF65-F5344CB8AC3E}">
        <p14:creationId xmlns:p14="http://schemas.microsoft.com/office/powerpoint/2010/main" val="1259389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олилиния: фигура 89">
            <a:extLst>
              <a:ext uri="{FF2B5EF4-FFF2-40B4-BE49-F238E27FC236}">
                <a16:creationId xmlns:a16="http://schemas.microsoft.com/office/drawing/2014/main" xmlns="" id="{35078309-305F-42F8-835B-4CD5D0ABA88F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826786" y="158988"/>
            <a:ext cx="9216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ПОРЯДОК ПОЛУЧЕНИЯ ГОСУДАРСТВЕННОЙ ПОДДЕРЖКИ СОВМЕСТНЫХ ПРОЕКТОВ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84B1AA8-94B5-479B-8553-4D3A70EF0C08}"/>
              </a:ext>
            </a:extLst>
          </p:cNvPr>
          <p:cNvSpPr/>
          <p:nvPr/>
        </p:nvSpPr>
        <p:spPr>
          <a:xfrm>
            <a:off x="846319" y="836713"/>
            <a:ext cx="2452480" cy="15768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1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  <a:t>Формирование заявки кластера в Минпромторг</a:t>
            </a:r>
          </a:p>
          <a:p>
            <a:pPr marL="0" lvl="1" indent="0" algn="ctr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ru-RU" sz="1200" kern="1200" dirty="0">
                <a:latin typeface="Arial Narrow" panose="020B0606020202030204" pitchFamily="34" charset="0"/>
              </a:rPr>
              <a:t>Заявка включает в себя комплект </a:t>
            </a:r>
            <a:br>
              <a:rPr lang="ru-RU" sz="1200" kern="1200" dirty="0">
                <a:latin typeface="Arial Narrow" panose="020B0606020202030204" pitchFamily="34" charset="0"/>
              </a:rPr>
            </a:br>
            <a:r>
              <a:rPr lang="ru-RU" sz="1200" kern="1200" dirty="0">
                <a:latin typeface="Arial Narrow" panose="020B0606020202030204" pitchFamily="34" charset="0"/>
              </a:rPr>
              <a:t>из 14 документов, перечень </a:t>
            </a:r>
            <a:br>
              <a:rPr lang="ru-RU" sz="1200" kern="1200" dirty="0">
                <a:latin typeface="Arial Narrow" panose="020B0606020202030204" pitchFamily="34" charset="0"/>
              </a:rPr>
            </a:br>
            <a:r>
              <a:rPr lang="ru-RU" sz="1200" kern="1200" dirty="0">
                <a:latin typeface="Arial Narrow" panose="020B0606020202030204" pitchFamily="34" charset="0"/>
              </a:rPr>
              <a:t>которых приведен в ПП РФ №779, включающий, в том числе, сведения </a:t>
            </a:r>
            <a:br>
              <a:rPr lang="ru-RU" sz="1200" kern="1200" dirty="0">
                <a:latin typeface="Arial Narrow" panose="020B0606020202030204" pitchFamily="34" charset="0"/>
              </a:rPr>
            </a:br>
            <a:r>
              <a:rPr lang="ru-RU" sz="1200" kern="1200" dirty="0">
                <a:latin typeface="Arial Narrow" panose="020B0606020202030204" pitchFamily="34" charset="0"/>
              </a:rPr>
              <a:t>о совместных проектах участников кластера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F4724577-A078-4F9C-8238-CFA58B33E391}"/>
              </a:ext>
            </a:extLst>
          </p:cNvPr>
          <p:cNvSpPr/>
          <p:nvPr/>
        </p:nvSpPr>
        <p:spPr>
          <a:xfrm>
            <a:off x="2909790" y="3776019"/>
            <a:ext cx="2179060" cy="157464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t" anchorCtr="1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  <a:t>Проверка </a:t>
            </a:r>
            <a:b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</a:br>
            <a: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  <a:t>промышленного кластера</a:t>
            </a:r>
          </a:p>
          <a:p>
            <a:pPr marL="0" lvl="1" indent="0" algn="ctr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ru-RU" sz="1200" kern="1200" dirty="0">
                <a:latin typeface="Arial Narrow" panose="020B0606020202030204" pitchFamily="34" charset="0"/>
              </a:rPr>
              <a:t>Решение о соответствии / несоответствии кластера </a:t>
            </a:r>
            <a:br>
              <a:rPr lang="ru-RU" sz="1200" kern="1200" dirty="0">
                <a:latin typeface="Arial Narrow" panose="020B0606020202030204" pitchFamily="34" charset="0"/>
              </a:rPr>
            </a:br>
            <a:r>
              <a:rPr lang="ru-RU" sz="1200" kern="1200" dirty="0">
                <a:latin typeface="Arial Narrow" panose="020B0606020202030204" pitchFamily="34" charset="0"/>
              </a:rPr>
              <a:t>и специализированной организации требованиям принимается в течение 30 рабочих дней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393396E2-86E2-4190-BF85-2BFF79F8ED35}"/>
              </a:ext>
            </a:extLst>
          </p:cNvPr>
          <p:cNvSpPr/>
          <p:nvPr/>
        </p:nvSpPr>
        <p:spPr>
          <a:xfrm>
            <a:off x="4801513" y="988047"/>
            <a:ext cx="2227848" cy="142551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1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  <a:t>Включение кластера в реестр</a:t>
            </a:r>
          </a:p>
          <a:p>
            <a:pPr marL="0" lvl="1" indent="0" algn="ctr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ru-RU" sz="1200" kern="1200" dirty="0">
                <a:latin typeface="Arial Narrow" panose="020B0606020202030204" pitchFamily="34" charset="0"/>
              </a:rPr>
              <a:t>По итогам проверки </a:t>
            </a:r>
            <a:br>
              <a:rPr lang="ru-RU" sz="1200" kern="1200" dirty="0">
                <a:latin typeface="Arial Narrow" panose="020B0606020202030204" pitchFamily="34" charset="0"/>
              </a:rPr>
            </a:br>
            <a:r>
              <a:rPr lang="ru-RU" sz="1200" kern="1200" dirty="0">
                <a:latin typeface="Arial Narrow" panose="020B0606020202030204" pitchFamily="34" charset="0"/>
              </a:rPr>
              <a:t>Минпромторг России </a:t>
            </a:r>
            <a:br>
              <a:rPr lang="ru-RU" sz="1200" kern="1200" dirty="0">
                <a:latin typeface="Arial Narrow" panose="020B0606020202030204" pitchFamily="34" charset="0"/>
              </a:rPr>
            </a:br>
            <a:r>
              <a:rPr lang="ru-RU" sz="1200" kern="1200" dirty="0">
                <a:latin typeface="Arial Narrow" panose="020B0606020202030204" pitchFamily="34" charset="0"/>
              </a:rPr>
              <a:t>включает промышленный </a:t>
            </a:r>
            <a:br>
              <a:rPr lang="ru-RU" sz="1200" kern="1200" dirty="0">
                <a:latin typeface="Arial Narrow" panose="020B0606020202030204" pitchFamily="34" charset="0"/>
              </a:rPr>
            </a:br>
            <a:r>
              <a:rPr lang="ru-RU" sz="1200" kern="1200" dirty="0">
                <a:latin typeface="Arial Narrow" panose="020B0606020202030204" pitchFamily="34" charset="0"/>
              </a:rPr>
              <a:t>кластер в реестр </a:t>
            </a:r>
            <a:br>
              <a:rPr lang="ru-RU" sz="1200" kern="1200" dirty="0">
                <a:latin typeface="Arial Narrow" panose="020B0606020202030204" pitchFamily="34" charset="0"/>
              </a:rPr>
            </a:br>
            <a:r>
              <a:rPr lang="ru-RU" sz="1200" kern="1200" dirty="0">
                <a:latin typeface="Arial Narrow" panose="020B0606020202030204" pitchFamily="34" charset="0"/>
              </a:rPr>
              <a:t>сроком на 5 лет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3A9420DC-3E86-4E1D-9AD6-C4F356A50DD3}"/>
              </a:ext>
            </a:extLst>
          </p:cNvPr>
          <p:cNvSpPr/>
          <p:nvPr/>
        </p:nvSpPr>
        <p:spPr>
          <a:xfrm>
            <a:off x="6279880" y="3800392"/>
            <a:ext cx="3164310" cy="164483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t" anchorCtr="1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  <a:t>Подача заявки на заключение договора </a:t>
            </a:r>
            <a:b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</a:br>
            <a: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  <a:t>о предоставления субсидии</a:t>
            </a:r>
          </a:p>
          <a:p>
            <a:pPr marL="0" lvl="1" indent="0" algn="ctr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ru-RU" sz="1200" dirty="0">
                <a:latin typeface="Arial Narrow" panose="020B0606020202030204" pitchFamily="34" charset="0"/>
              </a:rPr>
              <a:t>З</a:t>
            </a:r>
            <a:r>
              <a:rPr lang="ru-RU" sz="1200" kern="1200" dirty="0">
                <a:latin typeface="Arial Narrow" panose="020B0606020202030204" pitchFamily="34" charset="0"/>
              </a:rPr>
              <a:t>аявка на получение субсидии на реализацию совместных проектов согласно ПП РФ №41 рассматривается комиссией Минпромторга России, в случае одобрения заключается договор с инициатором о предоставлении субсидии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E6C7D282-1D17-493D-897D-0C275F2E0C20}"/>
              </a:ext>
            </a:extLst>
          </p:cNvPr>
          <p:cNvSpPr/>
          <p:nvPr/>
        </p:nvSpPr>
        <p:spPr>
          <a:xfrm>
            <a:off x="8483375" y="836712"/>
            <a:ext cx="2593656" cy="157685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99568" rIns="99568" bIns="99568" numCol="1" spcCol="1270" anchor="b" anchorCtr="1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b="1" kern="1200" dirty="0">
                <a:solidFill>
                  <a:srgbClr val="574F62"/>
                </a:solidFill>
                <a:latin typeface="Arial Narrow" panose="020B0606020202030204" pitchFamily="34" charset="0"/>
              </a:rPr>
              <a:t>Предоставление субсидии</a:t>
            </a:r>
          </a:p>
          <a:p>
            <a:pPr marL="0" lvl="1" indent="0" algn="ctr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ru-RU" sz="1200" kern="1200" dirty="0">
                <a:latin typeface="Arial Narrow" panose="020B0606020202030204" pitchFamily="34" charset="0"/>
              </a:rPr>
              <a:t>Субсидия предоставляется инициатору совместного проекта 2 раза в год (II и IV квартал) на возмещение части затрат, понесенных в процессе реализации проекта после внесения проекта в реестр и заключения договора с Минпромторгом России</a:t>
            </a:r>
          </a:p>
        </p:txBody>
      </p:sp>
      <p:sp>
        <p:nvSpPr>
          <p:cNvPr id="39" name="Правая фигурная скобка 38">
            <a:extLst>
              <a:ext uri="{FF2B5EF4-FFF2-40B4-BE49-F238E27FC236}">
                <a16:creationId xmlns:a16="http://schemas.microsoft.com/office/drawing/2014/main" xmlns="" id="{83F95C7F-7B17-4A7E-BFDC-711919411813}"/>
              </a:ext>
            </a:extLst>
          </p:cNvPr>
          <p:cNvSpPr/>
          <p:nvPr/>
        </p:nvSpPr>
        <p:spPr>
          <a:xfrm rot="5400000">
            <a:off x="3317018" y="3100149"/>
            <a:ext cx="382638" cy="4739559"/>
          </a:xfrm>
          <a:prstGeom prst="rightBrace">
            <a:avLst>
              <a:gd name="adj1" fmla="val 78977"/>
              <a:gd name="adj2" fmla="val 50000"/>
            </a:avLst>
          </a:prstGeom>
          <a:ln>
            <a:solidFill>
              <a:srgbClr val="008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2A7A3098-7E41-4A8C-B002-3D5DC41DC153}"/>
              </a:ext>
            </a:extLst>
          </p:cNvPr>
          <p:cNvCxnSpPr>
            <a:cxnSpLocks/>
            <a:stCxn id="39" idx="0"/>
          </p:cNvCxnSpPr>
          <p:nvPr/>
        </p:nvCxnSpPr>
        <p:spPr>
          <a:xfrm flipH="1" flipV="1">
            <a:off x="5874385" y="3658609"/>
            <a:ext cx="0" cy="1620001"/>
          </a:xfrm>
          <a:prstGeom prst="line">
            <a:avLst/>
          </a:prstGeom>
          <a:ln>
            <a:solidFill>
              <a:srgbClr val="0089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BAC37CDD-05DF-4637-B3F3-A2A35CC36396}"/>
              </a:ext>
            </a:extLst>
          </p:cNvPr>
          <p:cNvCxnSpPr>
            <a:cxnSpLocks/>
            <a:stCxn id="39" idx="2"/>
          </p:cNvCxnSpPr>
          <p:nvPr/>
        </p:nvCxnSpPr>
        <p:spPr>
          <a:xfrm flipV="1">
            <a:off x="1138558" y="3658610"/>
            <a:ext cx="0" cy="1620000"/>
          </a:xfrm>
          <a:prstGeom prst="line">
            <a:avLst/>
          </a:prstGeom>
          <a:ln>
            <a:solidFill>
              <a:srgbClr val="0089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авая фигурная скобка 47">
            <a:extLst>
              <a:ext uri="{FF2B5EF4-FFF2-40B4-BE49-F238E27FC236}">
                <a16:creationId xmlns:a16="http://schemas.microsoft.com/office/drawing/2014/main" xmlns="" id="{B6F72EFC-A650-4AD9-A204-56F3663F0618}"/>
              </a:ext>
            </a:extLst>
          </p:cNvPr>
          <p:cNvSpPr/>
          <p:nvPr/>
        </p:nvSpPr>
        <p:spPr>
          <a:xfrm rot="5400000">
            <a:off x="8332322" y="2916552"/>
            <a:ext cx="382635" cy="5106752"/>
          </a:xfrm>
          <a:prstGeom prst="rightBrace">
            <a:avLst>
              <a:gd name="adj1" fmla="val 78977"/>
              <a:gd name="adj2" fmla="val 50000"/>
            </a:avLst>
          </a:prstGeom>
          <a:ln>
            <a:solidFill>
              <a:srgbClr val="0089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xmlns="" id="{CE2DB788-1905-4196-88FE-07536C71065F}"/>
              </a:ext>
            </a:extLst>
          </p:cNvPr>
          <p:cNvCxnSpPr>
            <a:cxnSpLocks/>
            <a:stCxn id="48" idx="2"/>
          </p:cNvCxnSpPr>
          <p:nvPr/>
        </p:nvCxnSpPr>
        <p:spPr>
          <a:xfrm flipV="1">
            <a:off x="5970264" y="3658610"/>
            <a:ext cx="0" cy="1620001"/>
          </a:xfrm>
          <a:prstGeom prst="line">
            <a:avLst/>
          </a:prstGeom>
          <a:ln>
            <a:solidFill>
              <a:srgbClr val="0089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xmlns="" id="{31FE0840-25C6-4F26-B4B4-DF8EE24933A9}"/>
              </a:ext>
            </a:extLst>
          </p:cNvPr>
          <p:cNvCxnSpPr>
            <a:cxnSpLocks/>
            <a:stCxn id="48" idx="0"/>
          </p:cNvCxnSpPr>
          <p:nvPr/>
        </p:nvCxnSpPr>
        <p:spPr>
          <a:xfrm flipV="1">
            <a:off x="11077016" y="3658611"/>
            <a:ext cx="2" cy="1620000"/>
          </a:xfrm>
          <a:prstGeom prst="line">
            <a:avLst/>
          </a:prstGeom>
          <a:ln>
            <a:solidFill>
              <a:srgbClr val="00897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52824AC-3E02-4F88-BD61-C7627E28E842}"/>
              </a:ext>
            </a:extLst>
          </p:cNvPr>
          <p:cNvSpPr txBox="1"/>
          <p:nvPr/>
        </p:nvSpPr>
        <p:spPr>
          <a:xfrm>
            <a:off x="1310651" y="5661248"/>
            <a:ext cx="3606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I этап: 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включение промышленного кластера в реестр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B0BDD91C-B86A-41C2-AD3E-E14EDF298164}"/>
              </a:ext>
            </a:extLst>
          </p:cNvPr>
          <p:cNvSpPr txBox="1"/>
          <p:nvPr/>
        </p:nvSpPr>
        <p:spPr>
          <a:xfrm>
            <a:off x="6279880" y="5690196"/>
            <a:ext cx="3606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II этап: </a:t>
            </a:r>
            <a:r>
              <a:rPr lang="ru-RU" sz="160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субсидирование</a:t>
            </a:r>
          </a:p>
          <a:p>
            <a:pPr algn="ctr"/>
            <a:r>
              <a:rPr lang="ru-RU" sz="160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совместного проекта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49F5F660-1216-4C4C-BA58-6985C095301B}"/>
              </a:ext>
            </a:extLst>
          </p:cNvPr>
          <p:cNvCxnSpPr>
            <a:cxnSpLocks/>
            <a:stCxn id="60" idx="0"/>
            <a:endCxn id="13" idx="2"/>
          </p:cNvCxnSpPr>
          <p:nvPr/>
        </p:nvCxnSpPr>
        <p:spPr>
          <a:xfrm flipV="1">
            <a:off x="2068765" y="2413562"/>
            <a:ext cx="3794" cy="437742"/>
          </a:xfrm>
          <a:prstGeom prst="line">
            <a:avLst/>
          </a:prstGeom>
          <a:ln w="19050">
            <a:solidFill>
              <a:srgbClr val="00897B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2AEE90E0-42CB-4C4A-B51C-27D35B9D8479}"/>
              </a:ext>
            </a:extLst>
          </p:cNvPr>
          <p:cNvCxnSpPr>
            <a:cxnSpLocks/>
            <a:stCxn id="61" idx="0"/>
            <a:endCxn id="28" idx="2"/>
          </p:cNvCxnSpPr>
          <p:nvPr/>
        </p:nvCxnSpPr>
        <p:spPr>
          <a:xfrm flipV="1">
            <a:off x="5915437" y="2413562"/>
            <a:ext cx="0" cy="438086"/>
          </a:xfrm>
          <a:prstGeom prst="line">
            <a:avLst/>
          </a:prstGeom>
          <a:ln w="19050">
            <a:solidFill>
              <a:srgbClr val="00897B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xmlns="" id="{6CF37CDC-E5DE-47CA-AF2D-4DA3F66FB582}"/>
              </a:ext>
            </a:extLst>
          </p:cNvPr>
          <p:cNvCxnSpPr>
            <a:cxnSpLocks/>
            <a:endCxn id="36" idx="2"/>
          </p:cNvCxnSpPr>
          <p:nvPr/>
        </p:nvCxnSpPr>
        <p:spPr>
          <a:xfrm flipV="1">
            <a:off x="9780203" y="2413562"/>
            <a:ext cx="0" cy="415872"/>
          </a:xfrm>
          <a:prstGeom prst="line">
            <a:avLst/>
          </a:prstGeom>
          <a:ln w="19050">
            <a:solidFill>
              <a:srgbClr val="00897B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xmlns="" id="{8F293DCC-EAAB-4BC9-90DA-46711324B75B}"/>
              </a:ext>
            </a:extLst>
          </p:cNvPr>
          <p:cNvCxnSpPr>
            <a:cxnSpLocks/>
            <a:stCxn id="67" idx="4"/>
            <a:endCxn id="26" idx="0"/>
          </p:cNvCxnSpPr>
          <p:nvPr/>
        </p:nvCxnSpPr>
        <p:spPr>
          <a:xfrm>
            <a:off x="3995588" y="3499648"/>
            <a:ext cx="3732" cy="276371"/>
          </a:xfrm>
          <a:prstGeom prst="line">
            <a:avLst/>
          </a:prstGeom>
          <a:ln w="19050">
            <a:solidFill>
              <a:srgbClr val="00897B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xmlns="" id="{D9DEF5B0-7331-4E76-B001-C6868FE52485}"/>
              </a:ext>
            </a:extLst>
          </p:cNvPr>
          <p:cNvCxnSpPr>
            <a:cxnSpLocks/>
            <a:stCxn id="72" idx="4"/>
            <a:endCxn id="34" idx="0"/>
          </p:cNvCxnSpPr>
          <p:nvPr/>
        </p:nvCxnSpPr>
        <p:spPr>
          <a:xfrm>
            <a:off x="7858377" y="3499648"/>
            <a:ext cx="3658" cy="300744"/>
          </a:xfrm>
          <a:prstGeom prst="line">
            <a:avLst/>
          </a:prstGeom>
          <a:ln w="19050">
            <a:solidFill>
              <a:srgbClr val="00897B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51A2B930-C4F5-4EB0-BD3C-4EFD49A38D0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8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xmlns="" id="{69AFCCB7-3210-4418-A132-2AB4B1D90E97}"/>
              </a:ext>
            </a:extLst>
          </p:cNvPr>
          <p:cNvSpPr/>
          <p:nvPr/>
        </p:nvSpPr>
        <p:spPr>
          <a:xfrm>
            <a:off x="1798764" y="2905647"/>
            <a:ext cx="540002" cy="540002"/>
          </a:xfrm>
          <a:prstGeom prst="ellipse">
            <a:avLst/>
          </a:prstGeom>
          <a:ln>
            <a:solidFill>
              <a:srgbClr val="862047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FF1339A4-B7F4-4290-BA44-95978D4D0BE3}"/>
              </a:ext>
            </a:extLst>
          </p:cNvPr>
          <p:cNvSpPr txBox="1"/>
          <p:nvPr/>
        </p:nvSpPr>
        <p:spPr>
          <a:xfrm>
            <a:off x="1839375" y="2975593"/>
            <a:ext cx="4587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00897B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9A32E22D-2F30-4D8D-8096-CC0320E89BD3}"/>
              </a:ext>
            </a:extLst>
          </p:cNvPr>
          <p:cNvSpPr/>
          <p:nvPr/>
        </p:nvSpPr>
        <p:spPr>
          <a:xfrm>
            <a:off x="5645437" y="2905648"/>
            <a:ext cx="540000" cy="540000"/>
          </a:xfrm>
          <a:prstGeom prst="ellipse">
            <a:avLst/>
          </a:prstGeom>
          <a:ln>
            <a:solidFill>
              <a:srgbClr val="862047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D5F11BD1-7457-4B75-AE94-63DA790A2D7C}"/>
              </a:ext>
            </a:extLst>
          </p:cNvPr>
          <p:cNvSpPr txBox="1"/>
          <p:nvPr/>
        </p:nvSpPr>
        <p:spPr>
          <a:xfrm>
            <a:off x="5689603" y="2975593"/>
            <a:ext cx="4587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00897B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xmlns="" id="{51441445-0C8C-452F-8AFE-B7BAB7FA8B5F}"/>
              </a:ext>
            </a:extLst>
          </p:cNvPr>
          <p:cNvSpPr/>
          <p:nvPr/>
        </p:nvSpPr>
        <p:spPr>
          <a:xfrm>
            <a:off x="9499726" y="2905648"/>
            <a:ext cx="540000" cy="540000"/>
          </a:xfrm>
          <a:prstGeom prst="ellipse">
            <a:avLst/>
          </a:prstGeom>
          <a:ln>
            <a:solidFill>
              <a:srgbClr val="862047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116D670-4DAF-4EC7-B7E7-D281AF07B47A}"/>
              </a:ext>
            </a:extLst>
          </p:cNvPr>
          <p:cNvSpPr txBox="1"/>
          <p:nvPr/>
        </p:nvSpPr>
        <p:spPr>
          <a:xfrm>
            <a:off x="9536274" y="2975593"/>
            <a:ext cx="4587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418069"/>
                </a:solidFill>
                <a:latin typeface="Arial Black" panose="020B0A04020102020204" pitchFamily="34" charset="0"/>
              </a:rPr>
              <a:t>5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xmlns="" id="{B11CC4E4-0EBC-4ED1-A839-B28E85CDF3BB}"/>
              </a:ext>
            </a:extLst>
          </p:cNvPr>
          <p:cNvCxnSpPr>
            <a:cxnSpLocks/>
            <a:stCxn id="60" idx="6"/>
            <a:endCxn id="67" idx="2"/>
          </p:cNvCxnSpPr>
          <p:nvPr/>
        </p:nvCxnSpPr>
        <p:spPr>
          <a:xfrm>
            <a:off x="2393109" y="3175648"/>
            <a:ext cx="1278479" cy="0"/>
          </a:xfrm>
          <a:prstGeom prst="line">
            <a:avLst/>
          </a:prstGeom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FD01CEB3-8CE2-4FA5-99D6-B9E56B22CE29}"/>
              </a:ext>
            </a:extLst>
          </p:cNvPr>
          <p:cNvCxnSpPr>
            <a:cxnSpLocks/>
            <a:stCxn id="61" idx="6"/>
            <a:endCxn id="72" idx="2"/>
          </p:cNvCxnSpPr>
          <p:nvPr/>
        </p:nvCxnSpPr>
        <p:spPr>
          <a:xfrm>
            <a:off x="6239437" y="3175648"/>
            <a:ext cx="1294940" cy="0"/>
          </a:xfrm>
          <a:prstGeom prst="line">
            <a:avLst/>
          </a:prstGeom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60" name="Овал 59">
            <a:extLst>
              <a:ext uri="{FF2B5EF4-FFF2-40B4-BE49-F238E27FC236}">
                <a16:creationId xmlns:a16="http://schemas.microsoft.com/office/drawing/2014/main" xmlns="" id="{36C9007D-C533-4070-873A-B6779C05EAFD}"/>
              </a:ext>
            </a:extLst>
          </p:cNvPr>
          <p:cNvSpPr/>
          <p:nvPr/>
        </p:nvSpPr>
        <p:spPr>
          <a:xfrm>
            <a:off x="1744421" y="2851304"/>
            <a:ext cx="648688" cy="648688"/>
          </a:xfrm>
          <a:prstGeom prst="ellipse">
            <a:avLst/>
          </a:prstGeom>
          <a:noFill/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xmlns="" id="{8D805059-F6D5-4A52-9073-3A03DC7DFC10}"/>
              </a:ext>
            </a:extLst>
          </p:cNvPr>
          <p:cNvSpPr/>
          <p:nvPr/>
        </p:nvSpPr>
        <p:spPr>
          <a:xfrm>
            <a:off x="5591437" y="2851648"/>
            <a:ext cx="648000" cy="648000"/>
          </a:xfrm>
          <a:prstGeom prst="ellipse">
            <a:avLst/>
          </a:prstGeom>
          <a:noFill/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xmlns="" id="{A16A1FB7-AF51-435A-95D0-091F28879DE0}"/>
              </a:ext>
            </a:extLst>
          </p:cNvPr>
          <p:cNvSpPr/>
          <p:nvPr/>
        </p:nvSpPr>
        <p:spPr>
          <a:xfrm>
            <a:off x="9441664" y="2851648"/>
            <a:ext cx="648000" cy="648000"/>
          </a:xfrm>
          <a:prstGeom prst="ellipse">
            <a:avLst/>
          </a:prstGeom>
          <a:noFill/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xmlns="" id="{D88761B0-8272-40AB-BC9B-4B466120E8CA}"/>
              </a:ext>
            </a:extLst>
          </p:cNvPr>
          <p:cNvSpPr/>
          <p:nvPr/>
        </p:nvSpPr>
        <p:spPr>
          <a:xfrm>
            <a:off x="3725588" y="2905648"/>
            <a:ext cx="540000" cy="540000"/>
          </a:xfrm>
          <a:prstGeom prst="ellipse">
            <a:avLst/>
          </a:prstGeom>
          <a:ln>
            <a:solidFill>
              <a:srgbClr val="862047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DB7CFD88-1814-4D34-B810-99BDEC8B38A0}"/>
              </a:ext>
            </a:extLst>
          </p:cNvPr>
          <p:cNvSpPr txBox="1"/>
          <p:nvPr/>
        </p:nvSpPr>
        <p:spPr>
          <a:xfrm>
            <a:off x="3766198" y="2975593"/>
            <a:ext cx="4587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00897B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xmlns="" id="{9CC2D49F-93B7-4433-B9EF-6D4A5ECD75AA}"/>
              </a:ext>
            </a:extLst>
          </p:cNvPr>
          <p:cNvSpPr/>
          <p:nvPr/>
        </p:nvSpPr>
        <p:spPr>
          <a:xfrm>
            <a:off x="3671588" y="2851648"/>
            <a:ext cx="648000" cy="648000"/>
          </a:xfrm>
          <a:prstGeom prst="ellipse">
            <a:avLst/>
          </a:prstGeom>
          <a:noFill/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xmlns="" id="{5EB41CF0-A80E-466A-ADA5-923E23821A47}"/>
              </a:ext>
            </a:extLst>
          </p:cNvPr>
          <p:cNvCxnSpPr>
            <a:cxnSpLocks/>
            <a:stCxn id="67" idx="6"/>
            <a:endCxn id="61" idx="2"/>
          </p:cNvCxnSpPr>
          <p:nvPr/>
        </p:nvCxnSpPr>
        <p:spPr>
          <a:xfrm>
            <a:off x="4319588" y="3175648"/>
            <a:ext cx="1271849" cy="0"/>
          </a:xfrm>
          <a:prstGeom prst="line">
            <a:avLst/>
          </a:prstGeom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cxnSp>
      <p:sp>
        <p:nvSpPr>
          <p:cNvPr id="70" name="Овал 69">
            <a:extLst>
              <a:ext uri="{FF2B5EF4-FFF2-40B4-BE49-F238E27FC236}">
                <a16:creationId xmlns:a16="http://schemas.microsoft.com/office/drawing/2014/main" xmlns="" id="{E11B5319-DBE1-4977-AF66-FDAC3CBB2D96}"/>
              </a:ext>
            </a:extLst>
          </p:cNvPr>
          <p:cNvSpPr/>
          <p:nvPr/>
        </p:nvSpPr>
        <p:spPr>
          <a:xfrm>
            <a:off x="7588377" y="2905648"/>
            <a:ext cx="540000" cy="540000"/>
          </a:xfrm>
          <a:prstGeom prst="ellipse">
            <a:avLst/>
          </a:prstGeom>
          <a:ln>
            <a:solidFill>
              <a:srgbClr val="862047"/>
            </a:solidFill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43D4CD60-A70F-477C-97FA-8FB7D736A885}"/>
              </a:ext>
            </a:extLst>
          </p:cNvPr>
          <p:cNvSpPr txBox="1"/>
          <p:nvPr/>
        </p:nvSpPr>
        <p:spPr>
          <a:xfrm>
            <a:off x="7628987" y="2975593"/>
            <a:ext cx="4587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>
                <a:solidFill>
                  <a:srgbClr val="418069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xmlns="" id="{A317EEC3-07DE-4EAB-BAA3-FE978C28B3C4}"/>
              </a:ext>
            </a:extLst>
          </p:cNvPr>
          <p:cNvSpPr/>
          <p:nvPr/>
        </p:nvSpPr>
        <p:spPr>
          <a:xfrm>
            <a:off x="7534377" y="2851648"/>
            <a:ext cx="648000" cy="648000"/>
          </a:xfrm>
          <a:prstGeom prst="ellipse">
            <a:avLst/>
          </a:prstGeom>
          <a:noFill/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xmlns="" id="{E0BA36FF-D871-4CAE-A6B5-A594B5AEE892}"/>
              </a:ext>
            </a:extLst>
          </p:cNvPr>
          <p:cNvCxnSpPr>
            <a:cxnSpLocks/>
            <a:stCxn id="72" idx="6"/>
            <a:endCxn id="62" idx="2"/>
          </p:cNvCxnSpPr>
          <p:nvPr/>
        </p:nvCxnSpPr>
        <p:spPr>
          <a:xfrm>
            <a:off x="8182377" y="3175648"/>
            <a:ext cx="1259287" cy="0"/>
          </a:xfrm>
          <a:prstGeom prst="line">
            <a:avLst/>
          </a:prstGeom>
          <a:ln>
            <a:solidFill>
              <a:srgbClr val="862047"/>
            </a:solidFill>
            <a:prstDash val="sysDot"/>
          </a:ln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cxn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EF98AFE-8175-4520-8717-BC9FFFA43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38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Стрелка: вправо 106">
            <a:extLst>
              <a:ext uri="{FF2B5EF4-FFF2-40B4-BE49-F238E27FC236}">
                <a16:creationId xmlns:a16="http://schemas.microsoft.com/office/drawing/2014/main" xmlns="" id="{19612089-2750-4939-8DFF-E52A733E2715}"/>
              </a:ext>
            </a:extLst>
          </p:cNvPr>
          <p:cNvSpPr/>
          <p:nvPr/>
        </p:nvSpPr>
        <p:spPr>
          <a:xfrm>
            <a:off x="8378087" y="1594198"/>
            <a:ext cx="3813914" cy="3887936"/>
          </a:xfrm>
          <a:prstGeom prst="rightArrow">
            <a:avLst>
              <a:gd name="adj1" fmla="val 73439"/>
              <a:gd name="adj2" fmla="val 18762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Стрелка: вправо 105">
            <a:extLst>
              <a:ext uri="{FF2B5EF4-FFF2-40B4-BE49-F238E27FC236}">
                <a16:creationId xmlns:a16="http://schemas.microsoft.com/office/drawing/2014/main" xmlns="" id="{1ACC2410-E862-45FD-A49C-91E04F7337F5}"/>
              </a:ext>
            </a:extLst>
          </p:cNvPr>
          <p:cNvSpPr/>
          <p:nvPr/>
        </p:nvSpPr>
        <p:spPr>
          <a:xfrm>
            <a:off x="5578412" y="1594198"/>
            <a:ext cx="3403374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Стрелка: вправо 104">
            <a:extLst>
              <a:ext uri="{FF2B5EF4-FFF2-40B4-BE49-F238E27FC236}">
                <a16:creationId xmlns:a16="http://schemas.microsoft.com/office/drawing/2014/main" xmlns="" id="{BD789189-2A0C-4F55-82B2-BE6958B168AB}"/>
              </a:ext>
            </a:extLst>
          </p:cNvPr>
          <p:cNvSpPr/>
          <p:nvPr/>
        </p:nvSpPr>
        <p:spPr>
          <a:xfrm>
            <a:off x="2347844" y="1594198"/>
            <a:ext cx="3917253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xmlns="" id="{7D4D5455-E453-4083-AFE5-151A2E7B116F}"/>
              </a:ext>
            </a:extLst>
          </p:cNvPr>
          <p:cNvSpPr/>
          <p:nvPr/>
        </p:nvSpPr>
        <p:spPr>
          <a:xfrm>
            <a:off x="0" y="1594198"/>
            <a:ext cx="2927648" cy="3887936"/>
          </a:xfrm>
          <a:prstGeom prst="rightArrow">
            <a:avLst>
              <a:gd name="adj1" fmla="val 73439"/>
              <a:gd name="adj2" fmla="val 2726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36041" y="1420637"/>
            <a:ext cx="1754016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</a:t>
            </a:r>
            <a:b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ПАН-ПРЕКУРСОРА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083180" y="1421957"/>
            <a:ext cx="2173060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ТКАНЕЙ, ПРЕПРЕГОВ И МАТЕРИАЛОВ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50809" y="1420637"/>
            <a:ext cx="2825642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УГЛЕВОЛОКНА, ПОЛИМЕРНЫХ И СТЕКЛОВОЛОКНИСТЫХ МАТЕРИАЛОВ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068508" y="1421956"/>
            <a:ext cx="1890542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КОНЕЧНАЯ ПРОДУКЦИЯ КЛАСТЕРА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2025" y="1122756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Группа 14"/>
          <p:cNvGrpSpPr>
            <a:grpSpLocks/>
          </p:cNvGrpSpPr>
          <p:nvPr/>
        </p:nvGrpSpPr>
        <p:grpSpPr bwMode="auto">
          <a:xfrm>
            <a:off x="1061049" y="610003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33" name="Овал 32"/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Прямоугольник 14"/>
            <p:cNvSpPr>
              <a:spLocks noChangeArrowheads="1"/>
            </p:cNvSpPr>
            <p:nvPr/>
          </p:nvSpPr>
          <p:spPr bwMode="auto">
            <a:xfrm>
              <a:off x="587521" y="2149007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5" name="Группа 104"/>
          <p:cNvGrpSpPr>
            <a:grpSpLocks/>
          </p:cNvGrpSpPr>
          <p:nvPr/>
        </p:nvGrpSpPr>
        <p:grpSpPr bwMode="auto">
          <a:xfrm>
            <a:off x="3711630" y="618755"/>
            <a:ext cx="504000" cy="504000"/>
            <a:chOff x="473461" y="2001061"/>
            <a:chExt cx="504000" cy="503999"/>
          </a:xfrm>
          <a:solidFill>
            <a:srgbClr val="00897B"/>
          </a:solidFill>
        </p:grpSpPr>
        <p:sp>
          <p:nvSpPr>
            <p:cNvPr id="36" name="Овал 35"/>
            <p:cNvSpPr/>
            <p:nvPr/>
          </p:nvSpPr>
          <p:spPr>
            <a:xfrm>
              <a:off x="473461" y="2001061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7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Группа 111"/>
          <p:cNvGrpSpPr>
            <a:grpSpLocks/>
          </p:cNvGrpSpPr>
          <p:nvPr/>
        </p:nvGrpSpPr>
        <p:grpSpPr bwMode="auto">
          <a:xfrm>
            <a:off x="6917710" y="626635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39" name="Овал 38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Прямоугольник 14"/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1" name="Группа 121"/>
          <p:cNvGrpSpPr>
            <a:grpSpLocks/>
          </p:cNvGrpSpPr>
          <p:nvPr/>
        </p:nvGrpSpPr>
        <p:grpSpPr bwMode="auto">
          <a:xfrm>
            <a:off x="9761779" y="639298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42" name="Овал 41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3" name="Прямоугольник 14"/>
            <p:cNvSpPr>
              <a:spLocks noChangeArrowheads="1"/>
            </p:cNvSpPr>
            <p:nvPr/>
          </p:nvSpPr>
          <p:spPr bwMode="auto">
            <a:xfrm>
              <a:off x="562104" y="2149801"/>
              <a:ext cx="275879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2969855" y="1143637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175935" y="1143912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020004" y="1143637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08049" y="5612541"/>
            <a:ext cx="156485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«Композит-Волокно»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697899" y="5535596"/>
            <a:ext cx="253146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Алабуга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-Волокно»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«П-Д Татнефть-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Алабуга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Стекловолокно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083684" y="5073932"/>
            <a:ext cx="1980029" cy="1477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«Аргон»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«П-Д Татнефть-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Алабуга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b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Стекловолокно»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«ИТЕКМА»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Препрег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-Дубна»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Алабуга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-Волокно»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Таптнефть-Пресскомпозит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«НПЦ «УВИКОМ»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«НПФ «НЕКОН»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748048" y="4996987"/>
            <a:ext cx="2531462" cy="1477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«Аргон»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«П-Д Татнефть-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Алабуга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Стекловолокно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«ИТЕКМА»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Препрег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-Дубна»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Таптнефть-Пресскомпозит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«НПЦ «УВИКОМ», ООО «НПФ «НЕКОН»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«КАМАТЕК», ООО «РМЗ 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РариТЭК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ОАО «Композит»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«ЗАРЯД» и др.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936303" y="2218812"/>
            <a:ext cx="720000" cy="720000"/>
            <a:chOff x="1057695" y="2045385"/>
            <a:chExt cx="720000" cy="720000"/>
          </a:xfrm>
        </p:grpSpPr>
        <p:sp>
          <p:nvSpPr>
            <p:cNvPr id="14" name="Овал 13"/>
            <p:cNvSpPr/>
            <p:nvPr/>
          </p:nvSpPr>
          <p:spPr>
            <a:xfrm>
              <a:off x="1057695" y="2045385"/>
              <a:ext cx="720000" cy="720000"/>
            </a:xfrm>
            <a:prstGeom prst="ellipse">
              <a:avLst/>
            </a:prstGeom>
            <a:solidFill>
              <a:schemeClr val="bg1">
                <a:lumMod val="85000"/>
                <a:alpha val="50196"/>
              </a:schemeClr>
            </a:solidFill>
            <a:ln>
              <a:solidFill>
                <a:srgbClr val="00897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2" name="Рисунок 9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D5D5D7"/>
                </a:clrFrom>
                <a:clrTo>
                  <a:srgbClr val="D5D5D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8339" y="2135385"/>
              <a:ext cx="478396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3" name="Прямоугольник 52"/>
          <p:cNvSpPr/>
          <p:nvPr/>
        </p:nvSpPr>
        <p:spPr>
          <a:xfrm>
            <a:off x="757315" y="2998582"/>
            <a:ext cx="106631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ПАН-</a:t>
            </a:r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прекурсор</a:t>
            </a:r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3,1-3,5 Гпа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l="10219" r="10219"/>
          <a:stretch/>
        </p:blipFill>
        <p:spPr>
          <a:xfrm>
            <a:off x="944914" y="363556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</p:spPr>
      </p:pic>
      <p:sp>
        <p:nvSpPr>
          <p:cNvPr id="57" name="Прямоугольник 56"/>
          <p:cNvSpPr/>
          <p:nvPr/>
        </p:nvSpPr>
        <p:spPr>
          <a:xfrm>
            <a:off x="649914" y="4432710"/>
            <a:ext cx="1281120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Полые стеклянные 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микросферы</a:t>
            </a:r>
          </a:p>
        </p:txBody>
      </p:sp>
      <p:pic>
        <p:nvPicPr>
          <p:cNvPr id="58" name="Рисунок 9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3" r="16583"/>
          <a:stretch/>
        </p:blipFill>
        <p:spPr bwMode="auto">
          <a:xfrm>
            <a:off x="3070941" y="221881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2" r="44952"/>
          <a:stretch/>
        </p:blipFill>
        <p:spPr bwMode="auto">
          <a:xfrm>
            <a:off x="4407938" y="221881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942" y="3635562"/>
            <a:ext cx="721989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6" r="8276"/>
          <a:stretch/>
        </p:blipFill>
        <p:spPr bwMode="auto">
          <a:xfrm>
            <a:off x="4410230" y="363556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/>
          <p:cNvSpPr/>
          <p:nvPr/>
        </p:nvSpPr>
        <p:spPr>
          <a:xfrm>
            <a:off x="2955983" y="2998582"/>
            <a:ext cx="893193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Углеволокно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154818" y="2998582"/>
            <a:ext cx="127631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Материал </a:t>
            </a:r>
            <a:r>
              <a:rPr lang="en-US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SMC</a:t>
            </a:r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/</a:t>
            </a:r>
            <a:r>
              <a:rPr lang="en-US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BMC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973488" y="4432710"/>
            <a:ext cx="893193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Стеклянные 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волокна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4365914" y="4432710"/>
            <a:ext cx="832280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Кварцевые 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материалы</a:t>
            </a:r>
          </a:p>
        </p:txBody>
      </p:sp>
      <p:pic>
        <p:nvPicPr>
          <p:cNvPr id="66" name="Рисунок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3" r="6938"/>
          <a:stretch/>
        </p:blipFill>
        <p:spPr bwMode="auto">
          <a:xfrm>
            <a:off x="6202840" y="2218812"/>
            <a:ext cx="720000" cy="720000"/>
          </a:xfrm>
          <a:prstGeom prst="ellipse">
            <a:avLst/>
          </a:prstGeom>
          <a:solidFill>
            <a:srgbClr val="00897B"/>
          </a:solidFill>
          <a:ln w="25400">
            <a:solidFill>
              <a:srgbClr val="00897B"/>
            </a:solidFill>
            <a:prstDash val="sysDash"/>
          </a:ln>
        </p:spPr>
      </p:pic>
      <p:pic>
        <p:nvPicPr>
          <p:cNvPr id="68" name="Рисунок 10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0" r="12470"/>
          <a:stretch/>
        </p:blipFill>
        <p:spPr bwMode="auto">
          <a:xfrm>
            <a:off x="7526400" y="2218812"/>
            <a:ext cx="720000" cy="720000"/>
          </a:xfrm>
          <a:prstGeom prst="ellipse">
            <a:avLst/>
          </a:prstGeom>
          <a:solidFill>
            <a:srgbClr val="00897B"/>
          </a:solidFill>
          <a:ln w="25400">
            <a:solidFill>
              <a:srgbClr val="00897B"/>
            </a:solidFill>
            <a:prstDash val="sysDash"/>
          </a:ln>
        </p:spPr>
      </p:pic>
      <p:pic>
        <p:nvPicPr>
          <p:cNvPr id="69" name="Рисунок 3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0" r="12530"/>
          <a:stretch/>
        </p:blipFill>
        <p:spPr bwMode="auto">
          <a:xfrm>
            <a:off x="7512106" y="3635562"/>
            <a:ext cx="720000" cy="720000"/>
          </a:xfrm>
          <a:prstGeom prst="ellipse">
            <a:avLst/>
          </a:prstGeom>
          <a:solidFill>
            <a:srgbClr val="00897B"/>
          </a:solidFill>
          <a:ln w="25400">
            <a:solidFill>
              <a:srgbClr val="00897B"/>
            </a:solidFill>
            <a:prstDash val="sysDash"/>
          </a:ln>
        </p:spPr>
      </p:pic>
      <p:grpSp>
        <p:nvGrpSpPr>
          <p:cNvPr id="17" name="Группа 16"/>
          <p:cNvGrpSpPr/>
          <p:nvPr/>
        </p:nvGrpSpPr>
        <p:grpSpPr>
          <a:xfrm>
            <a:off x="6211586" y="3635562"/>
            <a:ext cx="720000" cy="720000"/>
            <a:chOff x="6531107" y="3738697"/>
            <a:chExt cx="720000" cy="720000"/>
          </a:xfrm>
        </p:grpSpPr>
        <p:sp>
          <p:nvSpPr>
            <p:cNvPr id="70" name="Овал 69"/>
            <p:cNvSpPr/>
            <p:nvPr/>
          </p:nvSpPr>
          <p:spPr>
            <a:xfrm>
              <a:off x="6531107" y="3738697"/>
              <a:ext cx="720000" cy="720000"/>
            </a:xfrm>
            <a:prstGeom prst="ellipse">
              <a:avLst/>
            </a:prstGeom>
            <a:solidFill>
              <a:schemeClr val="bg1">
                <a:lumMod val="95000"/>
                <a:alpha val="50196"/>
              </a:schemeClr>
            </a:solidFill>
            <a:ln>
              <a:solidFill>
                <a:srgbClr val="00897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7" name="Рисунок 30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2595" y="3965794"/>
              <a:ext cx="545858" cy="363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1" name="Прямоугольник 70"/>
          <p:cNvSpPr/>
          <p:nvPr/>
        </p:nvSpPr>
        <p:spPr>
          <a:xfrm>
            <a:off x="6258277" y="2998582"/>
            <a:ext cx="63511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Препрег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951984" y="4453662"/>
            <a:ext cx="112777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Композиционная арматура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7119608" y="2998582"/>
            <a:ext cx="150737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Термошумоизоляция</a:t>
            </a:r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из </a:t>
            </a:r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пенополиуретана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208130" y="4432710"/>
            <a:ext cx="133032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Полимерные ткани</a:t>
            </a:r>
          </a:p>
        </p:txBody>
      </p:sp>
      <p:pic>
        <p:nvPicPr>
          <p:cNvPr id="76" name="Рисунок 10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r="20939"/>
          <a:stretch/>
        </p:blipFill>
        <p:spPr bwMode="auto">
          <a:xfrm>
            <a:off x="10903390" y="3663425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Рисунок 4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8" r="14738"/>
          <a:stretch/>
        </p:blipFill>
        <p:spPr bwMode="auto">
          <a:xfrm>
            <a:off x="9954858" y="2212999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Рисунок 1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3" r="16043"/>
          <a:stretch/>
        </p:blipFill>
        <p:spPr bwMode="auto">
          <a:xfrm>
            <a:off x="9030689" y="2212999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Рисунок 117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7" r="26313"/>
          <a:stretch/>
        </p:blipFill>
        <p:spPr bwMode="auto">
          <a:xfrm>
            <a:off x="10903390" y="2212999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9045183" y="3663425"/>
            <a:ext cx="720000" cy="720000"/>
            <a:chOff x="9479638" y="2205635"/>
            <a:chExt cx="720000" cy="720000"/>
          </a:xfrm>
        </p:grpSpPr>
        <p:sp>
          <p:nvSpPr>
            <p:cNvPr id="81" name="Овал 80"/>
            <p:cNvSpPr/>
            <p:nvPr/>
          </p:nvSpPr>
          <p:spPr>
            <a:xfrm>
              <a:off x="9479638" y="2205635"/>
              <a:ext cx="720000" cy="720000"/>
            </a:xfrm>
            <a:prstGeom prst="ellipse">
              <a:avLst/>
            </a:prstGeom>
            <a:solidFill>
              <a:schemeClr val="bg1">
                <a:lumMod val="85000"/>
                <a:alpha val="50196"/>
              </a:schemeClr>
            </a:solidFill>
            <a:ln>
              <a:solidFill>
                <a:srgbClr val="00897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75" name="Рисунок 44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36331" y="2420888"/>
              <a:ext cx="616812" cy="296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Группа 18"/>
          <p:cNvGrpSpPr/>
          <p:nvPr/>
        </p:nvGrpSpPr>
        <p:grpSpPr>
          <a:xfrm>
            <a:off x="9946464" y="3663425"/>
            <a:ext cx="720000" cy="720000"/>
            <a:chOff x="11100384" y="1340768"/>
            <a:chExt cx="720000" cy="720000"/>
          </a:xfrm>
        </p:grpSpPr>
        <p:sp>
          <p:nvSpPr>
            <p:cNvPr id="82" name="Овал 81"/>
            <p:cNvSpPr/>
            <p:nvPr/>
          </p:nvSpPr>
          <p:spPr>
            <a:xfrm>
              <a:off x="11100384" y="1340768"/>
              <a:ext cx="720000" cy="720000"/>
            </a:xfrm>
            <a:prstGeom prst="ellipse">
              <a:avLst/>
            </a:prstGeom>
            <a:solidFill>
              <a:schemeClr val="bg1">
                <a:lumMod val="85000"/>
                <a:alpha val="50196"/>
              </a:schemeClr>
            </a:solidFill>
            <a:ln>
              <a:solidFill>
                <a:srgbClr val="00897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80" name="Рисунок 18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213" y="1552457"/>
              <a:ext cx="604719" cy="29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7" name="Прямоугольник 86"/>
          <p:cNvSpPr/>
          <p:nvPr/>
        </p:nvSpPr>
        <p:spPr>
          <a:xfrm>
            <a:off x="8973095" y="4438710"/>
            <a:ext cx="82391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Хоккейные 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клюшки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10733941" y="4438710"/>
            <a:ext cx="97868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Беспилотники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9770598" y="2983193"/>
            <a:ext cx="108852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Комплектующие 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для автомобилей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9894128" y="4438711"/>
            <a:ext cx="89161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Автотехника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8831975" y="2983193"/>
            <a:ext cx="107722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Базальтовые </a:t>
            </a:r>
          </a:p>
          <a:p>
            <a:pPr algn="ctr"/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иглопробивные</a:t>
            </a:r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маты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10605010" y="2983193"/>
            <a:ext cx="138453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Трубы 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стеклопластиковые</a:t>
            </a:r>
          </a:p>
        </p:txBody>
      </p:sp>
      <p:sp>
        <p:nvSpPr>
          <p:cNvPr id="84" name="Полилиния: фигура 83">
            <a:extLst>
              <a:ext uri="{FF2B5EF4-FFF2-40B4-BE49-F238E27FC236}">
                <a16:creationId xmlns:a16="http://schemas.microsoft.com/office/drawing/2014/main" xmlns="" id="{CDC80F31-D52E-4301-9643-91FE9261E1B7}"/>
              </a:ext>
            </a:extLst>
          </p:cNvPr>
          <p:cNvSpPr/>
          <p:nvPr/>
        </p:nvSpPr>
        <p:spPr>
          <a:xfrm>
            <a:off x="2347845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олилиния: фигура 84">
            <a:extLst>
              <a:ext uri="{FF2B5EF4-FFF2-40B4-BE49-F238E27FC236}">
                <a16:creationId xmlns:a16="http://schemas.microsoft.com/office/drawing/2014/main" xmlns="" id="{14E3FC74-CD17-467E-824D-547542E5009C}"/>
              </a:ext>
            </a:extLst>
          </p:cNvPr>
          <p:cNvSpPr/>
          <p:nvPr/>
        </p:nvSpPr>
        <p:spPr>
          <a:xfrm>
            <a:off x="5578411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олилиния: фигура 85">
            <a:extLst>
              <a:ext uri="{FF2B5EF4-FFF2-40B4-BE49-F238E27FC236}">
                <a16:creationId xmlns:a16="http://schemas.microsoft.com/office/drawing/2014/main" xmlns="" id="{A8D2085C-7E79-4ACA-BE1B-240B2212DF0C}"/>
              </a:ext>
            </a:extLst>
          </p:cNvPr>
          <p:cNvSpPr/>
          <p:nvPr/>
        </p:nvSpPr>
        <p:spPr>
          <a:xfrm>
            <a:off x="8378087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олилиния: фигура 92">
            <a:extLst>
              <a:ext uri="{FF2B5EF4-FFF2-40B4-BE49-F238E27FC236}">
                <a16:creationId xmlns:a16="http://schemas.microsoft.com/office/drawing/2014/main" xmlns="" id="{0A6FEC94-B0B5-4FB2-8BDC-61174C958532}"/>
              </a:ext>
            </a:extLst>
          </p:cNvPr>
          <p:cNvSpPr/>
          <p:nvPr/>
        </p:nvSpPr>
        <p:spPr>
          <a:xfrm>
            <a:off x="2347845" y="495809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олилиния: фигура 93">
            <a:extLst>
              <a:ext uri="{FF2B5EF4-FFF2-40B4-BE49-F238E27FC236}">
                <a16:creationId xmlns:a16="http://schemas.microsoft.com/office/drawing/2014/main" xmlns="" id="{1886BE82-03C7-4604-857E-599431F27571}"/>
              </a:ext>
            </a:extLst>
          </p:cNvPr>
          <p:cNvSpPr/>
          <p:nvPr/>
        </p:nvSpPr>
        <p:spPr>
          <a:xfrm>
            <a:off x="5578411" y="495809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олилиния: фигура 94">
            <a:extLst>
              <a:ext uri="{FF2B5EF4-FFF2-40B4-BE49-F238E27FC236}">
                <a16:creationId xmlns:a16="http://schemas.microsoft.com/office/drawing/2014/main" xmlns="" id="{5B257113-DB56-446C-AF27-AECD24A9B8EF}"/>
              </a:ext>
            </a:extLst>
          </p:cNvPr>
          <p:cNvSpPr/>
          <p:nvPr/>
        </p:nvSpPr>
        <p:spPr>
          <a:xfrm>
            <a:off x="8378087" y="495809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881301" y="146967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МЕЖРЕГИОНАЛЬНЫЙ  ПРОМЫШЛЕННЫЙ КЛАСТЕР «КОМПОЗИТЫ БЕЗ ГРАНИЦ»</a:t>
            </a:r>
          </a:p>
        </p:txBody>
      </p:sp>
      <p:sp>
        <p:nvSpPr>
          <p:cNvPr id="83" name="Полилиния: фигура 82">
            <a:extLst>
              <a:ext uri="{FF2B5EF4-FFF2-40B4-BE49-F238E27FC236}">
                <a16:creationId xmlns:a16="http://schemas.microsoft.com/office/drawing/2014/main" xmlns="" id="{F685A8FF-3C95-464D-A1BE-F72FB9249CB8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96" name="Заголовок 1">
            <a:extLst>
              <a:ext uri="{FF2B5EF4-FFF2-40B4-BE49-F238E27FC236}">
                <a16:creationId xmlns:a16="http://schemas.microsoft.com/office/drawing/2014/main" xmlns="" id="{5C293702-1D68-461A-856D-B8F16A0BB330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9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99" name="Рисунок 98">
            <a:extLst>
              <a:ext uri="{FF2B5EF4-FFF2-40B4-BE49-F238E27FC236}">
                <a16:creationId xmlns:a16="http://schemas.microsoft.com/office/drawing/2014/main" xmlns="" id="{BEE9D3EF-3077-4564-B185-AB10D54B11D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3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Стрелка: вправо 78">
            <a:extLst>
              <a:ext uri="{FF2B5EF4-FFF2-40B4-BE49-F238E27FC236}">
                <a16:creationId xmlns:a16="http://schemas.microsoft.com/office/drawing/2014/main" xmlns="" id="{9AEDC943-A7EF-42F7-BD7D-4E4171A51490}"/>
              </a:ext>
            </a:extLst>
          </p:cNvPr>
          <p:cNvSpPr/>
          <p:nvPr/>
        </p:nvSpPr>
        <p:spPr>
          <a:xfrm>
            <a:off x="8615832" y="1769683"/>
            <a:ext cx="3584866" cy="2432620"/>
          </a:xfrm>
          <a:prstGeom prst="rightArrow">
            <a:avLst>
              <a:gd name="adj1" fmla="val 71739"/>
              <a:gd name="adj2" fmla="val 21240"/>
            </a:avLst>
          </a:prstGeom>
          <a:gradFill flip="none" rotWithShape="1">
            <a:gsLst>
              <a:gs pos="0">
                <a:srgbClr val="B41343">
                  <a:tint val="66000"/>
                  <a:satMod val="160000"/>
                </a:srgbClr>
              </a:gs>
              <a:gs pos="50000">
                <a:srgbClr val="B41343">
                  <a:tint val="44500"/>
                  <a:satMod val="160000"/>
                </a:srgbClr>
              </a:gs>
              <a:gs pos="100000">
                <a:srgbClr val="B41343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Стрелка: вправо 77">
            <a:extLst>
              <a:ext uri="{FF2B5EF4-FFF2-40B4-BE49-F238E27FC236}">
                <a16:creationId xmlns:a16="http://schemas.microsoft.com/office/drawing/2014/main" xmlns="" id="{6AD8CB77-91C1-4B98-AF2D-3367D549E80C}"/>
              </a:ext>
            </a:extLst>
          </p:cNvPr>
          <p:cNvSpPr/>
          <p:nvPr/>
        </p:nvSpPr>
        <p:spPr>
          <a:xfrm>
            <a:off x="5810974" y="1769683"/>
            <a:ext cx="3165173" cy="2432620"/>
          </a:xfrm>
          <a:prstGeom prst="rightArrow">
            <a:avLst>
              <a:gd name="adj1" fmla="val 71739"/>
              <a:gd name="adj2" fmla="val 21240"/>
            </a:avLst>
          </a:prstGeom>
          <a:gradFill flip="none" rotWithShape="1">
            <a:gsLst>
              <a:gs pos="0">
                <a:srgbClr val="B41343">
                  <a:tint val="66000"/>
                  <a:satMod val="160000"/>
                </a:srgbClr>
              </a:gs>
              <a:gs pos="50000">
                <a:srgbClr val="B41343">
                  <a:tint val="44500"/>
                  <a:satMod val="160000"/>
                </a:srgbClr>
              </a:gs>
              <a:gs pos="100000">
                <a:srgbClr val="B41343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Стрелка: вправо 76">
            <a:extLst>
              <a:ext uri="{FF2B5EF4-FFF2-40B4-BE49-F238E27FC236}">
                <a16:creationId xmlns:a16="http://schemas.microsoft.com/office/drawing/2014/main" xmlns="" id="{A9169AB1-6026-42D6-A848-4DFE09CA5AA3}"/>
              </a:ext>
            </a:extLst>
          </p:cNvPr>
          <p:cNvSpPr/>
          <p:nvPr/>
        </p:nvSpPr>
        <p:spPr>
          <a:xfrm>
            <a:off x="2721910" y="1769683"/>
            <a:ext cx="3446328" cy="2432620"/>
          </a:xfrm>
          <a:prstGeom prst="rightArrow">
            <a:avLst>
              <a:gd name="adj1" fmla="val 71739"/>
              <a:gd name="adj2" fmla="val 21240"/>
            </a:avLst>
          </a:prstGeom>
          <a:gradFill flip="none" rotWithShape="1">
            <a:gsLst>
              <a:gs pos="0">
                <a:srgbClr val="B41343">
                  <a:tint val="66000"/>
                  <a:satMod val="160000"/>
                </a:srgbClr>
              </a:gs>
              <a:gs pos="50000">
                <a:srgbClr val="B41343">
                  <a:tint val="44500"/>
                  <a:satMod val="160000"/>
                </a:srgbClr>
              </a:gs>
              <a:gs pos="100000">
                <a:srgbClr val="B41343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xmlns="" id="{D7FFC876-474B-4CE5-8A49-184C2781E6A5}"/>
              </a:ext>
            </a:extLst>
          </p:cNvPr>
          <p:cNvSpPr/>
          <p:nvPr/>
        </p:nvSpPr>
        <p:spPr>
          <a:xfrm>
            <a:off x="-2" y="1769683"/>
            <a:ext cx="3073989" cy="2432620"/>
          </a:xfrm>
          <a:prstGeom prst="rightArrow">
            <a:avLst>
              <a:gd name="adj1" fmla="val 71739"/>
              <a:gd name="adj2" fmla="val 21240"/>
            </a:avLst>
          </a:prstGeom>
          <a:gradFill flip="none" rotWithShape="1">
            <a:gsLst>
              <a:gs pos="0">
                <a:srgbClr val="B41343">
                  <a:tint val="66000"/>
                  <a:satMod val="160000"/>
                </a:srgbClr>
              </a:gs>
              <a:gs pos="50000">
                <a:srgbClr val="B41343">
                  <a:tint val="44500"/>
                  <a:satMod val="160000"/>
                </a:srgbClr>
              </a:gs>
              <a:gs pos="100000">
                <a:srgbClr val="B41343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55476" y="1416287"/>
            <a:ext cx="1754016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ПАН-ПРЕКУРСОРА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00940" y="1416287"/>
            <a:ext cx="2173060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ТКАНЕЙ, ПРЕПРЕГОВ И МАТЕРИАЛОВ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06366" y="1416287"/>
            <a:ext cx="2929594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УГЛЕВОЛОКНА, ПОЛИМЕРНЫХ И СТЕКЛОВОЛОКНИСТЫХ МАТЕРИАЛОВ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594583" y="1417606"/>
            <a:ext cx="1823294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КОНЕЧНАЯ ПРОДУКЦИЯ КЛАСТЕРА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38709" y="1118406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Группа 14"/>
          <p:cNvGrpSpPr>
            <a:grpSpLocks/>
          </p:cNvGrpSpPr>
          <p:nvPr/>
        </p:nvGrpSpPr>
        <p:grpSpPr bwMode="auto">
          <a:xfrm>
            <a:off x="1180484" y="605653"/>
            <a:ext cx="504000" cy="504000"/>
            <a:chOff x="473461" y="2001060"/>
            <a:chExt cx="504000" cy="503999"/>
          </a:xfrm>
          <a:solidFill>
            <a:srgbClr val="B41343"/>
          </a:solidFill>
        </p:grpSpPr>
        <p:sp>
          <p:nvSpPr>
            <p:cNvPr id="33" name="Овал 32"/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4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5" name="Группа 104"/>
          <p:cNvGrpSpPr>
            <a:grpSpLocks/>
          </p:cNvGrpSpPr>
          <p:nvPr/>
        </p:nvGrpSpPr>
        <p:grpSpPr bwMode="auto">
          <a:xfrm>
            <a:off x="4019163" y="614405"/>
            <a:ext cx="504000" cy="504000"/>
            <a:chOff x="473461" y="2001061"/>
            <a:chExt cx="504000" cy="503999"/>
          </a:xfrm>
          <a:solidFill>
            <a:srgbClr val="B41343"/>
          </a:solidFill>
        </p:grpSpPr>
        <p:sp>
          <p:nvSpPr>
            <p:cNvPr id="36" name="Овал 35"/>
            <p:cNvSpPr/>
            <p:nvPr/>
          </p:nvSpPr>
          <p:spPr>
            <a:xfrm>
              <a:off x="473461" y="2001061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7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Группа 111"/>
          <p:cNvGrpSpPr>
            <a:grpSpLocks/>
          </p:cNvGrpSpPr>
          <p:nvPr/>
        </p:nvGrpSpPr>
        <p:grpSpPr bwMode="auto">
          <a:xfrm>
            <a:off x="7135470" y="622285"/>
            <a:ext cx="504000" cy="504000"/>
            <a:chOff x="473462" y="2001061"/>
            <a:chExt cx="458787" cy="500062"/>
          </a:xfrm>
          <a:solidFill>
            <a:srgbClr val="B41343"/>
          </a:solidFill>
        </p:grpSpPr>
        <p:sp>
          <p:nvSpPr>
            <p:cNvPr id="39" name="Овал 38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0" name="Прямоугольник 14"/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1" name="Группа 121"/>
          <p:cNvGrpSpPr>
            <a:grpSpLocks/>
          </p:cNvGrpSpPr>
          <p:nvPr/>
        </p:nvGrpSpPr>
        <p:grpSpPr bwMode="auto">
          <a:xfrm>
            <a:off x="10254230" y="634948"/>
            <a:ext cx="504000" cy="504000"/>
            <a:chOff x="473462" y="2001061"/>
            <a:chExt cx="458787" cy="500062"/>
          </a:xfrm>
          <a:solidFill>
            <a:srgbClr val="B41343"/>
          </a:solidFill>
        </p:grpSpPr>
        <p:sp>
          <p:nvSpPr>
            <p:cNvPr id="42" name="Овал 41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 14"/>
            <p:cNvSpPr>
              <a:spLocks noChangeArrowheads="1"/>
            </p:cNvSpPr>
            <p:nvPr/>
          </p:nvSpPr>
          <p:spPr bwMode="auto">
            <a:xfrm>
              <a:off x="562104" y="2149801"/>
              <a:ext cx="275879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3277388" y="1139287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93695" y="1139562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512455" y="1139562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072484" y="2492896"/>
            <a:ext cx="720000" cy="720000"/>
            <a:chOff x="1057695" y="2045385"/>
            <a:chExt cx="720000" cy="720000"/>
          </a:xfrm>
        </p:grpSpPr>
        <p:sp>
          <p:nvSpPr>
            <p:cNvPr id="14" name="Овал 13"/>
            <p:cNvSpPr/>
            <p:nvPr/>
          </p:nvSpPr>
          <p:spPr>
            <a:xfrm>
              <a:off x="1057695" y="2045385"/>
              <a:ext cx="720000" cy="720000"/>
            </a:xfrm>
            <a:prstGeom prst="ellipse">
              <a:avLst/>
            </a:prstGeom>
            <a:solidFill>
              <a:schemeClr val="bg1">
                <a:lumMod val="85000"/>
                <a:alpha val="50196"/>
              </a:schemeClr>
            </a:solidFill>
            <a:ln>
              <a:solidFill>
                <a:srgbClr val="B4134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2" name="Рисунок 9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D5D5D7"/>
                </a:clrFrom>
                <a:clrTo>
                  <a:srgbClr val="D5D5D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8339" y="2135385"/>
              <a:ext cx="478396" cy="5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3" name="Прямоугольник 52"/>
          <p:cNvSpPr/>
          <p:nvPr/>
        </p:nvSpPr>
        <p:spPr>
          <a:xfrm>
            <a:off x="878486" y="3216749"/>
            <a:ext cx="1107996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ПАН-</a:t>
            </a:r>
            <a:r>
              <a:rPr lang="ru-RU" sz="11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прекурсор</a:t>
            </a:r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3,1-3,5 Гпа</a:t>
            </a:r>
          </a:p>
        </p:txBody>
      </p:sp>
      <p:pic>
        <p:nvPicPr>
          <p:cNvPr id="60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169" y="2492896"/>
            <a:ext cx="721989" cy="720000"/>
          </a:xfrm>
          <a:prstGeom prst="ellipse">
            <a:avLst/>
          </a:prstGeom>
          <a:ln w="25400">
            <a:solidFill>
              <a:srgbClr val="B41343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Прямоугольник 63"/>
          <p:cNvSpPr/>
          <p:nvPr/>
        </p:nvSpPr>
        <p:spPr>
          <a:xfrm>
            <a:off x="3807735" y="3216749"/>
            <a:ext cx="926857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Стеклянные </a:t>
            </a:r>
          </a:p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волокна</a:t>
            </a:r>
          </a:p>
        </p:txBody>
      </p:sp>
      <p:pic>
        <p:nvPicPr>
          <p:cNvPr id="66" name="Рисунок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3" r="6938"/>
          <a:stretch/>
        </p:blipFill>
        <p:spPr bwMode="auto">
          <a:xfrm>
            <a:off x="6450189" y="2492896"/>
            <a:ext cx="720000" cy="720000"/>
          </a:xfrm>
          <a:prstGeom prst="ellipse">
            <a:avLst/>
          </a:prstGeom>
          <a:ln w="25400">
            <a:solidFill>
              <a:srgbClr val="B41343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Рисунок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0" r="12530"/>
          <a:stretch/>
        </p:blipFill>
        <p:spPr bwMode="auto">
          <a:xfrm>
            <a:off x="7759455" y="2492896"/>
            <a:ext cx="720000" cy="720000"/>
          </a:xfrm>
          <a:prstGeom prst="ellipse">
            <a:avLst/>
          </a:prstGeom>
          <a:ln w="25400">
            <a:solidFill>
              <a:srgbClr val="B41343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6459940" y="3216749"/>
            <a:ext cx="726482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1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Препреги</a:t>
            </a:r>
            <a:endParaRPr lang="ru-RU" sz="11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452140" y="3216749"/>
            <a:ext cx="13303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Полимерные</a:t>
            </a:r>
            <a:b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ткани</a:t>
            </a:r>
          </a:p>
        </p:txBody>
      </p:sp>
      <p:sp>
        <p:nvSpPr>
          <p:cNvPr id="81" name="Овал 80"/>
          <p:cNvSpPr/>
          <p:nvPr/>
        </p:nvSpPr>
        <p:spPr>
          <a:xfrm>
            <a:off x="10146230" y="2492896"/>
            <a:ext cx="720000" cy="720000"/>
          </a:xfrm>
          <a:prstGeom prst="ellipse">
            <a:avLst/>
          </a:prstGeom>
          <a:solidFill>
            <a:schemeClr val="bg1">
              <a:alpha val="50196"/>
            </a:schemeClr>
          </a:solidFill>
          <a:ln>
            <a:solidFill>
              <a:srgbClr val="B4134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9961683" y="3216749"/>
            <a:ext cx="10890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Композитные баллоны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7F0AAEFF-FF8D-4CE2-84B3-2A45099D5B17}"/>
              </a:ext>
            </a:extLst>
          </p:cNvPr>
          <p:cNvSpPr/>
          <p:nvPr/>
        </p:nvSpPr>
        <p:spPr>
          <a:xfrm>
            <a:off x="604603" y="4035658"/>
            <a:ext cx="1655763" cy="369332"/>
          </a:xfrm>
          <a:prstGeom prst="rect">
            <a:avLst/>
          </a:prstGeom>
          <a:solidFill>
            <a:srgbClr val="B41343"/>
          </a:solidFill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ПРОБЛЕМА: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xmlns="" id="{79654D8A-F052-4D5C-86DE-3632EB51C981}"/>
              </a:ext>
            </a:extLst>
          </p:cNvPr>
          <p:cNvSpPr/>
          <p:nvPr/>
        </p:nvSpPr>
        <p:spPr>
          <a:xfrm>
            <a:off x="345285" y="4370326"/>
            <a:ext cx="2174399" cy="830997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  <a:defRPr/>
            </a:pPr>
            <a:r>
              <a:rPr lang="ru-RU" sz="12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Низкое качество продукции, неудовлетворяющее современным потребностям рынка</a:t>
            </a:r>
            <a:endParaRPr lang="ru-RU" sz="12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xmlns="" id="{21E15C93-6119-416A-A3FE-B3330FEE14B9}"/>
              </a:ext>
            </a:extLst>
          </p:cNvPr>
          <p:cNvSpPr/>
          <p:nvPr/>
        </p:nvSpPr>
        <p:spPr>
          <a:xfrm>
            <a:off x="406630" y="5201323"/>
            <a:ext cx="2051708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</a:pPr>
            <a:r>
              <a:rPr lang="ru-RU" sz="1200" spc="-11" dirty="0">
                <a:latin typeface="Arial Narrow" panose="020B0606020202030204" pitchFamily="34" charset="0"/>
              </a:rPr>
              <a:t>Высокая стоимость сырья из-за применения устаревшей технологии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xmlns="" id="{D93DD33F-5E4C-41C2-B2F1-A2E98DAFAA0B}"/>
              </a:ext>
            </a:extLst>
          </p:cNvPr>
          <p:cNvSpPr/>
          <p:nvPr/>
        </p:nvSpPr>
        <p:spPr>
          <a:xfrm>
            <a:off x="406630" y="5847655"/>
            <a:ext cx="2051708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</a:pPr>
            <a:r>
              <a:rPr lang="ru-RU" sz="1200" spc="-11" dirty="0">
                <a:latin typeface="Arial Narrow" panose="020B0606020202030204" pitchFamily="34" charset="0"/>
              </a:rPr>
              <a:t>Низкие объемы производства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xmlns="" id="{2E1D0214-661B-4051-BC65-571A346DA52F}"/>
              </a:ext>
            </a:extLst>
          </p:cNvPr>
          <p:cNvSpPr/>
          <p:nvPr/>
        </p:nvSpPr>
        <p:spPr>
          <a:xfrm>
            <a:off x="3245309" y="4435711"/>
            <a:ext cx="2051708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</a:pPr>
            <a:r>
              <a:rPr lang="ru-RU" sz="1200" spc="-11" dirty="0">
                <a:latin typeface="Arial Narrow" panose="020B0606020202030204" pitchFamily="34" charset="0"/>
              </a:rPr>
              <a:t>Невысокие физико-механические параметры продукции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xmlns="" id="{E62FE1A7-B250-481A-9131-05A4D6633D88}"/>
              </a:ext>
            </a:extLst>
          </p:cNvPr>
          <p:cNvSpPr/>
          <p:nvPr/>
        </p:nvSpPr>
        <p:spPr>
          <a:xfrm>
            <a:off x="3443282" y="4035658"/>
            <a:ext cx="1655763" cy="369332"/>
          </a:xfrm>
          <a:prstGeom prst="rect">
            <a:avLst/>
          </a:prstGeom>
          <a:solidFill>
            <a:srgbClr val="B41343"/>
          </a:solidFill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ПРОБЛЕМА: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xmlns="" id="{42820CD4-AE90-475F-ACD8-5576F35D0A11}"/>
              </a:ext>
            </a:extLst>
          </p:cNvPr>
          <p:cNvSpPr/>
          <p:nvPr/>
        </p:nvSpPr>
        <p:spPr>
          <a:xfrm>
            <a:off x="3223247" y="5146639"/>
            <a:ext cx="2095833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</a:pPr>
            <a:r>
              <a:rPr lang="ru-RU" sz="1200" spc="-11" dirty="0">
                <a:latin typeface="Arial Narrow" panose="020B0606020202030204" pitchFamily="34" charset="0"/>
              </a:rPr>
              <a:t>Критическая доля импорта: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xmlns="" id="{7ADB448E-B2BF-4114-9CFD-48BC483C236D}"/>
              </a:ext>
            </a:extLst>
          </p:cNvPr>
          <p:cNvSpPr/>
          <p:nvPr/>
        </p:nvSpPr>
        <p:spPr>
          <a:xfrm>
            <a:off x="3512338" y="5386791"/>
            <a:ext cx="1517651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3600" b="1" spc="-11" dirty="0">
                <a:solidFill>
                  <a:srgbClr val="B41343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90-95</a:t>
            </a:r>
            <a:r>
              <a:rPr lang="ru-RU" sz="2000" b="1" spc="-11" dirty="0">
                <a:solidFill>
                  <a:srgbClr val="B41343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ru-RU" sz="2000" b="1" dirty="0">
              <a:solidFill>
                <a:srgbClr val="B41343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xmlns="" id="{9D6DDD85-63ED-478A-83A1-888AF56E6724}"/>
              </a:ext>
            </a:extLst>
          </p:cNvPr>
          <p:cNvSpPr/>
          <p:nvPr/>
        </p:nvSpPr>
        <p:spPr>
          <a:xfrm>
            <a:off x="6361616" y="4420490"/>
            <a:ext cx="2051708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</a:pPr>
            <a:r>
              <a:rPr lang="ru-RU" sz="1200" spc="-11" dirty="0">
                <a:latin typeface="Arial Narrow" panose="020B0606020202030204" pitchFamily="34" charset="0"/>
              </a:rPr>
              <a:t>Высокая доля импорта:</a:t>
            </a:r>
          </a:p>
          <a:p>
            <a:pPr algn="ctr"/>
            <a:r>
              <a:rPr lang="en-US" sz="1200" spc="-11" dirty="0" err="1">
                <a:latin typeface="Arial Narrow" panose="020B0606020202030204" pitchFamily="34" charset="0"/>
              </a:rPr>
              <a:t>Porcher</a:t>
            </a:r>
            <a:r>
              <a:rPr lang="en-US" sz="1200" spc="-11" dirty="0">
                <a:latin typeface="Arial Narrow" panose="020B0606020202030204" pitchFamily="34" charset="0"/>
              </a:rPr>
              <a:t> </a:t>
            </a:r>
            <a:r>
              <a:rPr lang="en-US" sz="1200" spc="-11" dirty="0" err="1">
                <a:latin typeface="Arial Narrow" panose="020B0606020202030204" pitchFamily="34" charset="0"/>
              </a:rPr>
              <a:t>ind</a:t>
            </a:r>
            <a:r>
              <a:rPr lang="en-US" sz="1200" spc="-11" dirty="0">
                <a:latin typeface="Arial Narrow" panose="020B0606020202030204" pitchFamily="34" charset="0"/>
              </a:rPr>
              <a:t> (</a:t>
            </a:r>
            <a:r>
              <a:rPr lang="ru-RU" sz="1200" spc="-11" dirty="0">
                <a:latin typeface="Arial Narrow" panose="020B0606020202030204" pitchFamily="34" charset="0"/>
              </a:rPr>
              <a:t>Франция),</a:t>
            </a:r>
          </a:p>
          <a:p>
            <a:pPr algn="ctr"/>
            <a:r>
              <a:rPr lang="en-US" sz="1200" spc="-11" dirty="0" err="1">
                <a:latin typeface="Arial Narrow" panose="020B0606020202030204" pitchFamily="34" charset="0"/>
              </a:rPr>
              <a:t>Alstrem</a:t>
            </a:r>
            <a:r>
              <a:rPr lang="en-US" sz="1200" spc="-11" dirty="0">
                <a:latin typeface="Arial Narrow" panose="020B0606020202030204" pitchFamily="34" charset="0"/>
              </a:rPr>
              <a:t> (</a:t>
            </a:r>
            <a:r>
              <a:rPr lang="ru-RU" sz="1200" spc="-11" dirty="0">
                <a:latin typeface="Arial Narrow" panose="020B0606020202030204" pitchFamily="34" charset="0"/>
              </a:rPr>
              <a:t>США)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xmlns="" id="{3D45266B-774C-478B-9C12-D399322C6753}"/>
              </a:ext>
            </a:extLst>
          </p:cNvPr>
          <p:cNvSpPr/>
          <p:nvPr/>
        </p:nvSpPr>
        <p:spPr>
          <a:xfrm>
            <a:off x="6559589" y="4031345"/>
            <a:ext cx="1655763" cy="369332"/>
          </a:xfrm>
          <a:prstGeom prst="rect">
            <a:avLst/>
          </a:prstGeom>
          <a:solidFill>
            <a:srgbClr val="B41343"/>
          </a:solidFill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ПРОБЛЕМА: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xmlns="" id="{A625FE7B-648E-46CE-92C7-DAB621154AE8}"/>
              </a:ext>
            </a:extLst>
          </p:cNvPr>
          <p:cNvSpPr/>
          <p:nvPr/>
        </p:nvSpPr>
        <p:spPr>
          <a:xfrm>
            <a:off x="6628645" y="5041722"/>
            <a:ext cx="1517651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3600" b="1" spc="-11" dirty="0">
                <a:solidFill>
                  <a:srgbClr val="B41343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60-70</a:t>
            </a:r>
            <a:r>
              <a:rPr lang="ru-RU" sz="2000" b="1" spc="-11" dirty="0">
                <a:solidFill>
                  <a:srgbClr val="B41343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ru-RU" sz="2000" b="1" dirty="0">
              <a:solidFill>
                <a:srgbClr val="B41343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xmlns="" id="{BEE5FA9A-370D-408E-83D2-CEE1DCD1DF24}"/>
              </a:ext>
            </a:extLst>
          </p:cNvPr>
          <p:cNvSpPr/>
          <p:nvPr/>
        </p:nvSpPr>
        <p:spPr>
          <a:xfrm>
            <a:off x="6230669" y="5689593"/>
            <a:ext cx="2313603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</a:pPr>
            <a:r>
              <a:rPr lang="ru-RU" sz="1200" spc="-11" dirty="0">
                <a:latin typeface="Arial Narrow" panose="020B0606020202030204" pitchFamily="34" charset="0"/>
              </a:rPr>
              <a:t>Высокая стоимость продукции</a:t>
            </a: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A1B326D3-8DA5-4F3D-BE8E-67346B4929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224014" y="2721368"/>
            <a:ext cx="564433" cy="263054"/>
          </a:xfrm>
          <a:prstGeom prst="rect">
            <a:avLst/>
          </a:prstGeom>
        </p:spPr>
      </p:pic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xmlns="" id="{F071EA40-3ECE-4C9E-8C4A-69EF880741A4}"/>
              </a:ext>
            </a:extLst>
          </p:cNvPr>
          <p:cNvSpPr/>
          <p:nvPr/>
        </p:nvSpPr>
        <p:spPr>
          <a:xfrm>
            <a:off x="9480376" y="4446843"/>
            <a:ext cx="2051708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</a:pPr>
            <a:r>
              <a:rPr lang="ru-RU" sz="1200" spc="-11" dirty="0">
                <a:latin typeface="Arial Narrow" panose="020B0606020202030204" pitchFamily="34" charset="0"/>
              </a:rPr>
              <a:t>Критическая доля импорта:</a:t>
            </a:r>
          </a:p>
          <a:p>
            <a:pPr algn="ctr"/>
            <a:r>
              <a:rPr lang="en-US" sz="1200" spc="-11" dirty="0">
                <a:latin typeface="Arial Narrow" panose="020B0606020202030204" pitchFamily="34" charset="0"/>
              </a:rPr>
              <a:t>Hexagon </a:t>
            </a:r>
            <a:r>
              <a:rPr lang="ru-RU" sz="1200" spc="-11" dirty="0">
                <a:latin typeface="Arial Narrow" panose="020B0606020202030204" pitchFamily="34" charset="0"/>
              </a:rPr>
              <a:t>(Норвегия)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xmlns="" id="{1F196DD9-F1D3-4DA7-BE7B-1CE05279F025}"/>
              </a:ext>
            </a:extLst>
          </p:cNvPr>
          <p:cNvSpPr/>
          <p:nvPr/>
        </p:nvSpPr>
        <p:spPr>
          <a:xfrm>
            <a:off x="9678349" y="4031345"/>
            <a:ext cx="1655763" cy="369332"/>
          </a:xfrm>
          <a:prstGeom prst="rect">
            <a:avLst/>
          </a:prstGeom>
          <a:solidFill>
            <a:srgbClr val="B41343"/>
          </a:solidFill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ПРОБЛЕМА: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xmlns="" id="{5C264EE5-530E-4D87-9C29-156307819304}"/>
              </a:ext>
            </a:extLst>
          </p:cNvPr>
          <p:cNvSpPr/>
          <p:nvPr/>
        </p:nvSpPr>
        <p:spPr>
          <a:xfrm>
            <a:off x="9747405" y="4814324"/>
            <a:ext cx="1517651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3600" b="1" spc="-11" dirty="0">
                <a:solidFill>
                  <a:srgbClr val="B41343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100</a:t>
            </a:r>
            <a:r>
              <a:rPr lang="ru-RU" sz="2000" b="1" spc="-11" dirty="0">
                <a:solidFill>
                  <a:srgbClr val="B41343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ru-RU" sz="2000" b="1" dirty="0">
              <a:solidFill>
                <a:srgbClr val="B41343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xmlns="" id="{16BB2070-5C6D-44C9-95C5-507222150181}"/>
              </a:ext>
            </a:extLst>
          </p:cNvPr>
          <p:cNvSpPr/>
          <p:nvPr/>
        </p:nvSpPr>
        <p:spPr>
          <a:xfrm>
            <a:off x="9480376" y="5350617"/>
            <a:ext cx="2051708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indent="176213" algn="ctr">
              <a:buFont typeface="Wingdings" panose="05000000000000000000" pitchFamily="2" charset="2"/>
              <a:buChar char="ü"/>
            </a:pPr>
            <a:r>
              <a:rPr lang="ru-RU" sz="1200" spc="-11" dirty="0">
                <a:latin typeface="Arial Narrow" panose="020B0606020202030204" pitchFamily="34" charset="0"/>
              </a:rPr>
              <a:t>Высокая стоимость продукции</a:t>
            </a:r>
          </a:p>
        </p:txBody>
      </p:sp>
      <p:sp>
        <p:nvSpPr>
          <p:cNvPr id="68" name="Полилиния: фигура 67">
            <a:extLst>
              <a:ext uri="{FF2B5EF4-FFF2-40B4-BE49-F238E27FC236}">
                <a16:creationId xmlns:a16="http://schemas.microsoft.com/office/drawing/2014/main" xmlns="" id="{957626D3-566C-4CD3-B385-E01142A36328}"/>
              </a:ext>
            </a:extLst>
          </p:cNvPr>
          <p:cNvSpPr/>
          <p:nvPr/>
        </p:nvSpPr>
        <p:spPr>
          <a:xfrm>
            <a:off x="2714121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олилиния: фигура 69">
            <a:extLst>
              <a:ext uri="{FF2B5EF4-FFF2-40B4-BE49-F238E27FC236}">
                <a16:creationId xmlns:a16="http://schemas.microsoft.com/office/drawing/2014/main" xmlns="" id="{80A15EFA-C175-4199-BB26-3C4B999FD007}"/>
              </a:ext>
            </a:extLst>
          </p:cNvPr>
          <p:cNvSpPr/>
          <p:nvPr/>
        </p:nvSpPr>
        <p:spPr>
          <a:xfrm>
            <a:off x="5799242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олилиния: фигура 71">
            <a:extLst>
              <a:ext uri="{FF2B5EF4-FFF2-40B4-BE49-F238E27FC236}">
                <a16:creationId xmlns:a16="http://schemas.microsoft.com/office/drawing/2014/main" xmlns="" id="{63BD2385-5E62-4DFB-A236-FCB4885D0B7B}"/>
              </a:ext>
            </a:extLst>
          </p:cNvPr>
          <p:cNvSpPr/>
          <p:nvPr/>
        </p:nvSpPr>
        <p:spPr>
          <a:xfrm>
            <a:off x="8616281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олилиния: фигура 72">
            <a:extLst>
              <a:ext uri="{FF2B5EF4-FFF2-40B4-BE49-F238E27FC236}">
                <a16:creationId xmlns:a16="http://schemas.microsoft.com/office/drawing/2014/main" xmlns="" id="{3537DAB9-BD20-41AE-BB69-5B2641A66124}"/>
              </a:ext>
            </a:extLst>
          </p:cNvPr>
          <p:cNvSpPr/>
          <p:nvPr/>
        </p:nvSpPr>
        <p:spPr>
          <a:xfrm>
            <a:off x="2714121" y="3842079"/>
            <a:ext cx="359866" cy="2894717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олилиния: фигура 74">
            <a:extLst>
              <a:ext uri="{FF2B5EF4-FFF2-40B4-BE49-F238E27FC236}">
                <a16:creationId xmlns:a16="http://schemas.microsoft.com/office/drawing/2014/main" xmlns="" id="{D4ADFC61-8329-447F-B927-8B1B322136F3}"/>
              </a:ext>
            </a:extLst>
          </p:cNvPr>
          <p:cNvSpPr/>
          <p:nvPr/>
        </p:nvSpPr>
        <p:spPr>
          <a:xfrm>
            <a:off x="5799242" y="3842079"/>
            <a:ext cx="359866" cy="2894717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олилиния: фигура 75">
            <a:extLst>
              <a:ext uri="{FF2B5EF4-FFF2-40B4-BE49-F238E27FC236}">
                <a16:creationId xmlns:a16="http://schemas.microsoft.com/office/drawing/2014/main" xmlns="" id="{17F98A63-8E63-4118-B0A6-2EAF9EF46458}"/>
              </a:ext>
            </a:extLst>
          </p:cNvPr>
          <p:cNvSpPr/>
          <p:nvPr/>
        </p:nvSpPr>
        <p:spPr>
          <a:xfrm>
            <a:off x="8616281" y="3842079"/>
            <a:ext cx="359866" cy="2894717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B4134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881301" y="169746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00897B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rPr>
              <a:t>МЕЖРЕГИОНАЛЬНЫЙ  ПРОМЫШЛЕННЫЙ КЛАСТЕР «КОМПОЗИТЫ БЕЗ ГРАНИЦ»</a:t>
            </a:r>
          </a:p>
        </p:txBody>
      </p:sp>
      <p:sp>
        <p:nvSpPr>
          <p:cNvPr id="80" name="Полилиния: фигура 79">
            <a:extLst>
              <a:ext uri="{FF2B5EF4-FFF2-40B4-BE49-F238E27FC236}">
                <a16:creationId xmlns:a16="http://schemas.microsoft.com/office/drawing/2014/main" xmlns="" id="{0D32F65A-1A92-45E5-B7E9-9DFBF1A9AD1D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82" name="Заголовок 1">
            <a:extLst>
              <a:ext uri="{FF2B5EF4-FFF2-40B4-BE49-F238E27FC236}">
                <a16:creationId xmlns:a16="http://schemas.microsoft.com/office/drawing/2014/main" xmlns="" id="{F9F60400-8335-4206-B518-A3900014A80A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10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4D9D5D01-F704-4173-BF10-99AC5E3AC5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85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xmlns="" id="{7582229E-A03E-42B0-AA25-45E29462C298}"/>
              </a:ext>
            </a:extLst>
          </p:cNvPr>
          <p:cNvSpPr/>
          <p:nvPr/>
        </p:nvSpPr>
        <p:spPr>
          <a:xfrm>
            <a:off x="2714121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xmlns="" id="{946D136E-71F9-42C9-920A-A51BED9F4AEE}"/>
              </a:ext>
            </a:extLst>
          </p:cNvPr>
          <p:cNvSpPr/>
          <p:nvPr/>
        </p:nvSpPr>
        <p:spPr>
          <a:xfrm>
            <a:off x="5799242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xmlns="" id="{0BC903D4-CC47-4C42-9F7C-0F8CB8F0E2AA}"/>
              </a:ext>
            </a:extLst>
          </p:cNvPr>
          <p:cNvSpPr/>
          <p:nvPr/>
        </p:nvSpPr>
        <p:spPr>
          <a:xfrm>
            <a:off x="8616281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DE648D06-A615-4F1A-84A3-588DB33F00F5}"/>
              </a:ext>
            </a:extLst>
          </p:cNvPr>
          <p:cNvSpPr/>
          <p:nvPr/>
        </p:nvSpPr>
        <p:spPr>
          <a:xfrm>
            <a:off x="2714121" y="4253248"/>
            <a:ext cx="359866" cy="2484870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8FA7B69B-0424-4656-8E3D-06DBD0C22494}"/>
              </a:ext>
            </a:extLst>
          </p:cNvPr>
          <p:cNvSpPr/>
          <p:nvPr/>
        </p:nvSpPr>
        <p:spPr>
          <a:xfrm>
            <a:off x="5799242" y="4253248"/>
            <a:ext cx="359866" cy="2484870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xmlns="" id="{4C1F1B39-FA54-44FE-9A95-2C7E41515E06}"/>
              </a:ext>
            </a:extLst>
          </p:cNvPr>
          <p:cNvSpPr/>
          <p:nvPr/>
        </p:nvSpPr>
        <p:spPr>
          <a:xfrm>
            <a:off x="8616281" y="4253248"/>
            <a:ext cx="359866" cy="2484870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xmlns="" id="{5F0D8689-8293-4E39-93B8-B09BBDE5D657}"/>
              </a:ext>
            </a:extLst>
          </p:cNvPr>
          <p:cNvSpPr/>
          <p:nvPr/>
        </p:nvSpPr>
        <p:spPr>
          <a:xfrm>
            <a:off x="8615832" y="1678903"/>
            <a:ext cx="3584866" cy="3025934"/>
          </a:xfrm>
          <a:prstGeom prst="rightArrow">
            <a:avLst>
              <a:gd name="adj1" fmla="val 71739"/>
              <a:gd name="adj2" fmla="val 15051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xmlns="" id="{DC208988-BB07-41D6-82EE-FF1A464A4CDA}"/>
              </a:ext>
            </a:extLst>
          </p:cNvPr>
          <p:cNvSpPr/>
          <p:nvPr/>
        </p:nvSpPr>
        <p:spPr>
          <a:xfrm>
            <a:off x="5810974" y="1678903"/>
            <a:ext cx="3165173" cy="3025934"/>
          </a:xfrm>
          <a:prstGeom prst="rightArrow">
            <a:avLst>
              <a:gd name="adj1" fmla="val 71739"/>
              <a:gd name="adj2" fmla="val 16871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xmlns="" id="{C5AB9506-63FE-4F7F-8F58-C0FA21040FC8}"/>
              </a:ext>
            </a:extLst>
          </p:cNvPr>
          <p:cNvSpPr/>
          <p:nvPr/>
        </p:nvSpPr>
        <p:spPr>
          <a:xfrm>
            <a:off x="2721910" y="1678903"/>
            <a:ext cx="3446328" cy="3025934"/>
          </a:xfrm>
          <a:prstGeom prst="rightArrow">
            <a:avLst>
              <a:gd name="adj1" fmla="val 71739"/>
              <a:gd name="adj2" fmla="val 16507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xmlns="" id="{FF9A75ED-4E6F-482E-A4CF-26C94CF21A86}"/>
              </a:ext>
            </a:extLst>
          </p:cNvPr>
          <p:cNvSpPr/>
          <p:nvPr/>
        </p:nvSpPr>
        <p:spPr>
          <a:xfrm>
            <a:off x="-2" y="1678903"/>
            <a:ext cx="3073989" cy="3025934"/>
          </a:xfrm>
          <a:prstGeom prst="rightArrow">
            <a:avLst>
              <a:gd name="adj1" fmla="val 71739"/>
              <a:gd name="adj2" fmla="val 16507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24135" y="1431322"/>
            <a:ext cx="1754016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ПАН-ПРЕКУРСОРА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91316" y="1432642"/>
            <a:ext cx="2173060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ТКАНЕЙ, ПРЕПРЕГОВ И МАТЕРИАЛОВ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55640" y="1431322"/>
            <a:ext cx="2929594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УГЛЕВОЛОКНА, ПОЛИМЕРНЫХ И СТЕКЛОВОЛОКНИСТЫХ МАТЕРИАЛОВ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552358" y="1432641"/>
            <a:ext cx="1939830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КОНЕЧНАЯ ПРОДУКЦИЯ КЛАСТЕРА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07368" y="1133441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Группа 14"/>
          <p:cNvGrpSpPr>
            <a:grpSpLocks/>
          </p:cNvGrpSpPr>
          <p:nvPr/>
        </p:nvGrpSpPr>
        <p:grpSpPr bwMode="auto">
          <a:xfrm>
            <a:off x="1149143" y="620688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33" name="Овал 32"/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Прямоугольник 14"/>
            <p:cNvSpPr>
              <a:spLocks noChangeArrowheads="1"/>
            </p:cNvSpPr>
            <p:nvPr/>
          </p:nvSpPr>
          <p:spPr bwMode="auto">
            <a:xfrm>
              <a:off x="576593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5" name="Группа 104"/>
          <p:cNvGrpSpPr>
            <a:grpSpLocks/>
          </p:cNvGrpSpPr>
          <p:nvPr/>
        </p:nvGrpSpPr>
        <p:grpSpPr bwMode="auto">
          <a:xfrm>
            <a:off x="4054725" y="629440"/>
            <a:ext cx="504000" cy="504000"/>
            <a:chOff x="473461" y="2001061"/>
            <a:chExt cx="504000" cy="503999"/>
          </a:xfrm>
          <a:solidFill>
            <a:srgbClr val="00897B"/>
          </a:solidFill>
        </p:grpSpPr>
        <p:sp>
          <p:nvSpPr>
            <p:cNvPr id="36" name="Овал 35"/>
            <p:cNvSpPr/>
            <p:nvPr/>
          </p:nvSpPr>
          <p:spPr>
            <a:xfrm>
              <a:off x="473461" y="2001061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7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Группа 111"/>
          <p:cNvGrpSpPr>
            <a:grpSpLocks/>
          </p:cNvGrpSpPr>
          <p:nvPr/>
        </p:nvGrpSpPr>
        <p:grpSpPr bwMode="auto">
          <a:xfrm>
            <a:off x="7140653" y="637320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39" name="Овал 38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Прямоугольник 14"/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1" name="Группа 121"/>
          <p:cNvGrpSpPr>
            <a:grpSpLocks/>
          </p:cNvGrpSpPr>
          <p:nvPr/>
        </p:nvGrpSpPr>
        <p:grpSpPr bwMode="auto">
          <a:xfrm>
            <a:off x="10303486" y="649983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42" name="Овал 41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Прямоугольник 14"/>
            <p:cNvSpPr>
              <a:spLocks noChangeArrowheads="1"/>
            </p:cNvSpPr>
            <p:nvPr/>
          </p:nvSpPr>
          <p:spPr bwMode="auto">
            <a:xfrm>
              <a:off x="562104" y="2149801"/>
              <a:ext cx="275879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anose="020B060602020203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3312950" y="1154322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93846" y="1154597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561711" y="1154597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016771" y="3077383"/>
            <a:ext cx="720000" cy="720000"/>
            <a:chOff x="1057695" y="2045385"/>
            <a:chExt cx="720000" cy="720000"/>
          </a:xfrm>
        </p:grpSpPr>
        <p:sp>
          <p:nvSpPr>
            <p:cNvPr id="14" name="Овал 13"/>
            <p:cNvSpPr/>
            <p:nvPr/>
          </p:nvSpPr>
          <p:spPr>
            <a:xfrm>
              <a:off x="1057695" y="2045385"/>
              <a:ext cx="720000" cy="720000"/>
            </a:xfrm>
            <a:prstGeom prst="ellipse">
              <a:avLst/>
            </a:prstGeom>
            <a:solidFill>
              <a:schemeClr val="bg1">
                <a:lumMod val="85000"/>
                <a:alpha val="50196"/>
              </a:schemeClr>
            </a:solidFill>
            <a:ln>
              <a:solidFill>
                <a:srgbClr val="00897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52" name="Рисунок 9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D5D5D7"/>
                </a:clrFrom>
                <a:clrTo>
                  <a:srgbClr val="D5D5D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8339" y="2135385"/>
              <a:ext cx="478396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" name="Прямоугольник 52"/>
          <p:cNvSpPr/>
          <p:nvPr/>
        </p:nvSpPr>
        <p:spPr>
          <a:xfrm>
            <a:off x="119336" y="3767949"/>
            <a:ext cx="25032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ПАН-</a:t>
            </a:r>
            <a:r>
              <a:rPr lang="ru-RU" sz="11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прекурсор</a:t>
            </a:r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 повышенной прочностью 4,9 и 5,5 Гпа</a:t>
            </a:r>
          </a:p>
        </p:txBody>
      </p:sp>
      <p:pic>
        <p:nvPicPr>
          <p:cNvPr id="60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89" y="3077383"/>
            <a:ext cx="721989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Прямоугольник 63"/>
          <p:cNvSpPr/>
          <p:nvPr/>
        </p:nvSpPr>
        <p:spPr>
          <a:xfrm>
            <a:off x="3954003" y="3767949"/>
            <a:ext cx="926857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Стеклянные </a:t>
            </a:r>
          </a:p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волокна</a:t>
            </a:r>
          </a:p>
        </p:txBody>
      </p:sp>
      <p:pic>
        <p:nvPicPr>
          <p:cNvPr id="66" name="Рисунок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3" r="6938"/>
          <a:stretch/>
        </p:blipFill>
        <p:spPr bwMode="auto">
          <a:xfrm>
            <a:off x="6492613" y="3077383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Рисунок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0" r="12530"/>
          <a:stretch/>
        </p:blipFill>
        <p:spPr bwMode="auto">
          <a:xfrm>
            <a:off x="7801879" y="3077383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6502364" y="3767949"/>
            <a:ext cx="726482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1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Препреги</a:t>
            </a:r>
            <a:endParaRPr lang="ru-RU" sz="11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497903" y="3767949"/>
            <a:ext cx="13303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Полимерные</a:t>
            </a:r>
            <a:b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ткани</a:t>
            </a:r>
          </a:p>
        </p:txBody>
      </p:sp>
      <p:sp>
        <p:nvSpPr>
          <p:cNvPr id="81" name="Овал 80"/>
          <p:cNvSpPr/>
          <p:nvPr/>
        </p:nvSpPr>
        <p:spPr>
          <a:xfrm>
            <a:off x="10147837" y="3077383"/>
            <a:ext cx="720000" cy="720000"/>
          </a:xfrm>
          <a:prstGeom prst="ellipse">
            <a:avLst/>
          </a:prstGeom>
          <a:solidFill>
            <a:schemeClr val="bg1">
              <a:alpha val="50196"/>
            </a:schemeClr>
          </a:solidFill>
          <a:ln>
            <a:solidFill>
              <a:srgbClr val="008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9480995" y="3767949"/>
            <a:ext cx="20134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Сверхлегкие композитные баллоны высокого давления</a:t>
            </a: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A1B326D3-8DA5-4F3D-BE8E-67346B4929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79742" y="3305855"/>
            <a:ext cx="564433" cy="263054"/>
          </a:xfrm>
          <a:prstGeom prst="rect">
            <a:avLst/>
          </a:prstGeom>
        </p:spPr>
      </p:pic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7F0AAEFF-FF8D-4CE2-84B3-2A45099D5B17}"/>
              </a:ext>
            </a:extLst>
          </p:cNvPr>
          <p:cNvSpPr/>
          <p:nvPr/>
        </p:nvSpPr>
        <p:spPr>
          <a:xfrm>
            <a:off x="249055" y="2586629"/>
            <a:ext cx="2297680" cy="307777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4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ИНВЕСТИЦИОННАЯ НИША:</a:t>
            </a:r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7F0AAEFF-FF8D-4CE2-84B3-2A45099D5B17}"/>
              </a:ext>
            </a:extLst>
          </p:cNvPr>
          <p:cNvSpPr/>
          <p:nvPr/>
        </p:nvSpPr>
        <p:spPr>
          <a:xfrm>
            <a:off x="3270318" y="2586629"/>
            <a:ext cx="2297680" cy="307777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4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ИНВЕСТИЦИОННАЯ НИША:</a:t>
            </a:r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7F0AAEFF-FF8D-4CE2-84B3-2A45099D5B17}"/>
              </a:ext>
            </a:extLst>
          </p:cNvPr>
          <p:cNvSpPr/>
          <p:nvPr/>
        </p:nvSpPr>
        <p:spPr>
          <a:xfrm>
            <a:off x="6347905" y="2586629"/>
            <a:ext cx="2297680" cy="307777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4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ИНВЕСТИЦИОННАЯ НИША:</a:t>
            </a:r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7F0AAEFF-FF8D-4CE2-84B3-2A45099D5B17}"/>
              </a:ext>
            </a:extLst>
          </p:cNvPr>
          <p:cNvSpPr/>
          <p:nvPr/>
        </p:nvSpPr>
        <p:spPr>
          <a:xfrm>
            <a:off x="9369168" y="2586629"/>
            <a:ext cx="2297680" cy="307777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4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ИНВЕСТИЦИОННАЯ НИША:</a:t>
            </a:r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7" name="Прямоугольник 2"/>
          <p:cNvSpPr>
            <a:spLocks noChangeArrowheads="1"/>
          </p:cNvSpPr>
          <p:nvPr/>
        </p:nvSpPr>
        <p:spPr bwMode="auto">
          <a:xfrm>
            <a:off x="762595" y="2198335"/>
            <a:ext cx="1621812" cy="2718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1375"/>
              </a:lnSpc>
              <a:defRPr/>
            </a:pPr>
            <a:r>
              <a:rPr lang="ru-RU" altLang="ru-RU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Республика Татарстан</a:t>
            </a:r>
          </a:p>
        </p:txBody>
      </p:sp>
      <p:sp>
        <p:nvSpPr>
          <p:cNvPr id="78" name="Прямоугольник 2"/>
          <p:cNvSpPr>
            <a:spLocks noChangeArrowheads="1"/>
          </p:cNvSpPr>
          <p:nvPr/>
        </p:nvSpPr>
        <p:spPr bwMode="auto">
          <a:xfrm>
            <a:off x="3801634" y="2198335"/>
            <a:ext cx="1621812" cy="2718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1375"/>
              </a:lnSpc>
              <a:defRPr/>
            </a:pPr>
            <a:r>
              <a:rPr lang="ru-RU" altLang="ru-RU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Республика Татарстан</a:t>
            </a:r>
          </a:p>
        </p:txBody>
      </p:sp>
      <p:sp>
        <p:nvSpPr>
          <p:cNvPr id="79" name="Прямоугольник 2"/>
          <p:cNvSpPr>
            <a:spLocks noChangeArrowheads="1"/>
          </p:cNvSpPr>
          <p:nvPr/>
        </p:nvSpPr>
        <p:spPr bwMode="auto">
          <a:xfrm>
            <a:off x="6909338" y="2198335"/>
            <a:ext cx="1534634" cy="2718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1375"/>
              </a:lnSpc>
              <a:defRPr/>
            </a:pPr>
            <a:r>
              <a:rPr lang="ru-RU" altLang="ru-RU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Саратовская область</a:t>
            </a:r>
          </a:p>
        </p:txBody>
      </p:sp>
      <p:sp>
        <p:nvSpPr>
          <p:cNvPr id="80" name="Прямоугольник 2"/>
          <p:cNvSpPr>
            <a:spLocks noChangeArrowheads="1"/>
          </p:cNvSpPr>
          <p:nvPr/>
        </p:nvSpPr>
        <p:spPr bwMode="auto">
          <a:xfrm>
            <a:off x="9908615" y="2198335"/>
            <a:ext cx="1621812" cy="2718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1375"/>
              </a:lnSpc>
              <a:defRPr/>
            </a:pPr>
            <a:r>
              <a:rPr lang="ru-RU" altLang="ru-RU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Республика Татарстан</a:t>
            </a:r>
          </a:p>
        </p:txBody>
      </p:sp>
      <p:pic>
        <p:nvPicPr>
          <p:cNvPr id="1026" name="Picture 2" descr="Векторный герб Татарстана (Герб Республики Татарстан) — Abali.ru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50" y="215426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Векторный герб Татарстана (Герб Республики Татарстан) — Abali.ru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6" y="215426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Векторный герб Татарстана (Герб Республики Татарстан) — Abali.ru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711" y="215426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Файл:Coat of Arms of Saratov oblast (with wreath).svg — Википедия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784" y="2154269"/>
            <a:ext cx="33374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Прямоугольник 88"/>
          <p:cNvSpPr/>
          <p:nvPr/>
        </p:nvSpPr>
        <p:spPr>
          <a:xfrm>
            <a:off x="456720" y="5299625"/>
            <a:ext cx="1695450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СУЩЕСТВУЮЩЕГО СПРОСА: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6357782" y="5298336"/>
            <a:ext cx="1697038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СУЩЕСТВУЮЩЕГО СПРОСА: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6821969" y="5569136"/>
            <a:ext cx="1519237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0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100-150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684833" y="5652968"/>
            <a:ext cx="1655763" cy="246221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тонн в год 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10010242" y="5404684"/>
            <a:ext cx="605102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20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 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833934" y="5596911"/>
            <a:ext cx="1517650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0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400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1118478" y="5668409"/>
            <a:ext cx="1657350" cy="246062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тонн в год 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9495254" y="5185587"/>
            <a:ext cx="1697038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СУЩЕСТВУЮЩЕГО СПРОСА: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454870" y="5908806"/>
            <a:ext cx="1695450" cy="40011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КЛЮЧЕВОЙ ПОТРЕБИТЕЛЬ В КЛАСТЕРЕ: 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457003" y="6258542"/>
            <a:ext cx="1655763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84150" indent="-171450">
              <a:buFont typeface="Wingdings" panose="05000000000000000000" pitchFamily="2" charset="2"/>
              <a:buChar char="Ø"/>
              <a:defRPr/>
            </a:pPr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ООО «Аргон»</a:t>
            </a:r>
            <a:endParaRPr lang="ru-RU" sz="12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6312024" y="5902728"/>
            <a:ext cx="1695450" cy="40011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КЛЮЧЕВЫЕ ПОТРЕБИТЕЛИ В КЛАСТЕРЕ: 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6329070" y="6255949"/>
            <a:ext cx="2423562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84150" indent="-171450">
              <a:buFont typeface="Wingdings" panose="05000000000000000000" pitchFamily="2" charset="2"/>
              <a:buChar char="Ø"/>
              <a:defRPr/>
            </a:pPr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АО «НПО ОКБ им. </a:t>
            </a:r>
            <a:r>
              <a:rPr lang="ru-RU" sz="12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М.П.Симонова</a:t>
            </a:r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ru-RU" sz="12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6342099" y="6404848"/>
            <a:ext cx="2053060" cy="261610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84150" indent="-171450">
              <a:buFont typeface="Wingdings" panose="05000000000000000000" pitchFamily="2" charset="2"/>
              <a:buChar char="Ø"/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ООО «КАМАТЕК»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480376" y="5697195"/>
            <a:ext cx="1695450" cy="40011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КЛЮЧЕВЫЕ ПОТРЕБИТЕЛИ В КЛАСТЕРЕ: 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9484294" y="6047563"/>
            <a:ext cx="2053060" cy="261610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84150" indent="-171450">
              <a:buFont typeface="Wingdings" panose="05000000000000000000" pitchFamily="2" charset="2"/>
              <a:buChar char="Ø"/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ООО «РМЗ </a:t>
            </a:r>
            <a:r>
              <a:rPr lang="ru-RU" sz="11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РариТЭК</a:t>
            </a: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9492344" y="6196531"/>
            <a:ext cx="2053060" cy="261610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84150" indent="-171450">
              <a:buFont typeface="Wingdings" panose="05000000000000000000" pitchFamily="2" charset="2"/>
              <a:buChar char="Ø"/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ООО «</a:t>
            </a:r>
            <a:r>
              <a:rPr lang="ru-RU" sz="11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РариТЭК</a:t>
            </a: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1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Инжининиринг</a:t>
            </a: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3287886" y="5298336"/>
            <a:ext cx="1695450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СУЩЕСТВУЮЩЕГО СПРОСА: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3674978" y="5589931"/>
            <a:ext cx="1517650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0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150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150618" y="5655385"/>
            <a:ext cx="1657350" cy="246062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тонн в год 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3287886" y="5910926"/>
            <a:ext cx="1695450" cy="40011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КЛЮЧЕВЫЕ ПОТРЕБИТЕЛИ В КЛАСТЕРЕ: 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3287886" y="6236421"/>
            <a:ext cx="2053060" cy="261610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84150" indent="-171450">
              <a:buFont typeface="Wingdings" panose="05000000000000000000" pitchFamily="2" charset="2"/>
              <a:buChar char="Ø"/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ООО «Заряд»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3287886" y="6405925"/>
            <a:ext cx="2328378" cy="261610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84150" indent="-171450">
              <a:buFont typeface="Wingdings" panose="05000000000000000000" pitchFamily="2" charset="2"/>
              <a:buChar char="Ø"/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ООО «Татнефть-</a:t>
            </a:r>
            <a:r>
              <a:rPr lang="ru-RU" sz="11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Пресскомпозит</a:t>
            </a: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7222" y="4893467"/>
            <a:ext cx="1517650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0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6,9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101174" y="4990806"/>
            <a:ext cx="1657350" cy="246062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млрд. руб.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3697978" y="4909470"/>
            <a:ext cx="1517650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0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1,3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4035109" y="4997416"/>
            <a:ext cx="1657350" cy="246062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млрд. руб.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9841132" y="4866912"/>
            <a:ext cx="1517650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0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1,04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448915" y="4573044"/>
            <a:ext cx="1695450" cy="40011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ПРЕДПОЛАГАЕМЫЙ ОБЪЕМ ИНВЕСТИЦИЙ: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3278900" y="4573044"/>
            <a:ext cx="1695450" cy="40011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ПРЕДПОЛАГАЕМЫЙ ОБЪЕМ ИНВЕСТИЦИЙ: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496842" y="4566997"/>
            <a:ext cx="1695450" cy="40011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ПРЕДПОЛАГАЕМЫЙ ОБЪЕМ ИНВЕСТИЦИЙ: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6844089" y="4921779"/>
            <a:ext cx="1517650" cy="40005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0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2,2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6342099" y="4571042"/>
            <a:ext cx="1695450" cy="400110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ПРЕДПОЛАГАЕМЫЙ ОБЪЕМ ИНВЕСТИЦИЙ: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7226145" y="5008377"/>
            <a:ext cx="1657350" cy="246062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млрд. руб.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10315084" y="5494219"/>
            <a:ext cx="1655763" cy="246221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тыс. ед. в год 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10311316" y="4950998"/>
            <a:ext cx="1657350" cy="246062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10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млрд. руб.</a:t>
            </a:r>
            <a:endParaRPr lang="ru-RU" sz="10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348889" y="44624"/>
            <a:ext cx="8573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00897B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rPr>
              <a:t>ИНВЕСТИЦИОННЫЕ НИШИ</a:t>
            </a:r>
          </a:p>
          <a:p>
            <a:pPr algn="r"/>
            <a:r>
              <a:rPr lang="ru-RU" b="1" dirty="0">
                <a:solidFill>
                  <a:srgbClr val="00897B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rPr>
              <a:t>МЕЖРЕГИОНАЛЬНОГО  ПРОМЫШЛЕННОГО КЛАСТЕРА «КОМПОЗИТЫ БЕЗ ГРАНИЦ»</a:t>
            </a:r>
          </a:p>
        </p:txBody>
      </p:sp>
      <p:sp>
        <p:nvSpPr>
          <p:cNvPr id="99" name="Полилиния: фигура 98">
            <a:extLst>
              <a:ext uri="{FF2B5EF4-FFF2-40B4-BE49-F238E27FC236}">
                <a16:creationId xmlns:a16="http://schemas.microsoft.com/office/drawing/2014/main" xmlns="" id="{C5C96439-5FEE-4322-89A1-5D16E0A79E34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xmlns="" id="{34D0EA57-C143-4F9D-92A2-2CA4FD714B49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11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xmlns="" id="{15E19986-73ED-431C-BE9C-56D97061D2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10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олилиния: фигура 89">
            <a:extLst>
              <a:ext uri="{FF2B5EF4-FFF2-40B4-BE49-F238E27FC236}">
                <a16:creationId xmlns:a16="http://schemas.microsoft.com/office/drawing/2014/main" xmlns="" id="{35078309-305F-42F8-835B-4CD5D0ABA88F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279576" y="113817"/>
            <a:ext cx="9763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ПОДДЕРЖАННЫЙ СОВМЕСТНЫЙ ПРОЕКТ</a:t>
            </a: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51A2B930-C4F5-4EB0-BD3C-4EFD49A38D0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12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EF98AFE-8175-4520-8717-BC9FFFA43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789C1176-187A-4664-B81E-E3B1B04F2FC1}"/>
              </a:ext>
            </a:extLst>
          </p:cNvPr>
          <p:cNvSpPr txBox="1"/>
          <p:nvPr/>
        </p:nvSpPr>
        <p:spPr>
          <a:xfrm>
            <a:off x="208942" y="6412244"/>
            <a:ext cx="57430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Arial Narrow" panose="020B0606020202030204" pitchFamily="34" charset="0"/>
              </a:rPr>
              <a:t>*План мероприятий по импортозамещению в отрасли химической промышленности РФ (шифр - Д13Х1)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08AEB756-D607-408D-9A73-96927E917D85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253348"/>
          <a:ext cx="8128000" cy="395817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31952">
                  <a:extLst>
                    <a:ext uri="{9D8B030D-6E8A-4147-A177-3AD203B41FA5}">
                      <a16:colId xmlns:a16="http://schemas.microsoft.com/office/drawing/2014/main" xmlns="" val="3912295320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35335345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858598629"/>
                    </a:ext>
                  </a:extLst>
                </a:gridCol>
              </a:tblGrid>
              <a:tr h="492055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Название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«Организация современного производства пан-волокна для обеспечения российского рынка всеми типами углеродных волокон»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2630989"/>
                  </a:ext>
                </a:extLst>
              </a:tr>
              <a:tr h="492055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Сроки реализации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2018-2022 гг.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30991654"/>
                  </a:ext>
                </a:extLst>
              </a:tr>
              <a:tr h="492055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Инициатор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ООО «</a:t>
                      </a:r>
                      <a:r>
                        <a:rPr lang="ru-RU" sz="2000" dirty="0" err="1">
                          <a:latin typeface="Arial Narrow" panose="020B0606020202030204" pitchFamily="34" charset="0"/>
                        </a:rPr>
                        <a:t>Алабуга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-Волокно»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691581"/>
                  </a:ext>
                </a:extLst>
              </a:tr>
              <a:tr h="492055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Участник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ООО «Аргон»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1010022"/>
                  </a:ext>
                </a:extLst>
              </a:tr>
              <a:tr h="492055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Общая стоимость проекта, в т.ч.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3 643 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6948604"/>
                  </a:ext>
                </a:extLst>
              </a:tr>
              <a:tr h="492055">
                <a:tc>
                  <a:txBody>
                    <a:bodyPr/>
                    <a:lstStyle/>
                    <a:p>
                      <a:pPr lvl="1"/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Субсидия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510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 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14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07369872"/>
                  </a:ext>
                </a:extLst>
              </a:tr>
              <a:tr h="492055">
                <a:tc>
                  <a:txBody>
                    <a:bodyPr/>
                    <a:lstStyle/>
                    <a:p>
                      <a:pPr lvl="1"/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Внебюджетные инвестиции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3 133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 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86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7677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343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A9CB5C49-03D1-44C1-BC53-B0296AD35E47}"/>
              </a:ext>
            </a:extLst>
          </p:cNvPr>
          <p:cNvSpPr/>
          <p:nvPr/>
        </p:nvSpPr>
        <p:spPr>
          <a:xfrm rot="16200000">
            <a:off x="8424895" y="3090893"/>
            <a:ext cx="3355371" cy="4178841"/>
          </a:xfrm>
          <a:prstGeom prst="rect">
            <a:avLst/>
          </a:prstGeom>
          <a:solidFill>
            <a:srgbClr val="00897B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DD608408-86DD-4BA8-859B-CAE1C7901686}"/>
              </a:ext>
            </a:extLst>
          </p:cNvPr>
          <p:cNvSpPr/>
          <p:nvPr/>
        </p:nvSpPr>
        <p:spPr>
          <a:xfrm rot="16200000">
            <a:off x="411737" y="3090893"/>
            <a:ext cx="3355371" cy="4178841"/>
          </a:xfrm>
          <a:prstGeom prst="rect">
            <a:avLst/>
          </a:prstGeom>
          <a:solidFill>
            <a:srgbClr val="00897B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4031750" y="148570"/>
            <a:ext cx="8040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ПРОМЫШЛЕННЫЕ КЛАСТЕРЫ: РЕЗУЛЬТАТЫ НА 2019 г.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B1291892-6933-4631-85BB-89DC91357D9E}"/>
              </a:ext>
            </a:extLst>
          </p:cNvPr>
          <p:cNvSpPr/>
          <p:nvPr/>
        </p:nvSpPr>
        <p:spPr>
          <a:xfrm rot="16200000">
            <a:off x="4691035" y="180504"/>
            <a:ext cx="2809931" cy="3834316"/>
          </a:xfrm>
          <a:prstGeom prst="rect">
            <a:avLst/>
          </a:prstGeom>
          <a:solidFill>
            <a:srgbClr val="00897B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1A65CA1B-6451-44E2-A280-0724C2C293F4}"/>
              </a:ext>
            </a:extLst>
          </p:cNvPr>
          <p:cNvGrpSpPr/>
          <p:nvPr/>
        </p:nvGrpSpPr>
        <p:grpSpPr>
          <a:xfrm>
            <a:off x="4499610" y="3837051"/>
            <a:ext cx="3192779" cy="2901067"/>
            <a:chOff x="3840628" y="2428202"/>
            <a:chExt cx="3678856" cy="3450842"/>
          </a:xfrm>
        </p:grpSpPr>
        <p:graphicFrame>
          <p:nvGraphicFramePr>
            <p:cNvPr id="49" name="Диаграмма 48">
              <a:extLst>
                <a:ext uri="{FF2B5EF4-FFF2-40B4-BE49-F238E27FC236}">
                  <a16:creationId xmlns:a16="http://schemas.microsoft.com/office/drawing/2014/main" xmlns="" id="{D24C145F-233E-4FBD-894D-2B770ED8B5E3}"/>
                </a:ext>
              </a:extLst>
            </p:cNvPr>
            <p:cNvGraphicFramePr/>
            <p:nvPr/>
          </p:nvGraphicFramePr>
          <p:xfrm>
            <a:off x="3840628" y="2428202"/>
            <a:ext cx="3678856" cy="3450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xmlns="" id="{B18A663A-B867-4005-A4FA-35019CD9505B}"/>
                </a:ext>
              </a:extLst>
            </p:cNvPr>
            <p:cNvSpPr/>
            <p:nvPr/>
          </p:nvSpPr>
          <p:spPr>
            <a:xfrm>
              <a:off x="5345506" y="3626965"/>
              <a:ext cx="683778" cy="4759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ru-RU" sz="2000" b="1" dirty="0">
                  <a:solidFill>
                    <a:srgbClr val="00897B"/>
                  </a:solidFill>
                  <a:latin typeface="Arial Narrow" panose="020B0606020202030204" pitchFamily="34" charset="0"/>
                  <a:ea typeface="Arial" charset="0"/>
                  <a:cs typeface="Arial" panose="020B0604020202020204" pitchFamily="34" charset="0"/>
                  <a:sym typeface="Akzidenz-Grotesk Pro Med"/>
                </a:rPr>
                <a:t>21,3</a:t>
              </a:r>
              <a:endParaRPr lang="ru-RU" sz="2000" b="1" dirty="0">
                <a:solidFill>
                  <a:srgbClr val="00897B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xmlns="" id="{119AE627-2BC1-4963-A5B9-24E3E63B2BC6}"/>
                </a:ext>
              </a:extLst>
            </p:cNvPr>
            <p:cNvSpPr/>
            <p:nvPr/>
          </p:nvSpPr>
          <p:spPr>
            <a:xfrm>
              <a:off x="5255925" y="3954691"/>
              <a:ext cx="862941" cy="4027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ru-RU" sz="1600" dirty="0">
                  <a:solidFill>
                    <a:srgbClr val="00897B"/>
                  </a:solidFill>
                  <a:latin typeface="Arial Narrow" panose="020B0606020202030204" pitchFamily="34" charset="0"/>
                  <a:ea typeface="Arial" charset="0"/>
                  <a:cs typeface="Arial" panose="020B0604020202020204" pitchFamily="34" charset="0"/>
                  <a:sym typeface="Akzidenz-Grotesk Pro Med"/>
                </a:rPr>
                <a:t>млрд </a:t>
              </a:r>
              <a:r>
                <a:rPr kumimoji="1" lang="ru-RU" sz="1600" dirty="0">
                  <a:solidFill>
                    <a:srgbClr val="00897B"/>
                  </a:solidFill>
                  <a:latin typeface="Arial Narrow" panose="020B0606020202030204" pitchFamily="34" charset="0"/>
                  <a:ea typeface="Arial" charset="0"/>
                  <a:cs typeface="Calibri" panose="020F0502020204030204" pitchFamily="34" charset="0"/>
                  <a:sym typeface="Akzidenz-Grotesk Pro Med"/>
                </a:rPr>
                <a:t>₽</a:t>
              </a:r>
              <a:endParaRPr lang="ru-RU" sz="1400" dirty="0">
                <a:solidFill>
                  <a:srgbClr val="00897B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8428644-81AC-4F87-9872-3F686E1D3104}"/>
              </a:ext>
            </a:extLst>
          </p:cNvPr>
          <p:cNvSpPr txBox="1"/>
          <p:nvPr/>
        </p:nvSpPr>
        <p:spPr>
          <a:xfrm>
            <a:off x="4770010" y="3657698"/>
            <a:ext cx="267903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latinLnBrk="1" hangingPunct="0"/>
            <a:r>
              <a:rPr lang="ru-RU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ИНВЕСТИЦИИ ДО 2021 г.</a:t>
            </a:r>
            <a:endParaRPr lang="ru-RU" sz="1050" b="1" kern="0" dirty="0">
              <a:solidFill>
                <a:srgbClr val="00897B"/>
              </a:solidFill>
              <a:latin typeface="Arial Narrow" panose="020B060602020203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53" name="Равнобедренный треугольник 52">
            <a:extLst>
              <a:ext uri="{FF2B5EF4-FFF2-40B4-BE49-F238E27FC236}">
                <a16:creationId xmlns:a16="http://schemas.microsoft.com/office/drawing/2014/main" xmlns="" id="{7D177316-F6B6-493E-B2B3-638E10D1F4BA}"/>
              </a:ext>
            </a:extLst>
          </p:cNvPr>
          <p:cNvSpPr/>
          <p:nvPr/>
        </p:nvSpPr>
        <p:spPr>
          <a:xfrm>
            <a:off x="5200315" y="3133296"/>
            <a:ext cx="1791370" cy="369332"/>
          </a:xfrm>
          <a:prstGeom prst="triangl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5" name="Равнобедренный треугольник 54">
            <a:extLst>
              <a:ext uri="{FF2B5EF4-FFF2-40B4-BE49-F238E27FC236}">
                <a16:creationId xmlns:a16="http://schemas.microsoft.com/office/drawing/2014/main" xmlns="" id="{E151F4DF-2366-43D9-B4D4-638E85566B70}"/>
              </a:ext>
            </a:extLst>
          </p:cNvPr>
          <p:cNvSpPr/>
          <p:nvPr/>
        </p:nvSpPr>
        <p:spPr>
          <a:xfrm rot="10800000">
            <a:off x="9272400" y="3465191"/>
            <a:ext cx="1791370" cy="369332"/>
          </a:xfrm>
          <a:prstGeom prst="triangl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8" name="Равнобедренный треугольник 57">
            <a:extLst>
              <a:ext uri="{FF2B5EF4-FFF2-40B4-BE49-F238E27FC236}">
                <a16:creationId xmlns:a16="http://schemas.microsoft.com/office/drawing/2014/main" xmlns="" id="{C1866F59-7F1D-4B8B-99F1-8FFAA083049D}"/>
              </a:ext>
            </a:extLst>
          </p:cNvPr>
          <p:cNvSpPr/>
          <p:nvPr/>
        </p:nvSpPr>
        <p:spPr>
          <a:xfrm rot="10800000">
            <a:off x="1179609" y="3474569"/>
            <a:ext cx="1791370" cy="369332"/>
          </a:xfrm>
          <a:prstGeom prst="triangl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36C3D28-AE77-4EC0-9DF3-430C105FA570}"/>
              </a:ext>
            </a:extLst>
          </p:cNvPr>
          <p:cNvSpPr txBox="1"/>
          <p:nvPr/>
        </p:nvSpPr>
        <p:spPr>
          <a:xfrm>
            <a:off x="5806572" y="1573965"/>
            <a:ext cx="605913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latinLnBrk="1" hangingPunct="0"/>
            <a:r>
              <a:rPr lang="en-US" sz="4000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5</a:t>
            </a:r>
            <a:r>
              <a:rPr lang="ru-RU" sz="4000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65C961E8-3A2A-4A8A-8C17-3763B9563B8C}"/>
              </a:ext>
            </a:extLst>
          </p:cNvPr>
          <p:cNvSpPr txBox="1"/>
          <p:nvPr/>
        </p:nvSpPr>
        <p:spPr>
          <a:xfrm>
            <a:off x="4676749" y="2196615"/>
            <a:ext cx="2865558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algn="ctr" defTabSz="635000" latinLnBrk="1" hangingPunct="0"/>
            <a: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ПРОМЫШЛЕННЫЙ </a:t>
            </a:r>
            <a:b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</a:br>
            <a: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КЛАСТЕР В РЕЕСТРЕ </a:t>
            </a:r>
            <a:b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</a:br>
            <a: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МИНПРОМТОРГА РОССИИ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9B1D1E14-0043-4BA9-9CE2-B8D6471C6A31}"/>
              </a:ext>
            </a:extLst>
          </p:cNvPr>
          <p:cNvSpPr txBox="1"/>
          <p:nvPr/>
        </p:nvSpPr>
        <p:spPr>
          <a:xfrm>
            <a:off x="1772337" y="1573965"/>
            <a:ext cx="605913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latinLnBrk="1" hangingPunct="0"/>
            <a:r>
              <a:rPr lang="en-US" sz="4000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12</a:t>
            </a:r>
            <a:endParaRPr lang="ru-RU" sz="4000" b="1" kern="0" dirty="0">
              <a:solidFill>
                <a:srgbClr val="00897B"/>
              </a:solidFill>
              <a:latin typeface="Arial Narrow" panose="020B060602020203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12C5EB13-7BDE-45F6-8E88-4A4D994DC3FE}"/>
              </a:ext>
            </a:extLst>
          </p:cNvPr>
          <p:cNvSpPr txBox="1"/>
          <p:nvPr/>
        </p:nvSpPr>
        <p:spPr>
          <a:xfrm>
            <a:off x="603053" y="2196615"/>
            <a:ext cx="292642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635000" latinLnBrk="1" hangingPunct="0"/>
            <a:r>
              <a:rPr lang="ru-RU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СОВМЕСТНЫХ </a:t>
            </a:r>
            <a:br>
              <a:rPr lang="ru-RU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</a:br>
            <a:r>
              <a:rPr lang="ru-RU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КЛАСТЕРНЫХ ПРОЕКТОВ </a:t>
            </a:r>
            <a:br>
              <a:rPr lang="ru-RU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</a:br>
            <a:r>
              <a:rPr lang="ru-RU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ПОДДЕРЖАНО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AB9D02FA-5F12-4BDC-A0D2-1010EB4BCEA4}"/>
              </a:ext>
            </a:extLst>
          </p:cNvPr>
          <p:cNvSpPr txBox="1"/>
          <p:nvPr/>
        </p:nvSpPr>
        <p:spPr>
          <a:xfrm>
            <a:off x="9712389" y="5017606"/>
            <a:ext cx="911391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latinLnBrk="1" hangingPunct="0"/>
            <a:r>
              <a:rPr lang="ru-RU" sz="4000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69,4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2278BE91-5106-4CE7-ADA8-D7BA58D6A0B6}"/>
              </a:ext>
            </a:extLst>
          </p:cNvPr>
          <p:cNvSpPr txBox="1"/>
          <p:nvPr/>
        </p:nvSpPr>
        <p:spPr>
          <a:xfrm>
            <a:off x="8808157" y="5671286"/>
            <a:ext cx="2726608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635000" latinLnBrk="1" hangingPunct="0"/>
            <a: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МЛРД РУБ. ПРОИЗВЕДЕНО </a:t>
            </a:r>
            <a:b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</a:br>
            <a: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ИМПОРТОЗАМЕЩАЮЩЕЙ </a:t>
            </a:r>
            <a:b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</a:br>
            <a: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ПРОДУКЦИИ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0BFEA6F5-BD1D-45A9-BBD6-E1D53057819F}"/>
              </a:ext>
            </a:extLst>
          </p:cNvPr>
          <p:cNvSpPr txBox="1"/>
          <p:nvPr/>
        </p:nvSpPr>
        <p:spPr>
          <a:xfrm>
            <a:off x="9882831" y="1573965"/>
            <a:ext cx="570506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latinLnBrk="1" hangingPunct="0"/>
            <a:r>
              <a:rPr lang="ru-RU" sz="4000" b="1" kern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37</a:t>
            </a:r>
            <a:endParaRPr lang="ru-RU" sz="4000" b="1" kern="0" dirty="0">
              <a:solidFill>
                <a:srgbClr val="00897B"/>
              </a:solidFill>
              <a:latin typeface="Arial Narrow" panose="020B0606020202030204" pitchFamily="34" charset="0"/>
              <a:ea typeface="Verdana"/>
              <a:cs typeface="Verdana"/>
              <a:sym typeface="Verdana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7A5114BD-5593-4F2B-AA49-378F05F3B1CA}"/>
              </a:ext>
            </a:extLst>
          </p:cNvPr>
          <p:cNvSpPr txBox="1"/>
          <p:nvPr/>
        </p:nvSpPr>
        <p:spPr>
          <a:xfrm>
            <a:off x="8463445" y="2196615"/>
            <a:ext cx="347890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algn="ctr" defTabSz="635000" latinLnBrk="1" hangingPunct="0"/>
            <a:r>
              <a:rPr lang="ru-RU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РЕГИОНОВ РАЗМЕЩЕНИЯ </a:t>
            </a:r>
          </a:p>
          <a:p>
            <a:pPr algn="ctr" defTabSz="635000" latinLnBrk="1" hangingPunct="0"/>
            <a:r>
              <a:rPr lang="ru-RU" b="1" kern="0" dirty="0">
                <a:solidFill>
                  <a:srgbClr val="00897B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ПРОМЫШЛЕННЫХ КЛАСТЕРОВ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B86B0DFC-B7EE-4A50-948B-E5B41B320203}"/>
              </a:ext>
            </a:extLst>
          </p:cNvPr>
          <p:cNvSpPr txBox="1"/>
          <p:nvPr/>
        </p:nvSpPr>
        <p:spPr>
          <a:xfrm>
            <a:off x="1463649" y="5017606"/>
            <a:ext cx="1223290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latinLnBrk="1" hangingPunct="0"/>
            <a:r>
              <a:rPr lang="ru-RU" sz="4000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3,9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05773A00-2944-451E-BB78-2CC9F32D63B3}"/>
              </a:ext>
            </a:extLst>
          </p:cNvPr>
          <p:cNvSpPr txBox="1"/>
          <p:nvPr/>
        </p:nvSpPr>
        <p:spPr>
          <a:xfrm>
            <a:off x="951418" y="5671286"/>
            <a:ext cx="222969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algn="ctr" defTabSz="635000" latinLnBrk="1" hangingPunct="0"/>
            <a: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ТЫС. РАБОЧИХ МЕСТ</a:t>
            </a:r>
          </a:p>
          <a:p>
            <a:pPr algn="ctr" defTabSz="635000" latinLnBrk="1" hangingPunct="0"/>
            <a:r>
              <a:rPr lang="ru-RU" b="1" kern="0" dirty="0">
                <a:solidFill>
                  <a:schemeClr val="bg1"/>
                </a:solidFill>
                <a:latin typeface="Arial Narrow" panose="020B0606020202030204" pitchFamily="34" charset="0"/>
                <a:ea typeface="Verdana"/>
                <a:cs typeface="Verdana"/>
                <a:sym typeface="Verdana"/>
              </a:rPr>
              <a:t>СОЗДАНО</a:t>
            </a:r>
          </a:p>
        </p:txBody>
      </p:sp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xmlns="" id="{0A82A9AC-5B90-486A-B903-B41A485297A8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xmlns="" id="{EA0F0F19-8553-4BBB-9C30-F31C5FA9C162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rgbClr val="00897B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13</a:t>
            </a:fld>
            <a:endParaRPr lang="ru-RU" sz="1800" b="1" dirty="0">
              <a:solidFill>
                <a:srgbClr val="00897B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E3D6920-D378-492A-AE21-686733DAC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454" y="4207625"/>
            <a:ext cx="791262" cy="7912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B979A9E-C33A-423E-AEDB-8DF875C383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67442" y="786012"/>
            <a:ext cx="884172" cy="88417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B6FE9A2B-EDE4-43A6-A64E-DFE0472E37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196" y="814503"/>
            <a:ext cx="830194" cy="8301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7BE9020B-7F68-49E8-8E32-323A8CC1BD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73" y="4201631"/>
            <a:ext cx="791264" cy="791262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0F03CA9B-5704-47D4-A54A-2230891BF471}"/>
              </a:ext>
            </a:extLst>
          </p:cNvPr>
          <p:cNvGrpSpPr/>
          <p:nvPr/>
        </p:nvGrpSpPr>
        <p:grpSpPr>
          <a:xfrm>
            <a:off x="9554170" y="584190"/>
            <a:ext cx="1227828" cy="1227826"/>
            <a:chOff x="9554170" y="584190"/>
            <a:chExt cx="1227828" cy="1227826"/>
          </a:xfrm>
        </p:grpSpPr>
        <p:pic>
          <p:nvPicPr>
            <p:cNvPr id="3" name="Рисунок 2" descr="Изображение выглядит как легкий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9392E29A-377F-4F35-86C2-960E0BAEF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4170" y="584190"/>
              <a:ext cx="1227828" cy="1227826"/>
            </a:xfrm>
            <a:prstGeom prst="rect">
              <a:avLst/>
            </a:prstGeom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3A0C4099-297C-457C-B425-203B493A8F97}"/>
                </a:ext>
              </a:extLst>
            </p:cNvPr>
            <p:cNvSpPr/>
            <p:nvPr/>
          </p:nvSpPr>
          <p:spPr>
            <a:xfrm>
              <a:off x="9984432" y="1198103"/>
              <a:ext cx="360040" cy="125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D0FD1523-CA95-493E-A6C2-28FFA56511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83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791745" y="146967"/>
            <a:ext cx="813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МЕРЫ ПОДДЕРЖКИ ПРОМЫШЛЕННЫХ КЛАСТЕРОВ НА УРОВНЕ СУБЪЕКТА РФ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817B709D-1F3E-41A4-B5A9-CB67180D7168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5FF99A97-680E-4D6A-AC52-96C9815F87A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14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F40F38C-86A0-4526-B082-271FF9917609}"/>
              </a:ext>
            </a:extLst>
          </p:cNvPr>
          <p:cNvSpPr txBox="1"/>
          <p:nvPr/>
        </p:nvSpPr>
        <p:spPr>
          <a:xfrm>
            <a:off x="1699337" y="3120830"/>
            <a:ext cx="3048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Челябинская область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CF41BAF7-3DC1-4CA4-ACFC-F659B3044C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19C61226-0A33-4AF5-B021-35BA5EF4E768}"/>
              </a:ext>
            </a:extLst>
          </p:cNvPr>
          <p:cNvSpPr/>
          <p:nvPr/>
        </p:nvSpPr>
        <p:spPr>
          <a:xfrm>
            <a:off x="2419417" y="1283495"/>
            <a:ext cx="1608594" cy="1601094"/>
          </a:xfrm>
          <a:prstGeom prst="ellipse">
            <a:avLst/>
          </a:prstGeom>
          <a:noFill/>
          <a:ln w="28575">
            <a:solidFill>
              <a:srgbClr val="008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EF5C9CF-7999-4564-B03E-84694BA4F1E1}"/>
              </a:ext>
            </a:extLst>
          </p:cNvPr>
          <p:cNvSpPr txBox="1"/>
          <p:nvPr/>
        </p:nvSpPr>
        <p:spPr>
          <a:xfrm>
            <a:off x="1575564" y="3645024"/>
            <a:ext cx="32963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Субсидии для возмещения части затрат участников промышленных кластеров на приобретение оборудования в целях модернизации и технического перевооружения производственных мощностей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4595C69-2ADE-44D3-AE21-4B148FFEAB14}"/>
              </a:ext>
            </a:extLst>
          </p:cNvPr>
          <p:cNvSpPr txBox="1"/>
          <p:nvPr/>
        </p:nvSpPr>
        <p:spPr>
          <a:xfrm>
            <a:off x="7439734" y="3120830"/>
            <a:ext cx="2389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Тюменская область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CD0847CA-AD7B-4E5A-9110-D3A0604B48EA}"/>
              </a:ext>
            </a:extLst>
          </p:cNvPr>
          <p:cNvSpPr/>
          <p:nvPr/>
        </p:nvSpPr>
        <p:spPr>
          <a:xfrm>
            <a:off x="7830086" y="1283495"/>
            <a:ext cx="1608594" cy="1601094"/>
          </a:xfrm>
          <a:prstGeom prst="ellipse">
            <a:avLst/>
          </a:prstGeom>
          <a:noFill/>
          <a:ln w="28575">
            <a:solidFill>
              <a:srgbClr val="008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48553C6-659F-4436-87CD-05957F9365EE}"/>
              </a:ext>
            </a:extLst>
          </p:cNvPr>
          <p:cNvSpPr txBox="1"/>
          <p:nvPr/>
        </p:nvSpPr>
        <p:spPr>
          <a:xfrm>
            <a:off x="6816080" y="3645024"/>
            <a:ext cx="36366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Возмещение участникам промышленных кластеров </a:t>
            </a:r>
            <a:br>
              <a:rPr lang="ru-RU" dirty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из областного бюджета 5% стоимости заказанного и оплаченного оборудования, других материальных </a:t>
            </a:r>
            <a:br>
              <a:rPr lang="ru-RU" dirty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и нематериальных ресурсов, а также ИКТ</a:t>
            </a:r>
          </a:p>
        </p:txBody>
      </p:sp>
      <p:pic>
        <p:nvPicPr>
          <p:cNvPr id="1026" name="Picture 2" descr="Герб Челябинска — Википедия">
            <a:extLst>
              <a:ext uri="{FF2B5EF4-FFF2-40B4-BE49-F238E27FC236}">
                <a16:creationId xmlns:a16="http://schemas.microsoft.com/office/drawing/2014/main" xmlns="" id="{BFAFA34B-1D34-4FD4-9730-C30D15A8E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99" y="1608409"/>
            <a:ext cx="848030" cy="107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ерб Тюменской области — Википедия">
            <a:extLst>
              <a:ext uri="{FF2B5EF4-FFF2-40B4-BE49-F238E27FC236}">
                <a16:creationId xmlns:a16="http://schemas.microsoft.com/office/drawing/2014/main" xmlns="" id="{FB1167FB-8F2F-402F-847E-E3A770D5C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413" y="1586335"/>
            <a:ext cx="1259940" cy="99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088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xmlns="" id="{BA60C437-BB2F-4A4F-AEF6-1DBBA468FE6D}"/>
              </a:ext>
            </a:extLst>
          </p:cNvPr>
          <p:cNvSpPr/>
          <p:nvPr/>
        </p:nvSpPr>
        <p:spPr>
          <a:xfrm>
            <a:off x="7877976" y="4212669"/>
            <a:ext cx="3852787" cy="2300184"/>
          </a:xfrm>
          <a:prstGeom prst="rect">
            <a:avLst/>
          </a:prstGeom>
          <a:solidFill>
            <a:srgbClr val="B41343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Овал 126">
            <a:extLst>
              <a:ext uri="{FF2B5EF4-FFF2-40B4-BE49-F238E27FC236}">
                <a16:creationId xmlns:a16="http://schemas.microsoft.com/office/drawing/2014/main" xmlns="" id="{2287B151-CE60-4D10-8861-231F3D0862B8}"/>
              </a:ext>
            </a:extLst>
          </p:cNvPr>
          <p:cNvSpPr/>
          <p:nvPr/>
        </p:nvSpPr>
        <p:spPr>
          <a:xfrm>
            <a:off x="8214165" y="4925121"/>
            <a:ext cx="113374" cy="113374"/>
          </a:xfrm>
          <a:prstGeom prst="ellipse">
            <a:avLst/>
          </a:prstGeom>
          <a:solidFill>
            <a:srgbClr val="B4134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3849848" y="3098777"/>
            <a:ext cx="1607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Инициатор проекта (не менее одного)</a:t>
            </a:r>
            <a:endParaRPr lang="ru-RU" sz="1400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0" name="Заголовок 1">
            <a:extLst>
              <a:ext uri="{FF2B5EF4-FFF2-40B4-BE49-F238E27FC236}">
                <a16:creationId xmlns:a16="http://schemas.microsoft.com/office/drawing/2014/main" xmlns="" id="{A1EA15B7-BEEB-45A2-BA99-1CFF018E33DC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15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255845" y="116632"/>
            <a:ext cx="9733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ТРЕБОВАНИЯ К СОВМЕСТНЫМ ПРОЕКТАМ УЧАСТНИКОВ ПРОМЫШЛЕННЫХ КЛАСТЕРОВ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954DC3E-BC5A-4638-AF88-4BE884A035D7}"/>
              </a:ext>
            </a:extLst>
          </p:cNvPr>
          <p:cNvSpPr/>
          <p:nvPr/>
        </p:nvSpPr>
        <p:spPr>
          <a:xfrm>
            <a:off x="3849848" y="3644520"/>
            <a:ext cx="1607256" cy="815608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Осуществляет </a:t>
            </a:r>
          </a:p>
          <a:p>
            <a:pPr algn="ctr"/>
            <a:r>
              <a:rPr lang="ru-RU" sz="1400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затраты </a:t>
            </a:r>
            <a:endParaRPr lang="ru-RU" sz="1100" b="1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sz="11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 реализацию совместного проекта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xmlns="" id="{EB0182D5-D8B0-4343-B732-69C0E10DB55B}"/>
              </a:ext>
            </a:extLst>
          </p:cNvPr>
          <p:cNvSpPr/>
          <p:nvPr/>
        </p:nvSpPr>
        <p:spPr>
          <a:xfrm>
            <a:off x="6755708" y="3098777"/>
            <a:ext cx="15718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 проекта (не менее одного)</a:t>
            </a:r>
            <a:endParaRPr lang="ru-RU" sz="1400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xmlns="" id="{566C5B6F-D08A-44C9-90D0-1A4B6D78B6C8}"/>
              </a:ext>
            </a:extLst>
          </p:cNvPr>
          <p:cNvSpPr/>
          <p:nvPr/>
        </p:nvSpPr>
        <p:spPr>
          <a:xfrm>
            <a:off x="6592388" y="3638207"/>
            <a:ext cx="1898470" cy="89255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Обязуется/намеревается приобретать достаточно продукции для достижения</a:t>
            </a:r>
          </a:p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KPI</a:t>
            </a:r>
            <a:endParaRPr lang="ru-RU" sz="1400" b="1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авая фигурная скобка 3">
            <a:extLst>
              <a:ext uri="{FF2B5EF4-FFF2-40B4-BE49-F238E27FC236}">
                <a16:creationId xmlns:a16="http://schemas.microsoft.com/office/drawing/2014/main" xmlns="" id="{5C65896A-4AB1-4A99-8C01-E322932CC39D}"/>
              </a:ext>
            </a:extLst>
          </p:cNvPr>
          <p:cNvSpPr/>
          <p:nvPr/>
        </p:nvSpPr>
        <p:spPr>
          <a:xfrm rot="16200000" flipV="1">
            <a:off x="5943663" y="-240698"/>
            <a:ext cx="307776" cy="4031304"/>
          </a:xfrm>
          <a:prstGeom prst="rightBrace">
            <a:avLst>
              <a:gd name="adj1" fmla="val 78977"/>
              <a:gd name="adj2" fmla="val 50000"/>
            </a:avLst>
          </a:prstGeom>
          <a:ln w="19050">
            <a:solidFill>
              <a:srgbClr val="8620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xmlns="" id="{F4AA5894-EA46-456C-B358-F096EA64E523}"/>
              </a:ext>
            </a:extLst>
          </p:cNvPr>
          <p:cNvSpPr/>
          <p:nvPr/>
        </p:nvSpPr>
        <p:spPr>
          <a:xfrm>
            <a:off x="3597568" y="1179393"/>
            <a:ext cx="4999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Участники</a:t>
            </a:r>
            <a:r>
              <a:rPr lang="en-US" sz="1400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400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промышленного кластера</a:t>
            </a:r>
            <a:endParaRPr lang="ru-RU" sz="1400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4" name="Соединитель: уступ 13">
            <a:extLst>
              <a:ext uri="{FF2B5EF4-FFF2-40B4-BE49-F238E27FC236}">
                <a16:creationId xmlns:a16="http://schemas.microsoft.com/office/drawing/2014/main" xmlns="" id="{898CC242-5C7D-4E02-A95C-96A3C81E4FC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70182" y="4473699"/>
            <a:ext cx="621929" cy="455341"/>
          </a:xfrm>
          <a:prstGeom prst="bentConnector2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42517CFB-E0C1-49D9-8562-28F3CD88E7F8}"/>
              </a:ext>
            </a:extLst>
          </p:cNvPr>
          <p:cNvSpPr txBox="1"/>
          <p:nvPr/>
        </p:nvSpPr>
        <p:spPr>
          <a:xfrm>
            <a:off x="5108817" y="4758891"/>
            <a:ext cx="1977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574F62"/>
                </a:solidFill>
                <a:latin typeface="Arial Narrow" panose="020B0606020202030204" pitchFamily="34" charset="0"/>
              </a:rPr>
              <a:t>Продукция с</a:t>
            </a:r>
            <a:r>
              <a:rPr lang="ru-RU" sz="1200" b="1" i="0" u="none" strike="noStrike" baseline="0" dirty="0">
                <a:solidFill>
                  <a:srgbClr val="574F62"/>
                </a:solidFill>
                <a:latin typeface="Arial Narrow" panose="020B0606020202030204" pitchFamily="34" charset="0"/>
              </a:rPr>
              <a:t>овместного проекта: сырьё/материалы/</a:t>
            </a:r>
            <a:endParaRPr lang="en-US" sz="1200" b="1" i="0" u="none" strike="noStrike" baseline="0" dirty="0">
              <a:solidFill>
                <a:srgbClr val="574F6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200" b="1" i="0" u="none" strike="noStrike" baseline="0" dirty="0">
                <a:solidFill>
                  <a:srgbClr val="574F62"/>
                </a:solidFill>
                <a:latin typeface="Arial Narrow" panose="020B0606020202030204" pitchFamily="34" charset="0"/>
              </a:rPr>
              <a:t>комплектующие</a:t>
            </a:r>
          </a:p>
        </p:txBody>
      </p:sp>
      <p:cxnSp>
        <p:nvCxnSpPr>
          <p:cNvPr id="135" name="Соединитель: уступ 134">
            <a:extLst>
              <a:ext uri="{FF2B5EF4-FFF2-40B4-BE49-F238E27FC236}">
                <a16:creationId xmlns:a16="http://schemas.microsoft.com/office/drawing/2014/main" xmlns="" id="{0321A2DA-F901-4CC4-A858-DE9AF7789FB4}"/>
              </a:ext>
            </a:extLst>
          </p:cNvPr>
          <p:cNvCxnSpPr>
            <a:cxnSpLocks/>
            <a:stCxn id="112" idx="3"/>
            <a:endCxn id="105" idx="2"/>
          </p:cNvCxnSpPr>
          <p:nvPr/>
        </p:nvCxnSpPr>
        <p:spPr>
          <a:xfrm flipV="1">
            <a:off x="7086285" y="4530759"/>
            <a:ext cx="455338" cy="551298"/>
          </a:xfrm>
          <a:prstGeom prst="bentConnector2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E365692-41CC-4A91-82B9-73E6DEE394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046" y="1928842"/>
            <a:ext cx="1143156" cy="11431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A94FB53-F8A7-476B-90D7-7E81ADF94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898" y="1933098"/>
            <a:ext cx="1143156" cy="1143156"/>
          </a:xfrm>
          <a:prstGeom prst="rect">
            <a:avLst/>
          </a:prstGeom>
        </p:spPr>
      </p:pic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xmlns="" id="{C238FB96-0715-4623-86FC-40FB78496AF4}"/>
              </a:ext>
            </a:extLst>
          </p:cNvPr>
          <p:cNvCxnSpPr>
            <a:cxnSpLocks/>
            <a:stCxn id="39" idx="0"/>
            <a:endCxn id="112" idx="2"/>
          </p:cNvCxnSpPr>
          <p:nvPr/>
        </p:nvCxnSpPr>
        <p:spPr>
          <a:xfrm flipV="1">
            <a:off x="6097551" y="5405222"/>
            <a:ext cx="0" cy="207427"/>
          </a:xfrm>
          <a:prstGeom prst="straightConnector1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5AB120C5-6B32-4277-9A98-3A23ABF0296D}"/>
              </a:ext>
            </a:extLst>
          </p:cNvPr>
          <p:cNvSpPr/>
          <p:nvPr/>
        </p:nvSpPr>
        <p:spPr>
          <a:xfrm>
            <a:off x="5241197" y="5612649"/>
            <a:ext cx="1712708" cy="430887"/>
          </a:xfrm>
          <a:prstGeom prst="rect">
            <a:avLst/>
          </a:prstGeom>
          <a:noFill/>
          <a:ln w="19050">
            <a:solidFill>
              <a:srgbClr val="7B7483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Входит в отраслевые планы импортозамещения*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06E82A66-DB8A-48E3-B98C-74BE5FD0B6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771" y="1928842"/>
            <a:ext cx="1143156" cy="1143156"/>
          </a:xfrm>
          <a:prstGeom prst="rect">
            <a:avLst/>
          </a:prstGeom>
        </p:spPr>
      </p:pic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xmlns="" id="{B1E7D5BE-2091-4E4C-83C0-1EA0551CD3DE}"/>
              </a:ext>
            </a:extLst>
          </p:cNvPr>
          <p:cNvSpPr/>
          <p:nvPr/>
        </p:nvSpPr>
        <p:spPr>
          <a:xfrm>
            <a:off x="10429771" y="3098777"/>
            <a:ext cx="1143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Внешние потребители</a:t>
            </a:r>
            <a:endParaRPr lang="ru-RU" sz="1400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DE927A83-0BCE-43A0-BC25-A57834BAAA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41" y="3877900"/>
            <a:ext cx="989674" cy="989674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19E076B6-6ECE-46BD-865C-57EBF40C11B9}"/>
              </a:ext>
            </a:extLst>
          </p:cNvPr>
          <p:cNvSpPr txBox="1"/>
          <p:nvPr/>
        </p:nvSpPr>
        <p:spPr>
          <a:xfrm>
            <a:off x="8490858" y="2864566"/>
            <a:ext cx="15587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0" u="none" strike="noStrike" baseline="0" dirty="0">
                <a:solidFill>
                  <a:srgbClr val="574F62"/>
                </a:solidFill>
                <a:latin typeface="Arial Narrow" panose="020B0606020202030204" pitchFamily="34" charset="0"/>
              </a:rPr>
              <a:t>Конечная продукция </a:t>
            </a:r>
            <a:r>
              <a:rPr lang="ru-RU" sz="1200" b="1" dirty="0">
                <a:solidFill>
                  <a:srgbClr val="574F62"/>
                </a:solidFill>
                <a:latin typeface="Arial Narrow" panose="020B0606020202030204" pitchFamily="34" charset="0"/>
              </a:rPr>
              <a:t>промышленного кластера</a:t>
            </a:r>
            <a:endParaRPr lang="ru-RU" sz="1200" b="1" i="0" u="none" strike="noStrike" baseline="0" dirty="0">
              <a:solidFill>
                <a:srgbClr val="574F62"/>
              </a:solidFill>
              <a:latin typeface="Arial Narrow" panose="020B0606020202030204" pitchFamily="34" charset="0"/>
            </a:endParaRPr>
          </a:p>
        </p:txBody>
      </p:sp>
      <p:pic>
        <p:nvPicPr>
          <p:cNvPr id="86" name="Рисунок 85" descr="Изображение выглядит как текст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91D713BC-047C-4093-A63D-B98E73200F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039" y="2140237"/>
            <a:ext cx="720366" cy="720366"/>
          </a:xfrm>
          <a:prstGeom prst="rect">
            <a:avLst/>
          </a:prstGeom>
        </p:spPr>
      </p:pic>
      <p:cxnSp>
        <p:nvCxnSpPr>
          <p:cNvPr id="113" name="Прямая со стрелкой 112">
            <a:extLst>
              <a:ext uri="{FF2B5EF4-FFF2-40B4-BE49-F238E27FC236}">
                <a16:creationId xmlns:a16="http://schemas.microsoft.com/office/drawing/2014/main" xmlns="" id="{71600E06-3AB3-43EB-9D37-4721AC4483B0}"/>
              </a:ext>
            </a:extLst>
          </p:cNvPr>
          <p:cNvCxnSpPr>
            <a:cxnSpLocks/>
            <a:stCxn id="5" idx="3"/>
            <a:endCxn id="86" idx="1"/>
          </p:cNvCxnSpPr>
          <p:nvPr/>
        </p:nvCxnSpPr>
        <p:spPr>
          <a:xfrm>
            <a:off x="8113202" y="2500420"/>
            <a:ext cx="796837" cy="0"/>
          </a:xfrm>
          <a:prstGeom prst="straightConnector1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>
            <a:extLst>
              <a:ext uri="{FF2B5EF4-FFF2-40B4-BE49-F238E27FC236}">
                <a16:creationId xmlns:a16="http://schemas.microsoft.com/office/drawing/2014/main" xmlns="" id="{424C6F7F-155A-4A2A-86BE-23C9B6003D72}"/>
              </a:ext>
            </a:extLst>
          </p:cNvPr>
          <p:cNvCxnSpPr>
            <a:cxnSpLocks/>
            <a:stCxn id="86" idx="3"/>
            <a:endCxn id="58" idx="1"/>
          </p:cNvCxnSpPr>
          <p:nvPr/>
        </p:nvCxnSpPr>
        <p:spPr>
          <a:xfrm>
            <a:off x="9630405" y="2500420"/>
            <a:ext cx="799366" cy="0"/>
          </a:xfrm>
          <a:prstGeom prst="straightConnector1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xmlns="" id="{66B13EEF-8D50-4DB3-B3FA-1AE53565F721}"/>
              </a:ext>
            </a:extLst>
          </p:cNvPr>
          <p:cNvSpPr/>
          <p:nvPr/>
        </p:nvSpPr>
        <p:spPr>
          <a:xfrm>
            <a:off x="7321416" y="4254514"/>
            <a:ext cx="455338" cy="229075"/>
          </a:xfrm>
          <a:prstGeom prst="rect">
            <a:avLst/>
          </a:prstGeom>
          <a:noFill/>
          <a:ln w="19050">
            <a:solidFill>
              <a:srgbClr val="86204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A90E65DA-5E23-449E-B5E6-58E6C7D9B740}"/>
              </a:ext>
            </a:extLst>
          </p:cNvPr>
          <p:cNvSpPr txBox="1"/>
          <p:nvPr/>
        </p:nvSpPr>
        <p:spPr>
          <a:xfrm>
            <a:off x="8447702" y="4191890"/>
            <a:ext cx="2754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B41343"/>
                </a:solidFill>
                <a:latin typeface="Arial Narrow" panose="020B0606020202030204" pitchFamily="34" charset="0"/>
              </a:rPr>
              <a:t>KPI </a:t>
            </a:r>
            <a:r>
              <a:rPr lang="ru-RU" sz="1400" b="1" dirty="0">
                <a:solidFill>
                  <a:srgbClr val="B41343"/>
                </a:solidFill>
                <a:latin typeface="Arial Narrow" panose="020B0606020202030204" pitchFamily="34" charset="0"/>
              </a:rPr>
              <a:t>на 5-й год </a:t>
            </a:r>
            <a:r>
              <a:rPr lang="ru-RU" sz="1400" b="1" dirty="0">
                <a:latin typeface="Arial Narrow" panose="020B0606020202030204" pitchFamily="34" charset="0"/>
              </a:rPr>
              <a:t>с начала реализации совместного проекта: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cxnSp>
        <p:nvCxnSpPr>
          <p:cNvPr id="122" name="Прямая со стрелкой 121">
            <a:extLst>
              <a:ext uri="{FF2B5EF4-FFF2-40B4-BE49-F238E27FC236}">
                <a16:creationId xmlns:a16="http://schemas.microsoft.com/office/drawing/2014/main" xmlns="" id="{24B25192-D49E-41F1-B647-51DF84BAF4F3}"/>
              </a:ext>
            </a:extLst>
          </p:cNvPr>
          <p:cNvCxnSpPr>
            <a:cxnSpLocks/>
            <a:stCxn id="117" idx="3"/>
            <a:endCxn id="121" idx="1"/>
          </p:cNvCxnSpPr>
          <p:nvPr/>
        </p:nvCxnSpPr>
        <p:spPr>
          <a:xfrm>
            <a:off x="7776754" y="4369052"/>
            <a:ext cx="670948" cy="0"/>
          </a:xfrm>
          <a:prstGeom prst="straightConnector1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DE5436F1-EB08-4BD6-B5E6-A6648871C866}"/>
              </a:ext>
            </a:extLst>
          </p:cNvPr>
          <p:cNvSpPr txBox="1"/>
          <p:nvPr/>
        </p:nvSpPr>
        <p:spPr>
          <a:xfrm>
            <a:off x="8511620" y="4756973"/>
            <a:ext cx="2163667" cy="440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1100" b="1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Общий объём выпуска импортозамещающей продукции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xmlns="" id="{B282808E-9A7B-4E72-B9CA-C3A2BAA05722}"/>
                  </a:ext>
                </a:extLst>
              </p:cNvPr>
              <p:cNvSpPr txBox="1"/>
              <p:nvPr/>
            </p:nvSpPr>
            <p:spPr>
              <a:xfrm>
                <a:off x="10597795" y="4718116"/>
                <a:ext cx="1047489" cy="47936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1200" b="1" i="1">
                              <a:solidFill>
                                <a:srgbClr val="B8204D"/>
                              </a:solidFill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ru-RU" sz="1200" b="1" dirty="0">
                              <a:solidFill>
                                <a:srgbClr val="B8204D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5 </m:t>
                          </m:r>
                          <m:r>
                            <m:rPr>
                              <m:nor/>
                            </m:rPr>
                            <a:rPr lang="ru-RU" sz="1200" dirty="0">
                              <a:solidFill>
                                <a:srgbClr val="B8204D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руб.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ru-RU" sz="1200" b="1" dirty="0">
                              <a:solidFill>
                                <a:srgbClr val="B8204D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1 </m:t>
                          </m:r>
                          <m:r>
                            <m:rPr>
                              <m:nor/>
                            </m:rPr>
                            <a:rPr lang="ru-RU" sz="1200" dirty="0">
                              <a:solidFill>
                                <a:srgbClr val="B8204D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руб. субсидии</m:t>
                          </m:r>
                        </m:den>
                      </m:f>
                    </m:oMath>
                  </m:oMathPara>
                </a14:m>
                <a:endParaRPr lang="ru-RU" sz="1050" b="1" dirty="0">
                  <a:solidFill>
                    <a:srgbClr val="B8204D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B282808E-9A7B-4E72-B9CA-C3A2BAA05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7795" y="4718116"/>
                <a:ext cx="1047489" cy="479362"/>
              </a:xfrm>
              <a:prstGeom prst="rect">
                <a:avLst/>
              </a:prstGeom>
              <a:blipFill>
                <a:blip r:embed="rId8"/>
                <a:stretch>
                  <a:fillRect l="-581" b="-50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DDCEB094-6E94-4477-9D4B-1B6A69F78D20}"/>
              </a:ext>
            </a:extLst>
          </p:cNvPr>
          <p:cNvSpPr txBox="1"/>
          <p:nvPr/>
        </p:nvSpPr>
        <p:spPr>
          <a:xfrm>
            <a:off x="8511620" y="5355639"/>
            <a:ext cx="2086175" cy="440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 algn="r">
              <a:lnSpc>
                <a:spcPct val="107000"/>
              </a:lnSpc>
              <a:spcAft>
                <a:spcPts val="1200"/>
              </a:spcAft>
              <a:defRPr sz="160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100" b="1" dirty="0"/>
              <a:t>Прирост производственной кооперации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xmlns="" id="{D20BB3E1-E663-477F-9A95-3ED9034A8CC8}"/>
                  </a:ext>
                </a:extLst>
              </p:cNvPr>
              <p:cNvSpPr txBox="1"/>
              <p:nvPr/>
            </p:nvSpPr>
            <p:spPr>
              <a:xfrm>
                <a:off x="10257945" y="5348654"/>
                <a:ext cx="1647284" cy="47936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1200" b="1" i="1" smtClean="0">
                              <a:solidFill>
                                <a:srgbClr val="B41343"/>
                              </a:solidFill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ru-RU" sz="1200" b="1" i="0" dirty="0" smtClean="0">
                              <a:solidFill>
                                <a:srgbClr val="B41343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2 </m:t>
                          </m:r>
                          <m:r>
                            <m:rPr>
                              <m:nor/>
                            </m:rPr>
                            <a:rPr lang="ru-RU" sz="1200" dirty="0">
                              <a:solidFill>
                                <a:srgbClr val="B41343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руб.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ru-RU" sz="1200" b="1" dirty="0">
                              <a:solidFill>
                                <a:srgbClr val="B41343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ru-RU" sz="1200" dirty="0">
                              <a:solidFill>
                                <a:srgbClr val="B41343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руб. субсидии</m:t>
                          </m:r>
                        </m:den>
                      </m:f>
                    </m:oMath>
                  </m:oMathPara>
                </a14:m>
                <a:endParaRPr lang="ru-RU" sz="1200" b="1" dirty="0">
                  <a:solidFill>
                    <a:srgbClr val="B41343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D20BB3E1-E663-477F-9A95-3ED9034A8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7945" y="5348654"/>
                <a:ext cx="1647284" cy="479362"/>
              </a:xfrm>
              <a:prstGeom prst="rect">
                <a:avLst/>
              </a:prstGeom>
              <a:blipFill>
                <a:blip r:embed="rId9"/>
                <a:stretch>
                  <a:fillRect b="-50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Полилиния: фигура 130">
            <a:extLst>
              <a:ext uri="{FF2B5EF4-FFF2-40B4-BE49-F238E27FC236}">
                <a16:creationId xmlns:a16="http://schemas.microsoft.com/office/drawing/2014/main" xmlns="" id="{42267EAA-E76C-4B07-BBDB-4BFFBB7558D5}"/>
              </a:ext>
            </a:extLst>
          </p:cNvPr>
          <p:cNvSpPr/>
          <p:nvPr/>
        </p:nvSpPr>
        <p:spPr>
          <a:xfrm rot="21384642">
            <a:off x="8037844" y="5545948"/>
            <a:ext cx="69924" cy="45720"/>
          </a:xfrm>
          <a:custGeom>
            <a:avLst/>
            <a:gdLst>
              <a:gd name="connsiteX0" fmla="*/ 0 w 226422"/>
              <a:gd name="connsiteY0" fmla="*/ 0 h 148045"/>
              <a:gd name="connsiteX1" fmla="*/ 95794 w 226422"/>
              <a:gd name="connsiteY1" fmla="*/ 148045 h 148045"/>
              <a:gd name="connsiteX2" fmla="*/ 226422 w 226422"/>
              <a:gd name="connsiteY2" fmla="*/ 26125 h 148045"/>
              <a:gd name="connsiteX3" fmla="*/ 0 w 226422"/>
              <a:gd name="connsiteY3" fmla="*/ 0 h 14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22" h="148045">
                <a:moveTo>
                  <a:pt x="0" y="0"/>
                </a:moveTo>
                <a:lnTo>
                  <a:pt x="95794" y="148045"/>
                </a:lnTo>
                <a:lnTo>
                  <a:pt x="226422" y="26125"/>
                </a:lnTo>
                <a:lnTo>
                  <a:pt x="0" y="0"/>
                </a:lnTo>
                <a:close/>
              </a:path>
            </a:pathLst>
          </a:custGeom>
          <a:solidFill>
            <a:srgbClr val="B41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Полилиния: фигура 131">
            <a:extLst>
              <a:ext uri="{FF2B5EF4-FFF2-40B4-BE49-F238E27FC236}">
                <a16:creationId xmlns:a16="http://schemas.microsoft.com/office/drawing/2014/main" xmlns="" id="{2007CC83-EBE8-4FC4-AC1D-2D55EBDA498E}"/>
              </a:ext>
            </a:extLst>
          </p:cNvPr>
          <p:cNvSpPr/>
          <p:nvPr/>
        </p:nvSpPr>
        <p:spPr>
          <a:xfrm rot="279206" flipV="1">
            <a:off x="8422833" y="5568184"/>
            <a:ext cx="69924" cy="45720"/>
          </a:xfrm>
          <a:custGeom>
            <a:avLst/>
            <a:gdLst>
              <a:gd name="connsiteX0" fmla="*/ 0 w 226422"/>
              <a:gd name="connsiteY0" fmla="*/ 0 h 148045"/>
              <a:gd name="connsiteX1" fmla="*/ 95794 w 226422"/>
              <a:gd name="connsiteY1" fmla="*/ 148045 h 148045"/>
              <a:gd name="connsiteX2" fmla="*/ 226422 w 226422"/>
              <a:gd name="connsiteY2" fmla="*/ 26125 h 148045"/>
              <a:gd name="connsiteX3" fmla="*/ 0 w 226422"/>
              <a:gd name="connsiteY3" fmla="*/ 0 h 14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22" h="148045">
                <a:moveTo>
                  <a:pt x="0" y="0"/>
                </a:moveTo>
                <a:lnTo>
                  <a:pt x="95794" y="148045"/>
                </a:lnTo>
                <a:lnTo>
                  <a:pt x="226422" y="26125"/>
                </a:lnTo>
                <a:lnTo>
                  <a:pt x="0" y="0"/>
                </a:lnTo>
                <a:close/>
              </a:path>
            </a:pathLst>
          </a:custGeom>
          <a:solidFill>
            <a:srgbClr val="B41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" name="Рисунок 132">
            <a:extLst>
              <a:ext uri="{FF2B5EF4-FFF2-40B4-BE49-F238E27FC236}">
                <a16:creationId xmlns:a16="http://schemas.microsoft.com/office/drawing/2014/main" xmlns="" id="{7323EE8D-1DC3-43B8-ADF5-9BCDBB7FC6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123" y="5340078"/>
            <a:ext cx="480890" cy="480890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:a16="http://schemas.microsoft.com/office/drawing/2014/main" xmlns="" id="{6CDDACC9-87F1-438F-8992-5626B002CA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52" y="4760755"/>
            <a:ext cx="442106" cy="442106"/>
          </a:xfrm>
          <a:prstGeom prst="rect">
            <a:avLst/>
          </a:prstGeom>
        </p:spPr>
      </p:pic>
      <p:sp>
        <p:nvSpPr>
          <p:cNvPr id="142" name="Полилиния: фигура 141">
            <a:extLst>
              <a:ext uri="{FF2B5EF4-FFF2-40B4-BE49-F238E27FC236}">
                <a16:creationId xmlns:a16="http://schemas.microsoft.com/office/drawing/2014/main" xmlns="" id="{E7747145-66DA-4BC5-80A0-53A2827DE5BD}"/>
              </a:ext>
            </a:extLst>
          </p:cNvPr>
          <p:cNvSpPr/>
          <p:nvPr/>
        </p:nvSpPr>
        <p:spPr>
          <a:xfrm>
            <a:off x="8140152" y="6039065"/>
            <a:ext cx="69808" cy="95192"/>
          </a:xfrm>
          <a:custGeom>
            <a:avLst/>
            <a:gdLst>
              <a:gd name="connsiteX0" fmla="*/ 65314 w 221064"/>
              <a:gd name="connsiteY0" fmla="*/ 301450 h 301450"/>
              <a:gd name="connsiteX1" fmla="*/ 70338 w 221064"/>
              <a:gd name="connsiteY1" fmla="*/ 115556 h 301450"/>
              <a:gd name="connsiteX2" fmla="*/ 0 w 221064"/>
              <a:gd name="connsiteY2" fmla="*/ 120580 h 301450"/>
              <a:gd name="connsiteX3" fmla="*/ 115556 w 221064"/>
              <a:gd name="connsiteY3" fmla="*/ 0 h 301450"/>
              <a:gd name="connsiteX4" fmla="*/ 221064 w 221064"/>
              <a:gd name="connsiteY4" fmla="*/ 115556 h 301450"/>
              <a:gd name="connsiteX5" fmla="*/ 150725 w 221064"/>
              <a:gd name="connsiteY5" fmla="*/ 120580 h 301450"/>
              <a:gd name="connsiteX6" fmla="*/ 150725 w 221064"/>
              <a:gd name="connsiteY6" fmla="*/ 246184 h 301450"/>
              <a:gd name="connsiteX7" fmla="*/ 65314 w 221064"/>
              <a:gd name="connsiteY7" fmla="*/ 301450 h 30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064" h="301450">
                <a:moveTo>
                  <a:pt x="65314" y="301450"/>
                </a:moveTo>
                <a:lnTo>
                  <a:pt x="70338" y="115556"/>
                </a:lnTo>
                <a:lnTo>
                  <a:pt x="0" y="120580"/>
                </a:lnTo>
                <a:lnTo>
                  <a:pt x="115556" y="0"/>
                </a:lnTo>
                <a:lnTo>
                  <a:pt x="221064" y="115556"/>
                </a:lnTo>
                <a:lnTo>
                  <a:pt x="150725" y="120580"/>
                </a:lnTo>
                <a:lnTo>
                  <a:pt x="150725" y="246184"/>
                </a:lnTo>
                <a:lnTo>
                  <a:pt x="65314" y="301450"/>
                </a:lnTo>
                <a:close/>
              </a:path>
            </a:pathLst>
          </a:custGeom>
          <a:solidFill>
            <a:srgbClr val="B4134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Полилиния: фигура 142">
            <a:extLst>
              <a:ext uri="{FF2B5EF4-FFF2-40B4-BE49-F238E27FC236}">
                <a16:creationId xmlns:a16="http://schemas.microsoft.com/office/drawing/2014/main" xmlns="" id="{3F256D98-2D25-4476-9643-9AD758FA8A91}"/>
              </a:ext>
            </a:extLst>
          </p:cNvPr>
          <p:cNvSpPr/>
          <p:nvPr/>
        </p:nvSpPr>
        <p:spPr>
          <a:xfrm flipH="1">
            <a:off x="8319539" y="6039065"/>
            <a:ext cx="69808" cy="95192"/>
          </a:xfrm>
          <a:custGeom>
            <a:avLst/>
            <a:gdLst>
              <a:gd name="connsiteX0" fmla="*/ 65314 w 221064"/>
              <a:gd name="connsiteY0" fmla="*/ 301450 h 301450"/>
              <a:gd name="connsiteX1" fmla="*/ 70338 w 221064"/>
              <a:gd name="connsiteY1" fmla="*/ 115556 h 301450"/>
              <a:gd name="connsiteX2" fmla="*/ 0 w 221064"/>
              <a:gd name="connsiteY2" fmla="*/ 120580 h 301450"/>
              <a:gd name="connsiteX3" fmla="*/ 115556 w 221064"/>
              <a:gd name="connsiteY3" fmla="*/ 0 h 301450"/>
              <a:gd name="connsiteX4" fmla="*/ 221064 w 221064"/>
              <a:gd name="connsiteY4" fmla="*/ 115556 h 301450"/>
              <a:gd name="connsiteX5" fmla="*/ 150725 w 221064"/>
              <a:gd name="connsiteY5" fmla="*/ 120580 h 301450"/>
              <a:gd name="connsiteX6" fmla="*/ 150725 w 221064"/>
              <a:gd name="connsiteY6" fmla="*/ 246184 h 301450"/>
              <a:gd name="connsiteX7" fmla="*/ 65314 w 221064"/>
              <a:gd name="connsiteY7" fmla="*/ 301450 h 30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064" h="301450">
                <a:moveTo>
                  <a:pt x="65314" y="301450"/>
                </a:moveTo>
                <a:lnTo>
                  <a:pt x="70338" y="115556"/>
                </a:lnTo>
                <a:lnTo>
                  <a:pt x="0" y="120580"/>
                </a:lnTo>
                <a:lnTo>
                  <a:pt x="115556" y="0"/>
                </a:lnTo>
                <a:lnTo>
                  <a:pt x="221064" y="115556"/>
                </a:lnTo>
                <a:lnTo>
                  <a:pt x="150725" y="120580"/>
                </a:lnTo>
                <a:lnTo>
                  <a:pt x="150725" y="246184"/>
                </a:lnTo>
                <a:lnTo>
                  <a:pt x="65314" y="301450"/>
                </a:lnTo>
                <a:close/>
              </a:path>
            </a:pathLst>
          </a:custGeom>
          <a:solidFill>
            <a:srgbClr val="B4134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Полилиния: фигура 143">
            <a:extLst>
              <a:ext uri="{FF2B5EF4-FFF2-40B4-BE49-F238E27FC236}">
                <a16:creationId xmlns:a16="http://schemas.microsoft.com/office/drawing/2014/main" xmlns="" id="{15297194-39E9-4484-8123-D4A8134D6343}"/>
              </a:ext>
            </a:extLst>
          </p:cNvPr>
          <p:cNvSpPr/>
          <p:nvPr/>
        </p:nvSpPr>
        <p:spPr>
          <a:xfrm>
            <a:off x="8204282" y="5950725"/>
            <a:ext cx="117404" cy="147548"/>
          </a:xfrm>
          <a:custGeom>
            <a:avLst/>
            <a:gdLst>
              <a:gd name="connsiteX0" fmla="*/ 120580 w 371789"/>
              <a:gd name="connsiteY0" fmla="*/ 467248 h 467248"/>
              <a:gd name="connsiteX1" fmla="*/ 120580 w 371789"/>
              <a:gd name="connsiteY1" fmla="*/ 205991 h 467248"/>
              <a:gd name="connsiteX2" fmla="*/ 0 w 371789"/>
              <a:gd name="connsiteY2" fmla="*/ 195943 h 467248"/>
              <a:gd name="connsiteX3" fmla="*/ 180871 w 371789"/>
              <a:gd name="connsiteY3" fmla="*/ 0 h 467248"/>
              <a:gd name="connsiteX4" fmla="*/ 371789 w 371789"/>
              <a:gd name="connsiteY4" fmla="*/ 200967 h 467248"/>
              <a:gd name="connsiteX5" fmla="*/ 241161 w 371789"/>
              <a:gd name="connsiteY5" fmla="*/ 205991 h 467248"/>
              <a:gd name="connsiteX6" fmla="*/ 241161 w 371789"/>
              <a:gd name="connsiteY6" fmla="*/ 467248 h 467248"/>
              <a:gd name="connsiteX7" fmla="*/ 120580 w 371789"/>
              <a:gd name="connsiteY7" fmla="*/ 467248 h 46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1789" h="467248">
                <a:moveTo>
                  <a:pt x="120580" y="467248"/>
                </a:moveTo>
                <a:lnTo>
                  <a:pt x="120580" y="205991"/>
                </a:lnTo>
                <a:lnTo>
                  <a:pt x="0" y="195943"/>
                </a:lnTo>
                <a:lnTo>
                  <a:pt x="180871" y="0"/>
                </a:lnTo>
                <a:lnTo>
                  <a:pt x="371789" y="200967"/>
                </a:lnTo>
                <a:lnTo>
                  <a:pt x="241161" y="205991"/>
                </a:lnTo>
                <a:lnTo>
                  <a:pt x="241161" y="467248"/>
                </a:lnTo>
                <a:lnTo>
                  <a:pt x="120580" y="467248"/>
                </a:lnTo>
                <a:close/>
              </a:path>
            </a:pathLst>
          </a:custGeom>
          <a:solidFill>
            <a:srgbClr val="B4134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Прямоугольник 144">
            <a:extLst>
              <a:ext uri="{FF2B5EF4-FFF2-40B4-BE49-F238E27FC236}">
                <a16:creationId xmlns:a16="http://schemas.microsoft.com/office/drawing/2014/main" xmlns="" id="{2F35784E-51D2-4491-96B2-BC95897046C6}"/>
              </a:ext>
            </a:extLst>
          </p:cNvPr>
          <p:cNvSpPr/>
          <p:nvPr/>
        </p:nvSpPr>
        <p:spPr>
          <a:xfrm>
            <a:off x="8511620" y="5957569"/>
            <a:ext cx="1820146" cy="440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1100" b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Объем внебюджетных инвестиций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xmlns="" id="{E70D6B27-2DCF-48BB-B749-EBDA94C508F6}"/>
                  </a:ext>
                </a:extLst>
              </p:cNvPr>
              <p:cNvSpPr txBox="1"/>
              <p:nvPr/>
            </p:nvSpPr>
            <p:spPr>
              <a:xfrm>
                <a:off x="10297897" y="5954305"/>
                <a:ext cx="1647284" cy="479362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1200" b="1" i="1">
                              <a:solidFill>
                                <a:srgbClr val="B41343"/>
                              </a:solidFill>
                              <a:latin typeface="Cambria Math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ru-RU" sz="1200" b="1" dirty="0">
                              <a:solidFill>
                                <a:srgbClr val="B41343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2,3 </m:t>
                          </m:r>
                          <m:r>
                            <m:rPr>
                              <m:nor/>
                            </m:rPr>
                            <a:rPr lang="ru-RU" sz="1200" dirty="0">
                              <a:solidFill>
                                <a:srgbClr val="B41343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руб.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ru-RU" sz="1200" b="1" dirty="0">
                              <a:solidFill>
                                <a:srgbClr val="B41343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1 </m:t>
                          </m:r>
                          <m:r>
                            <m:rPr>
                              <m:nor/>
                            </m:rPr>
                            <a:rPr lang="ru-RU" sz="1200" dirty="0">
                              <a:solidFill>
                                <a:srgbClr val="B41343"/>
                              </a:solidFill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руб. субсидии</m:t>
                          </m:r>
                        </m:den>
                      </m:f>
                    </m:oMath>
                  </m:oMathPara>
                </a14:m>
                <a:endParaRPr lang="ru-RU" sz="1200" b="1" dirty="0">
                  <a:solidFill>
                    <a:srgbClr val="B41343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E70D6B27-2DCF-48BB-B749-EBDA94C50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7897" y="5954305"/>
                <a:ext cx="1647284" cy="479362"/>
              </a:xfrm>
              <a:prstGeom prst="rect">
                <a:avLst/>
              </a:prstGeom>
              <a:blipFill>
                <a:blip r:embed="rId12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7" name="Рисунок 146">
            <a:extLst>
              <a:ext uri="{FF2B5EF4-FFF2-40B4-BE49-F238E27FC236}">
                <a16:creationId xmlns:a16="http://schemas.microsoft.com/office/drawing/2014/main" xmlns="" id="{42F088B7-179F-47D0-BCD4-5DE818E53EB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22" y="5938422"/>
            <a:ext cx="454724" cy="454724"/>
          </a:xfrm>
          <a:prstGeom prst="rect">
            <a:avLst/>
          </a:prstGeom>
        </p:spPr>
      </p:pic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xmlns="" id="{D693CC55-5A06-4D44-9A83-F9BA01108298}"/>
              </a:ext>
            </a:extLst>
          </p:cNvPr>
          <p:cNvSpPr/>
          <p:nvPr/>
        </p:nvSpPr>
        <p:spPr>
          <a:xfrm>
            <a:off x="4292274" y="3882604"/>
            <a:ext cx="732572" cy="215220"/>
          </a:xfrm>
          <a:prstGeom prst="rect">
            <a:avLst/>
          </a:prstGeom>
          <a:noFill/>
          <a:ln w="19050">
            <a:solidFill>
              <a:srgbClr val="86204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ED3A6993-3E58-400C-865B-13883928DFB5}"/>
              </a:ext>
            </a:extLst>
          </p:cNvPr>
          <p:cNvSpPr txBox="1"/>
          <p:nvPr/>
        </p:nvSpPr>
        <p:spPr>
          <a:xfrm>
            <a:off x="925989" y="736850"/>
            <a:ext cx="1634339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50" dirty="0">
                <a:latin typeface="Arial Narrow" panose="020B0606020202030204" pitchFamily="34" charset="0"/>
              </a:rPr>
              <a:t>Приобретение техоснастки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01EA2D81-F5CA-416C-8F63-80462F516355}"/>
              </a:ext>
            </a:extLst>
          </p:cNvPr>
          <p:cNvSpPr txBox="1"/>
          <p:nvPr/>
        </p:nvSpPr>
        <p:spPr>
          <a:xfrm>
            <a:off x="925989" y="1764637"/>
            <a:ext cx="2165238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50" dirty="0">
                <a:latin typeface="Arial Narrow" panose="020B0606020202030204" pitchFamily="34" charset="0"/>
              </a:rPr>
              <a:t>Лизинговые платежи за оборудование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xmlns="" id="{5A15B5AA-3284-455F-99F7-10986E199ED9}"/>
              </a:ext>
            </a:extLst>
          </p:cNvPr>
          <p:cNvSpPr txBox="1"/>
          <p:nvPr/>
        </p:nvSpPr>
        <p:spPr>
          <a:xfrm>
            <a:off x="925988" y="2128458"/>
            <a:ext cx="2309131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sz="1050" dirty="0">
                <a:latin typeface="Arial Narrow" panose="020B0606020202030204" pitchFamily="34" charset="0"/>
              </a:rPr>
              <a:t>% по кредитам на реализацию проекта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B9C20682-F4DF-41B7-83FD-7A6D1CC5BFDB}"/>
              </a:ext>
            </a:extLst>
          </p:cNvPr>
          <p:cNvSpPr txBox="1"/>
          <p:nvPr/>
        </p:nvSpPr>
        <p:spPr>
          <a:xfrm>
            <a:off x="925988" y="3270017"/>
            <a:ext cx="2721214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050" dirty="0"/>
              <a:t>Изготовление макетов, стендов, прототипов, экспериментальных образцов и опытных партий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DA21366F-10C5-4D16-879A-AF413274CC7D}"/>
              </a:ext>
            </a:extLst>
          </p:cNvPr>
          <p:cNvSpPr txBox="1"/>
          <p:nvPr/>
        </p:nvSpPr>
        <p:spPr>
          <a:xfrm>
            <a:off x="925988" y="2480346"/>
            <a:ext cx="2530998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050" dirty="0"/>
              <a:t>Разработка КД, технологий и тех. процессов 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78D971DF-E141-4DEA-A241-972F4C9EC62B}"/>
              </a:ext>
            </a:extLst>
          </p:cNvPr>
          <p:cNvSpPr txBox="1"/>
          <p:nvPr/>
        </p:nvSpPr>
        <p:spPr>
          <a:xfrm>
            <a:off x="925988" y="3799480"/>
            <a:ext cx="2721214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050" dirty="0"/>
              <a:t>Контроль, испытания и сертификация продукции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3FE80E7F-E192-4AC3-949E-C5778F340A0E}"/>
              </a:ext>
            </a:extLst>
          </p:cNvPr>
          <p:cNvSpPr txBox="1"/>
          <p:nvPr/>
        </p:nvSpPr>
        <p:spPr>
          <a:xfrm>
            <a:off x="925989" y="1071672"/>
            <a:ext cx="2078152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050" dirty="0"/>
              <a:t>Регистрация и защита объектов ИС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E2EC004F-0CAC-4482-9636-87AB05E28AEA}"/>
              </a:ext>
            </a:extLst>
          </p:cNvPr>
          <p:cNvSpPr txBox="1"/>
          <p:nvPr/>
        </p:nvSpPr>
        <p:spPr>
          <a:xfrm>
            <a:off x="925988" y="2908264"/>
            <a:ext cx="2426495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050" dirty="0"/>
              <a:t>Обучение инженерно-технических кадров 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3F58ED8D-32F7-48A4-B15A-8258645A52DD}"/>
              </a:ext>
            </a:extLst>
          </p:cNvPr>
          <p:cNvSpPr txBox="1"/>
          <p:nvPr/>
        </p:nvSpPr>
        <p:spPr>
          <a:xfrm>
            <a:off x="925988" y="1412749"/>
            <a:ext cx="2165238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ru-RU"/>
            </a:defPPr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050" dirty="0"/>
              <a:t>Разработка и покупка лицензий на ПО</a:t>
            </a:r>
          </a:p>
        </p:txBody>
      </p:sp>
      <p:pic>
        <p:nvPicPr>
          <p:cNvPr id="161" name="Рисунок 160">
            <a:extLst>
              <a:ext uri="{FF2B5EF4-FFF2-40B4-BE49-F238E27FC236}">
                <a16:creationId xmlns:a16="http://schemas.microsoft.com/office/drawing/2014/main" xmlns="" id="{D2A0F107-8D0D-46FA-BAAC-05FC5B23AF3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723655"/>
            <a:ext cx="288000" cy="288000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:a16="http://schemas.microsoft.com/office/drawing/2014/main" xmlns="" id="{28C0D71A-A98A-412B-ADE5-91D3AD46FF9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3786285"/>
            <a:ext cx="288000" cy="288000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:a16="http://schemas.microsoft.com/office/drawing/2014/main" xmlns="" id="{7014B07A-4CC2-4822-A967-76299C1992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1058477"/>
            <a:ext cx="288000" cy="288000"/>
          </a:xfrm>
          <a:prstGeom prst="rect">
            <a:avLst/>
          </a:prstGeom>
        </p:spPr>
      </p:pic>
      <p:pic>
        <p:nvPicPr>
          <p:cNvPr id="164" name="Рисунок 163">
            <a:extLst>
              <a:ext uri="{FF2B5EF4-FFF2-40B4-BE49-F238E27FC236}">
                <a16:creationId xmlns:a16="http://schemas.microsoft.com/office/drawing/2014/main" xmlns="" id="{D88866D0-50FD-4046-B633-701503A4509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2115263"/>
            <a:ext cx="288000" cy="288000"/>
          </a:xfrm>
          <a:prstGeom prst="rect">
            <a:avLst/>
          </a:prstGeom>
        </p:spPr>
      </p:pic>
      <p:pic>
        <p:nvPicPr>
          <p:cNvPr id="165" name="Рисунок 164">
            <a:extLst>
              <a:ext uri="{FF2B5EF4-FFF2-40B4-BE49-F238E27FC236}">
                <a16:creationId xmlns:a16="http://schemas.microsoft.com/office/drawing/2014/main" xmlns="" id="{119FE4C4-C0B1-4797-AEC8-708488F8925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2467151"/>
            <a:ext cx="288000" cy="288000"/>
          </a:xfrm>
          <a:prstGeom prst="rect">
            <a:avLst/>
          </a:prstGeom>
        </p:spPr>
      </p:pic>
      <p:pic>
        <p:nvPicPr>
          <p:cNvPr id="166" name="Рисунок 165">
            <a:extLst>
              <a:ext uri="{FF2B5EF4-FFF2-40B4-BE49-F238E27FC236}">
                <a16:creationId xmlns:a16="http://schemas.microsoft.com/office/drawing/2014/main" xmlns="" id="{46CCE1D3-5BB6-4AC0-B0E6-8F2BCF56B95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1399554"/>
            <a:ext cx="288000" cy="288000"/>
          </a:xfrm>
          <a:prstGeom prst="rect">
            <a:avLst/>
          </a:prstGeom>
        </p:spPr>
      </p:pic>
      <p:pic>
        <p:nvPicPr>
          <p:cNvPr id="167" name="Рисунок 166">
            <a:extLst>
              <a:ext uri="{FF2B5EF4-FFF2-40B4-BE49-F238E27FC236}">
                <a16:creationId xmlns:a16="http://schemas.microsoft.com/office/drawing/2014/main" xmlns="" id="{87814C78-E84C-4DB9-A776-40935CE689F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2895069"/>
            <a:ext cx="288000" cy="288000"/>
          </a:xfrm>
          <a:prstGeom prst="rect">
            <a:avLst/>
          </a:prstGeom>
        </p:spPr>
      </p:pic>
      <p:pic>
        <p:nvPicPr>
          <p:cNvPr id="168" name="Рисунок 167" descr="Изображение выглядит как текст, внешний, знак&#10;&#10;Автоматически созданное описание">
            <a:extLst>
              <a:ext uri="{FF2B5EF4-FFF2-40B4-BE49-F238E27FC236}">
                <a16:creationId xmlns:a16="http://schemas.microsoft.com/office/drawing/2014/main" xmlns="" id="{B487C301-F953-4562-9165-3147A488410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1751442"/>
            <a:ext cx="288000" cy="288000"/>
          </a:xfrm>
          <a:prstGeom prst="rect">
            <a:avLst/>
          </a:prstGeom>
        </p:spPr>
      </p:pic>
      <p:pic>
        <p:nvPicPr>
          <p:cNvPr id="169" name="Рисунок 168">
            <a:extLst>
              <a:ext uri="{FF2B5EF4-FFF2-40B4-BE49-F238E27FC236}">
                <a16:creationId xmlns:a16="http://schemas.microsoft.com/office/drawing/2014/main" xmlns="" id="{C4F36E71-2E36-4C0C-BE4B-1962D62AB31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3" y="3341461"/>
            <a:ext cx="288000" cy="288000"/>
          </a:xfrm>
          <a:prstGeom prst="rect">
            <a:avLst/>
          </a:prstGeom>
        </p:spPr>
      </p:pic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xmlns="" id="{C0DFF069-8945-497C-A6DA-8E0AAACA3BE3}"/>
              </a:ext>
            </a:extLst>
          </p:cNvPr>
          <p:cNvSpPr/>
          <p:nvPr/>
        </p:nvSpPr>
        <p:spPr>
          <a:xfrm>
            <a:off x="461237" y="620688"/>
            <a:ext cx="3203501" cy="3577580"/>
          </a:xfrm>
          <a:prstGeom prst="rect">
            <a:avLst/>
          </a:prstGeom>
          <a:solidFill>
            <a:srgbClr val="00897B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1" name="Прямая со стрелкой 170">
            <a:extLst>
              <a:ext uri="{FF2B5EF4-FFF2-40B4-BE49-F238E27FC236}">
                <a16:creationId xmlns:a16="http://schemas.microsoft.com/office/drawing/2014/main" xmlns="" id="{5A2821A8-B365-4D95-838B-F107D80ED1AA}"/>
              </a:ext>
            </a:extLst>
          </p:cNvPr>
          <p:cNvCxnSpPr>
            <a:cxnSpLocks/>
            <a:stCxn id="150" idx="1"/>
          </p:cNvCxnSpPr>
          <p:nvPr/>
        </p:nvCxnSpPr>
        <p:spPr>
          <a:xfrm flipH="1">
            <a:off x="3647202" y="3990214"/>
            <a:ext cx="645072" cy="0"/>
          </a:xfrm>
          <a:prstGeom prst="straightConnector1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0" name="Диаграмма 179">
            <a:extLst>
              <a:ext uri="{FF2B5EF4-FFF2-40B4-BE49-F238E27FC236}">
                <a16:creationId xmlns:a16="http://schemas.microsoft.com/office/drawing/2014/main" xmlns="" id="{CFE4B5EB-6742-450C-B286-49CDBC67BF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548618"/>
              </p:ext>
            </p:extLst>
          </p:nvPr>
        </p:nvGraphicFramePr>
        <p:xfrm>
          <a:off x="246820" y="4221436"/>
          <a:ext cx="3614798" cy="2225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181" name="Правая фигурная скобка 180">
            <a:extLst>
              <a:ext uri="{FF2B5EF4-FFF2-40B4-BE49-F238E27FC236}">
                <a16:creationId xmlns:a16="http://schemas.microsoft.com/office/drawing/2014/main" xmlns="" id="{C3C81579-AEA3-4D40-B0D2-274E7D6D0535}"/>
              </a:ext>
            </a:extLst>
          </p:cNvPr>
          <p:cNvSpPr/>
          <p:nvPr/>
        </p:nvSpPr>
        <p:spPr>
          <a:xfrm rot="10800000" flipH="1" flipV="1">
            <a:off x="2743461" y="4729396"/>
            <a:ext cx="307776" cy="1199270"/>
          </a:xfrm>
          <a:prstGeom prst="rightBrace">
            <a:avLst>
              <a:gd name="adj1" fmla="val 97414"/>
              <a:gd name="adj2" fmla="val 50000"/>
            </a:avLst>
          </a:prstGeom>
          <a:ln w="19050">
            <a:solidFill>
              <a:srgbClr val="B41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xmlns="" id="{BAF643CA-D26A-45EF-9EF6-53BB5973DA5B}"/>
              </a:ext>
            </a:extLst>
          </p:cNvPr>
          <p:cNvSpPr/>
          <p:nvPr/>
        </p:nvSpPr>
        <p:spPr>
          <a:xfrm>
            <a:off x="3031082" y="5077290"/>
            <a:ext cx="1113308" cy="492443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 более </a:t>
            </a:r>
            <a:br>
              <a:rPr lang="ru-RU" sz="12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b="1" dirty="0">
                <a:solidFill>
                  <a:srgbClr val="B41343"/>
                </a:solidFill>
                <a:latin typeface="Arial Narrow" panose="020B0606020202030204" pitchFamily="34" charset="0"/>
              </a:rPr>
              <a:t>300 </a:t>
            </a:r>
            <a:r>
              <a:rPr lang="ru-RU" sz="12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млн руб.</a:t>
            </a:r>
          </a:p>
        </p:txBody>
      </p:sp>
      <p:sp>
        <p:nvSpPr>
          <p:cNvPr id="188" name="Прямоугольник 187">
            <a:extLst>
              <a:ext uri="{FF2B5EF4-FFF2-40B4-BE49-F238E27FC236}">
                <a16:creationId xmlns:a16="http://schemas.microsoft.com/office/drawing/2014/main" xmlns="" id="{26466BC1-0C9A-4B44-ABE5-38CBC64D1619}"/>
              </a:ext>
            </a:extLst>
          </p:cNvPr>
          <p:cNvSpPr/>
          <p:nvPr/>
        </p:nvSpPr>
        <p:spPr>
          <a:xfrm>
            <a:off x="8368157" y="1347315"/>
            <a:ext cx="1806660" cy="430887"/>
          </a:xfrm>
          <a:prstGeom prst="rect">
            <a:avLst/>
          </a:prstGeom>
          <a:noFill/>
          <a:ln w="19050">
            <a:solidFill>
              <a:srgbClr val="7B7483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Входит в перечень продукции для реализации Нацпроектов*</a:t>
            </a:r>
          </a:p>
        </p:txBody>
      </p:sp>
      <p:sp>
        <p:nvSpPr>
          <p:cNvPr id="204" name="Прямоугольник 203">
            <a:extLst>
              <a:ext uri="{FF2B5EF4-FFF2-40B4-BE49-F238E27FC236}">
                <a16:creationId xmlns:a16="http://schemas.microsoft.com/office/drawing/2014/main" xmlns="" id="{40AFA732-5D6B-4C08-9B74-B301DE1E628F}"/>
              </a:ext>
            </a:extLst>
          </p:cNvPr>
          <p:cNvSpPr/>
          <p:nvPr/>
        </p:nvSpPr>
        <p:spPr>
          <a:xfrm>
            <a:off x="5241197" y="6250964"/>
            <a:ext cx="1712708" cy="261610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*Альтернативные условия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xmlns="" id="{22377140-70CE-489F-90D9-5FB9161B98FC}"/>
              </a:ext>
            </a:extLst>
          </p:cNvPr>
          <p:cNvSpPr txBox="1"/>
          <p:nvPr/>
        </p:nvSpPr>
        <p:spPr>
          <a:xfrm>
            <a:off x="4793513" y="620688"/>
            <a:ext cx="6937250" cy="462412"/>
          </a:xfrm>
          <a:prstGeom prst="rect">
            <a:avLst/>
          </a:prstGeom>
          <a:solidFill>
            <a:srgbClr val="574F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300" dirty="0">
                <a:solidFill>
                  <a:schemeClr val="tx1"/>
                </a:solidFill>
                <a:latin typeface="Arial Narrow" panose="020B0606020202030204" pitchFamily="34" charset="0"/>
              </a:rPr>
              <a:t>Цель: стимулирование производственной кооперации участников промышленных кластеров, развитие производства сырья, материалов и комплектующих для повышения уровня локализации производства </a:t>
            </a:r>
          </a:p>
        </p:txBody>
      </p:sp>
      <p:cxnSp>
        <p:nvCxnSpPr>
          <p:cNvPr id="209" name="Прямая со стрелкой 208">
            <a:extLst>
              <a:ext uri="{FF2B5EF4-FFF2-40B4-BE49-F238E27FC236}">
                <a16:creationId xmlns:a16="http://schemas.microsoft.com/office/drawing/2014/main" xmlns="" id="{2BD0CAD8-2D39-4826-ACA4-E1DB7D4771BF}"/>
              </a:ext>
            </a:extLst>
          </p:cNvPr>
          <p:cNvCxnSpPr>
            <a:cxnSpLocks/>
            <a:stCxn id="188" idx="2"/>
            <a:endCxn id="86" idx="0"/>
          </p:cNvCxnSpPr>
          <p:nvPr/>
        </p:nvCxnSpPr>
        <p:spPr>
          <a:xfrm flipH="1">
            <a:off x="9270222" y="1778202"/>
            <a:ext cx="1265" cy="362035"/>
          </a:xfrm>
          <a:prstGeom prst="straightConnector1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олилиния: фигура 71">
            <a:extLst>
              <a:ext uri="{FF2B5EF4-FFF2-40B4-BE49-F238E27FC236}">
                <a16:creationId xmlns:a16="http://schemas.microsoft.com/office/drawing/2014/main" xmlns="" id="{FE3A3065-9156-478E-9A67-B786A7F7583E}"/>
              </a:ext>
            </a:extLst>
          </p:cNvPr>
          <p:cNvSpPr/>
          <p:nvPr/>
        </p:nvSpPr>
        <p:spPr>
          <a:xfrm>
            <a:off x="-6022" y="6551710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3" name="Заголовок 1">
            <a:extLst>
              <a:ext uri="{FF2B5EF4-FFF2-40B4-BE49-F238E27FC236}">
                <a16:creationId xmlns:a16="http://schemas.microsoft.com/office/drawing/2014/main" xmlns="" id="{DCDDF154-A3D8-4684-9744-B2C2FF94A1FE}"/>
              </a:ext>
            </a:extLst>
          </p:cNvPr>
          <p:cNvSpPr txBox="1">
            <a:spLocks/>
          </p:cNvSpPr>
          <p:nvPr/>
        </p:nvSpPr>
        <p:spPr>
          <a:xfrm>
            <a:off x="11407461" y="6383020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15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FA7B4EC0-5FAA-4809-A696-C5F9D376525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55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Группа 81">
            <a:extLst>
              <a:ext uri="{FF2B5EF4-FFF2-40B4-BE49-F238E27FC236}">
                <a16:creationId xmlns:a16="http://schemas.microsoft.com/office/drawing/2014/main" xmlns="" id="{E9C079FC-B438-451D-9DEA-F4C13558EAE5}"/>
              </a:ext>
            </a:extLst>
          </p:cNvPr>
          <p:cNvGrpSpPr/>
          <p:nvPr/>
        </p:nvGrpSpPr>
        <p:grpSpPr>
          <a:xfrm>
            <a:off x="-2" y="6543675"/>
            <a:ext cx="12192002" cy="311925"/>
            <a:chOff x="-2" y="3789506"/>
            <a:chExt cx="12192002" cy="3068494"/>
          </a:xfrm>
          <a:solidFill>
            <a:srgbClr val="00897B"/>
          </a:solidFill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xmlns="" id="{BCB55A2A-8A47-4409-BC8A-D0367368C9D1}"/>
                </a:ext>
              </a:extLst>
            </p:cNvPr>
            <p:cNvSpPr/>
            <p:nvPr/>
          </p:nvSpPr>
          <p:spPr>
            <a:xfrm>
              <a:off x="11018158" y="3789506"/>
              <a:ext cx="1173842" cy="30684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sp>
          <p:nvSpPr>
            <p:cNvPr id="87" name="Прямоугольный треугольник 86">
              <a:extLst>
                <a:ext uri="{FF2B5EF4-FFF2-40B4-BE49-F238E27FC236}">
                  <a16:creationId xmlns:a16="http://schemas.microsoft.com/office/drawing/2014/main" xmlns="" id="{74D41468-36DF-442C-8F00-D19E79480E67}"/>
                </a:ext>
              </a:extLst>
            </p:cNvPr>
            <p:cNvSpPr/>
            <p:nvPr/>
          </p:nvSpPr>
          <p:spPr>
            <a:xfrm flipH="1">
              <a:off x="10399030" y="3789506"/>
              <a:ext cx="619125" cy="2325543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 Narrow" panose="020B0606020202030204" pitchFamily="34" charset="0"/>
              </a:endParaRPr>
            </a:p>
          </p:txBody>
        </p:sp>
        <p:sp>
          <p:nvSpPr>
            <p:cNvPr id="88" name="Прямоугольник 87">
              <a:extLst>
                <a:ext uri="{FF2B5EF4-FFF2-40B4-BE49-F238E27FC236}">
                  <a16:creationId xmlns:a16="http://schemas.microsoft.com/office/drawing/2014/main" xmlns="" id="{8F8879A5-A3F8-48A5-9619-DE68D17C3AE1}"/>
                </a:ext>
              </a:extLst>
            </p:cNvPr>
            <p:cNvSpPr/>
            <p:nvPr/>
          </p:nvSpPr>
          <p:spPr>
            <a:xfrm>
              <a:off x="-2" y="5702301"/>
              <a:ext cx="11593963" cy="1155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0" name="Заголовок 1">
            <a:extLst>
              <a:ext uri="{FF2B5EF4-FFF2-40B4-BE49-F238E27FC236}">
                <a16:creationId xmlns:a16="http://schemas.microsoft.com/office/drawing/2014/main" xmlns="" id="{A1EA15B7-BEEB-45A2-BA99-1CFF018E33DC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16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287689" y="85724"/>
            <a:ext cx="8649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00897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ТРЕБОВАНИЯ К СОВМЕСТНЫМ ПРОЕКТАМ УЧАСТНИКОВ ПРОМЫШЛЕННЫХ КЛАСТЕРОВ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AAAC7340-4890-42A5-842E-F9263722C43A}"/>
              </a:ext>
            </a:extLst>
          </p:cNvPr>
          <p:cNvSpPr/>
          <p:nvPr/>
        </p:nvSpPr>
        <p:spPr>
          <a:xfrm>
            <a:off x="8799621" y="2887770"/>
            <a:ext cx="2985011" cy="86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Не получает средства из федерального бюджета на основании иных НПА на те же цели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6E184476-D43A-48E3-8E0E-3058C7968B8D}"/>
              </a:ext>
            </a:extLst>
          </p:cNvPr>
          <p:cNvSpPr txBox="1"/>
          <p:nvPr/>
        </p:nvSpPr>
        <p:spPr>
          <a:xfrm>
            <a:off x="263352" y="2884981"/>
            <a:ext cx="3024337" cy="86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является иностранным ЮЛ/</a:t>
            </a:r>
            <a:b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дочерним ЮЛ для компаний </a:t>
            </a:r>
            <a:b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 оффшорных зон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186783B8-5756-4262-BA1B-CFF605D63FCD}"/>
              </a:ext>
            </a:extLst>
          </p:cNvPr>
          <p:cNvSpPr txBox="1"/>
          <p:nvPr/>
        </p:nvSpPr>
        <p:spPr>
          <a:xfrm>
            <a:off x="2819636" y="6045659"/>
            <a:ext cx="6552728" cy="335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имеет просроченной задолженности перед федеральным бюджетом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E180D2E0-A109-4D0D-B647-A990CD4B6371}"/>
              </a:ext>
            </a:extLst>
          </p:cNvPr>
          <p:cNvSpPr txBox="1"/>
          <p:nvPr/>
        </p:nvSpPr>
        <p:spPr>
          <a:xfrm>
            <a:off x="551383" y="4707466"/>
            <a:ext cx="3415331" cy="599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находится в процессе реорганизации, ликвидации, банкротства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FCCFE2A9-AABF-40E9-8442-00D6DB7ADFAF}"/>
              </a:ext>
            </a:extLst>
          </p:cNvPr>
          <p:cNvSpPr txBox="1"/>
          <p:nvPr/>
        </p:nvSpPr>
        <p:spPr>
          <a:xfrm>
            <a:off x="1199456" y="1509527"/>
            <a:ext cx="2664296" cy="599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Является участником промышленного кластера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60D18BC3-3CF1-482E-8FFF-2E4222FBC9C2}"/>
              </a:ext>
            </a:extLst>
          </p:cNvPr>
          <p:cNvSpPr txBox="1"/>
          <p:nvPr/>
        </p:nvSpPr>
        <p:spPr>
          <a:xfrm>
            <a:off x="8400256" y="1509527"/>
            <a:ext cx="2592288" cy="5991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7000"/>
              </a:lnSpc>
              <a:defRPr>
                <a:latin typeface="Arial Narrow" panose="020B0606020202030204" pitchFamily="34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600" dirty="0"/>
              <a:t>Не находится в реестре дисквалифицированных лиц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E93B7DC1-7695-4B3B-89BD-E1F0FE074031}"/>
              </a:ext>
            </a:extLst>
          </p:cNvPr>
          <p:cNvSpPr txBox="1"/>
          <p:nvPr/>
        </p:nvSpPr>
        <p:spPr>
          <a:xfrm>
            <a:off x="8306582" y="4707466"/>
            <a:ext cx="3157124" cy="599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имеет задолженности по уплате налогов, сборов и т.д.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FE0F6AC2-B88E-448A-95CC-3FE90D0459B1}"/>
              </a:ext>
            </a:extLst>
          </p:cNvPr>
          <p:cNvSpPr/>
          <p:nvPr/>
        </p:nvSpPr>
        <p:spPr>
          <a:xfrm>
            <a:off x="4844025" y="2660940"/>
            <a:ext cx="2503951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ТРЕБОВАНИЯ К ИНИЦИАТОРАМ СОВМЕСТНЫХ ПРОЕКТОВ</a:t>
            </a:r>
          </a:p>
        </p:txBody>
      </p:sp>
      <p:sp>
        <p:nvSpPr>
          <p:cNvPr id="61" name="Дуга 60">
            <a:extLst>
              <a:ext uri="{FF2B5EF4-FFF2-40B4-BE49-F238E27FC236}">
                <a16:creationId xmlns:a16="http://schemas.microsoft.com/office/drawing/2014/main" xmlns="" id="{D943619D-8C2A-4546-9215-EACC5F474585}"/>
              </a:ext>
            </a:extLst>
          </p:cNvPr>
          <p:cNvSpPr/>
          <p:nvPr/>
        </p:nvSpPr>
        <p:spPr>
          <a:xfrm>
            <a:off x="4367808" y="1581617"/>
            <a:ext cx="3456384" cy="3417744"/>
          </a:xfrm>
          <a:prstGeom prst="arc">
            <a:avLst>
              <a:gd name="adj1" fmla="val 17318064"/>
              <a:gd name="adj2" fmla="val 15072685"/>
            </a:avLst>
          </a:prstGeom>
          <a:ln w="28575">
            <a:solidFill>
              <a:srgbClr val="621B52"/>
            </a:solidFill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xmlns="" id="{50B9410B-E02B-49D9-B386-55AD80D5943A}"/>
              </a:ext>
            </a:extLst>
          </p:cNvPr>
          <p:cNvSpPr/>
          <p:nvPr/>
        </p:nvSpPr>
        <p:spPr>
          <a:xfrm>
            <a:off x="4844024" y="2044346"/>
            <a:ext cx="2503952" cy="2492286"/>
          </a:xfrm>
          <a:prstGeom prst="ellipse">
            <a:avLst/>
          </a:prstGeom>
          <a:noFill/>
          <a:ln w="9525">
            <a:solidFill>
              <a:srgbClr val="621B5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xmlns="" id="{A966883C-BB9C-44D1-A6C9-D8E8D0A3F86B}"/>
              </a:ext>
            </a:extLst>
          </p:cNvPr>
          <p:cNvSpPr/>
          <p:nvPr/>
        </p:nvSpPr>
        <p:spPr>
          <a:xfrm>
            <a:off x="4613745" y="1815140"/>
            <a:ext cx="2964510" cy="2950698"/>
          </a:xfrm>
          <a:prstGeom prst="ellipse">
            <a:avLst/>
          </a:prstGeom>
          <a:noFill/>
          <a:ln w="19050">
            <a:solidFill>
              <a:srgbClr val="621B5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BFAB104D-3470-40B8-AA36-BED2D9DFE7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136" y="1558424"/>
            <a:ext cx="534119" cy="53411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05F2D76A-8F77-455E-8553-1C87E2B76E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392" y="4675694"/>
            <a:ext cx="612000" cy="6120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xmlns="" id="{8EF4F12B-F32D-4C61-96F0-B7343B0928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0" y="5359700"/>
            <a:ext cx="684000" cy="6840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2DC760A2-82BB-4D6A-8461-9882F983B9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753" y="1517543"/>
            <a:ext cx="615313" cy="615313"/>
          </a:xfrm>
          <a:prstGeom prst="rect">
            <a:avLst/>
          </a:prstGeom>
        </p:spPr>
      </p:pic>
      <p:pic>
        <p:nvPicPr>
          <p:cNvPr id="69" name="Рисунок 68" descr="Изображение выглядит как нарядный головной убор, знак, шлем, останов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D8604C06-EA21-45F9-A9B0-667D4176C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098" y="3029309"/>
            <a:ext cx="621010" cy="62101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65B43CAA-18B5-45C0-B09E-244FF7895E0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2932670"/>
            <a:ext cx="724373" cy="724373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016A8F5B-0B26-47CE-9C19-EA7DB82407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83" y="4661165"/>
            <a:ext cx="689563" cy="689563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2F43DD26-D6CA-43D6-A823-E24B2B439AA0}"/>
              </a:ext>
            </a:extLst>
          </p:cNvPr>
          <p:cNvSpPr txBox="1"/>
          <p:nvPr/>
        </p:nvSpPr>
        <p:spPr>
          <a:xfrm>
            <a:off x="2567608" y="692696"/>
            <a:ext cx="7056784" cy="584775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140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/>
            <a:r>
              <a:rPr lang="ru-RU" sz="1600" b="1" dirty="0">
                <a:solidFill>
                  <a:srgbClr val="621B52"/>
                </a:solidFill>
              </a:rPr>
              <a:t>За 20 дней до подачи заявки </a:t>
            </a:r>
            <a:r>
              <a:rPr lang="ru-RU" sz="1600" b="1" dirty="0"/>
              <a:t>инициатор совместного проекта должен соответствовать следующим требованиям: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2275511E-17E4-4A34-8E71-BB070D9FCCD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11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xmlns="" id="{F59C928F-3646-465F-9400-DB1F65B1B769}"/>
              </a:ext>
            </a:extLst>
          </p:cNvPr>
          <p:cNvSpPr/>
          <p:nvPr/>
        </p:nvSpPr>
        <p:spPr>
          <a:xfrm>
            <a:off x="0" y="6383383"/>
            <a:ext cx="12192000" cy="47461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xmlns="" id="{0E48E6BE-CF0F-4BD3-B483-E255D270A224}"/>
              </a:ext>
            </a:extLst>
          </p:cNvPr>
          <p:cNvSpPr/>
          <p:nvPr/>
        </p:nvSpPr>
        <p:spPr>
          <a:xfrm>
            <a:off x="0" y="4290222"/>
            <a:ext cx="12192000" cy="90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xmlns="" id="{08BC5E8F-44C2-4857-94B4-EC6A4923DDFC}"/>
              </a:ext>
            </a:extLst>
          </p:cNvPr>
          <p:cNvSpPr/>
          <p:nvPr/>
        </p:nvSpPr>
        <p:spPr>
          <a:xfrm>
            <a:off x="0" y="2622444"/>
            <a:ext cx="12192000" cy="90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xmlns="" id="{2B8DC98F-8309-48E7-998F-E11E13CFA29B}"/>
              </a:ext>
            </a:extLst>
          </p:cNvPr>
          <p:cNvSpPr/>
          <p:nvPr/>
        </p:nvSpPr>
        <p:spPr>
          <a:xfrm>
            <a:off x="0" y="954666"/>
            <a:ext cx="12192000" cy="90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xmlns="" id="{FEAC6B0E-28CA-4FE8-9A96-E98F116AE38F}"/>
              </a:ext>
            </a:extLst>
          </p:cNvPr>
          <p:cNvSpPr txBox="1"/>
          <p:nvPr/>
        </p:nvSpPr>
        <p:spPr>
          <a:xfrm>
            <a:off x="1852924" y="1152317"/>
            <a:ext cx="3041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Промышленный кластер включен в реестр Минпромторга России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EAE43A89-54E0-4ACB-9C04-D03FB24D16FD}"/>
              </a:ext>
            </a:extLst>
          </p:cNvPr>
          <p:cNvSpPr txBox="1"/>
          <p:nvPr/>
        </p:nvSpPr>
        <p:spPr>
          <a:xfrm>
            <a:off x="1852923" y="1885217"/>
            <a:ext cx="31394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Инициатор и участник совместного проекта входят в состав промышленного кластера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D91E14D0-5FF1-4443-AF30-68EEC091F7A3}"/>
              </a:ext>
            </a:extLst>
          </p:cNvPr>
          <p:cNvSpPr txBox="1"/>
          <p:nvPr/>
        </p:nvSpPr>
        <p:spPr>
          <a:xfrm>
            <a:off x="1852923" y="2826223"/>
            <a:ext cx="3139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Данные по промышленному кластеру в реестре актуализированы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xmlns="" id="{C650B979-19F6-45A1-9380-F392A813C1B7}"/>
              </a:ext>
            </a:extLst>
          </p:cNvPr>
          <p:cNvSpPr txBox="1"/>
          <p:nvPr/>
        </p:nvSpPr>
        <p:spPr>
          <a:xfrm>
            <a:off x="1831153" y="3666452"/>
            <a:ext cx="34137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Сведения о совместном проекте включены в программу развития промышленного кластера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794C4EE4-0696-490C-877B-54935E90EC1D}"/>
              </a:ext>
            </a:extLst>
          </p:cNvPr>
          <p:cNvSpPr txBox="1"/>
          <p:nvPr/>
        </p:nvSpPr>
        <p:spPr>
          <a:xfrm>
            <a:off x="3479074" y="5340526"/>
            <a:ext cx="52338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Продукция совместного проекта включена в отраслевые планы импортозамещения ИЛИ необходима для выпуска продукции, включенной в перечень продукции для национальных проектов (приказ Минпромторга России от 15.07.2019 № 2484)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xmlns="" id="{2F428490-98CF-435A-AA2B-2045E7F9B797}"/>
              </a:ext>
            </a:extLst>
          </p:cNvPr>
          <p:cNvSpPr txBox="1"/>
          <p:nvPr/>
        </p:nvSpPr>
        <p:spPr>
          <a:xfrm>
            <a:off x="7494036" y="1888744"/>
            <a:ext cx="37969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Между инициаторами и участниками совместного проекта заключен договор или соглашение о намерениях реализации совместного проекта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CDE53FB8-534B-4E74-9B01-17C9A58A4A67}"/>
              </a:ext>
            </a:extLst>
          </p:cNvPr>
          <p:cNvSpPr txBox="1"/>
          <p:nvPr/>
        </p:nvSpPr>
        <p:spPr>
          <a:xfrm>
            <a:off x="7494038" y="2826223"/>
            <a:ext cx="2845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 реализации проекта – 5 лет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(20 последовательных кварталов)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FA499394-0BE5-4FBB-86D3-8BA6C0349850}"/>
              </a:ext>
            </a:extLst>
          </p:cNvPr>
          <p:cNvSpPr txBox="1"/>
          <p:nvPr/>
        </p:nvSpPr>
        <p:spPr>
          <a:xfrm>
            <a:off x="7494037" y="3666452"/>
            <a:ext cx="32243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 предоставления субсидии – 3 календарных года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xmlns="" id="{C425BEED-E293-42BB-97C6-B73EBFFF63B2}"/>
              </a:ext>
            </a:extLst>
          </p:cNvPr>
          <p:cNvSpPr txBox="1"/>
          <p:nvPr/>
        </p:nvSpPr>
        <p:spPr>
          <a:xfrm>
            <a:off x="1852924" y="4494001"/>
            <a:ext cx="3139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смету проекта включены затраты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соответствии с ППРФ 41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xmlns="" id="{71DC3D78-A088-435D-9BE5-C01094AC3290}"/>
              </a:ext>
            </a:extLst>
          </p:cNvPr>
          <p:cNvSpPr txBox="1"/>
          <p:nvPr/>
        </p:nvSpPr>
        <p:spPr>
          <a:xfrm>
            <a:off x="7494036" y="4494001"/>
            <a:ext cx="32243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Субсидия составляет не более 300 млн рублей И не более 30% стоимости проекта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AF3121A5-993B-4A7C-B93E-C3B70217D9BB}"/>
              </a:ext>
            </a:extLst>
          </p:cNvPr>
          <p:cNvSpPr txBox="1"/>
          <p:nvPr/>
        </p:nvSpPr>
        <p:spPr>
          <a:xfrm>
            <a:off x="7494037" y="1152267"/>
            <a:ext cx="30414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Целевые показатели проекта соответствуют минимальным значениям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3E622CFE-7E10-4AEF-AD20-D980430A85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153" y="1152266"/>
            <a:ext cx="468000" cy="4680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29008A03-AF08-4C81-8DE2-22A0A727B5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01" y="2018902"/>
            <a:ext cx="468000" cy="4680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4E06B302-3F7C-4B94-9495-AB1184EE52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153" y="3635918"/>
            <a:ext cx="504000" cy="5040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89D1E8F2-8E50-4779-B7E2-00A694B66D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01" y="3685798"/>
            <a:ext cx="522000" cy="5220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8F16CBCA-8DFA-4003-9F17-D01A7A360B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050" y="2820184"/>
            <a:ext cx="504000" cy="50400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C109C4C6-52B4-4F01-A4F2-ECABD890CF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501" y="1159024"/>
            <a:ext cx="468000" cy="4680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xmlns="" id="{70F717C4-AD56-468F-873E-9AA7F1E280C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91" y="2016122"/>
            <a:ext cx="435124" cy="435124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xmlns="" id="{C835784B-4794-4DB7-8081-6D48E7E935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97" y="5534802"/>
            <a:ext cx="504000" cy="5040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7FDA05E5-C04B-4537-9F8B-D5435CF0F4E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2826222"/>
            <a:ext cx="504000" cy="504000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xmlns="" id="{263C25F6-ECC2-4482-A8E5-40C7D205472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501" y="4460583"/>
            <a:ext cx="504000" cy="504000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xmlns="" id="{91200CA2-92F2-4656-85BB-E8A4DE6D36B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18" y="4483025"/>
            <a:ext cx="504000" cy="5040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D33E28EF-114D-4A5C-89FD-BA4D83EA5A5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xmlns="" id="{D517D737-3C53-474B-B6E6-B7B3427D8EBE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xmlns="" id="{C7CBCBCE-FAAD-48E7-A781-0B3E3053AB50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8FD3823-AE19-438E-B064-75955EB25702}"/>
              </a:ext>
            </a:extLst>
          </p:cNvPr>
          <p:cNvSpPr txBox="1"/>
          <p:nvPr/>
        </p:nvSpPr>
        <p:spPr>
          <a:xfrm>
            <a:off x="3791745" y="146967"/>
            <a:ext cx="813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ТРЕБОВАНИЯ К СОВМЕСТНЫМ ПРОЕКТАМ ПРОМЫШЛЕННЫХ КЛАСТЕРОВ</a:t>
            </a:r>
          </a:p>
        </p:txBody>
      </p:sp>
    </p:spTree>
    <p:extLst>
      <p:ext uri="{BB962C8B-B14F-4D97-AF65-F5344CB8AC3E}">
        <p14:creationId xmlns:p14="http://schemas.microsoft.com/office/powerpoint/2010/main" val="1067624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xmlns="" id="{F59C928F-3646-465F-9400-DB1F65B1B769}"/>
              </a:ext>
            </a:extLst>
          </p:cNvPr>
          <p:cNvSpPr/>
          <p:nvPr/>
        </p:nvSpPr>
        <p:spPr>
          <a:xfrm>
            <a:off x="0" y="5821544"/>
            <a:ext cx="12192000" cy="10364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xmlns="" id="{0E48E6BE-CF0F-4BD3-B483-E255D270A224}"/>
              </a:ext>
            </a:extLst>
          </p:cNvPr>
          <p:cNvSpPr/>
          <p:nvPr/>
        </p:nvSpPr>
        <p:spPr>
          <a:xfrm>
            <a:off x="0" y="4365414"/>
            <a:ext cx="12192000" cy="7190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xmlns="" id="{08BC5E8F-44C2-4857-94B4-EC6A4923DDFC}"/>
              </a:ext>
            </a:extLst>
          </p:cNvPr>
          <p:cNvSpPr/>
          <p:nvPr/>
        </p:nvSpPr>
        <p:spPr>
          <a:xfrm>
            <a:off x="0" y="3000880"/>
            <a:ext cx="12192000" cy="7029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xmlns="" id="{2B8DC98F-8309-48E7-998F-E11E13CFA29B}"/>
              </a:ext>
            </a:extLst>
          </p:cNvPr>
          <p:cNvSpPr/>
          <p:nvPr/>
        </p:nvSpPr>
        <p:spPr>
          <a:xfrm>
            <a:off x="0" y="1606152"/>
            <a:ext cx="12192000" cy="7029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DF504F4-17B3-49FC-A2FF-76ACD684885B}"/>
              </a:ext>
            </a:extLst>
          </p:cNvPr>
          <p:cNvSpPr txBox="1"/>
          <p:nvPr/>
        </p:nvSpPr>
        <p:spPr>
          <a:xfrm>
            <a:off x="431141" y="1726771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Сроки достижения минимальных значений всех целевых показателей эффективности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9E0831A-ED2B-491D-BF3F-16036016A149}"/>
              </a:ext>
            </a:extLst>
          </p:cNvPr>
          <p:cNvSpPr txBox="1"/>
          <p:nvPr/>
        </p:nvSpPr>
        <p:spPr>
          <a:xfrm>
            <a:off x="431141" y="2428344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Соотношение налоговых поступлений в федеральный бюджет и размера субсидии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DF70F0B-F0CF-40B8-B52F-842787B41340}"/>
              </a:ext>
            </a:extLst>
          </p:cNvPr>
          <p:cNvSpPr txBox="1"/>
          <p:nvPr/>
        </p:nvSpPr>
        <p:spPr>
          <a:xfrm>
            <a:off x="431141" y="3121499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Доля понесённых инициатором затрат на момент подачи заявки в Минпромторг России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2AE9637-E86D-4037-A4CD-D0541F086776}"/>
              </a:ext>
            </a:extLst>
          </p:cNvPr>
          <p:cNvSpPr txBox="1"/>
          <p:nvPr/>
        </p:nvSpPr>
        <p:spPr>
          <a:xfrm>
            <a:off x="431141" y="3910590"/>
            <a:ext cx="319986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Детализация плана-графика проекта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8EFEC3E-CE78-45C5-8CE0-7254293640BD}"/>
              </a:ext>
            </a:extLst>
          </p:cNvPr>
          <p:cNvSpPr txBox="1"/>
          <p:nvPr/>
        </p:nvSpPr>
        <p:spPr>
          <a:xfrm>
            <a:off x="431141" y="4484602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Опыт сотрудников специализированной организации промышленного кластера (СОПК)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0E001CF-CBAD-4B52-AB3D-A1D72CEA27F2}"/>
              </a:ext>
            </a:extLst>
          </p:cNvPr>
          <p:cNvSpPr txBox="1"/>
          <p:nvPr/>
        </p:nvSpPr>
        <p:spPr>
          <a:xfrm>
            <a:off x="431141" y="5128455"/>
            <a:ext cx="319986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Подтверждение обязательства участника совместного проекта приобрести продукцию инициатора совместного проекта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50DFD92-7D55-485C-A6E0-7B050510567C}"/>
              </a:ext>
            </a:extLst>
          </p:cNvPr>
          <p:cNvSpPr txBox="1"/>
          <p:nvPr/>
        </p:nvSpPr>
        <p:spPr>
          <a:xfrm>
            <a:off x="431141" y="6031335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Подтверждение наличия спроса на продукцию совместного проекта вне промышленного кластера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499E2A91-2B91-463A-B407-7A37F4282DA7}"/>
              </a:ext>
            </a:extLst>
          </p:cNvPr>
          <p:cNvSpPr txBox="1"/>
          <p:nvPr/>
        </p:nvSpPr>
        <p:spPr>
          <a:xfrm>
            <a:off x="5050235" y="1726771"/>
            <a:ext cx="1827150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не позднее 1 полугодия 5 года реализации проекта 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4F642772-011B-47D6-803B-D62097AC52EE}"/>
              </a:ext>
            </a:extLst>
          </p:cNvPr>
          <p:cNvSpPr txBox="1"/>
          <p:nvPr/>
        </p:nvSpPr>
        <p:spPr>
          <a:xfrm>
            <a:off x="7357401" y="1726771"/>
            <a:ext cx="2170778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>
            <a:defPPr>
              <a:defRPr lang="en-US"/>
            </a:defPPr>
            <a:lvl1pPr algn="ctr">
              <a:defRPr sz="1200">
                <a:effectLst/>
                <a:latin typeface="Arial Narrow" panose="020B0606020202030204" pitchFamily="34" charset="0"/>
                <a:ea typeface="Calibri" panose="020F0502020204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+mn-cs"/>
              </a:rPr>
              <a:t>на 2 полугодие 5 года реализации проекта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6DEBD7C5-5780-4139-AEE2-D6EB287E6140}"/>
              </a:ext>
            </a:extLst>
          </p:cNvPr>
          <p:cNvSpPr txBox="1"/>
          <p:nvPr/>
        </p:nvSpPr>
        <p:spPr>
          <a:xfrm>
            <a:off x="10166484" y="1726771"/>
            <a:ext cx="1531784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>
            <a:defPPr>
              <a:defRPr lang="en-US"/>
            </a:defPPr>
            <a:lvl1pPr algn="ctr">
              <a:defRPr sz="1200">
                <a:effectLst/>
                <a:latin typeface="Arial Narrow" panose="020B0606020202030204" pitchFamily="34" charset="0"/>
                <a:ea typeface="Calibri" panose="020F0502020204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+mn-cs"/>
              </a:rPr>
              <a:t>недостижение на 5 год реализации проекта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8B214BD2-54E9-436E-8E75-8851D4215AA0}"/>
              </a:ext>
            </a:extLst>
          </p:cNvPr>
          <p:cNvSpPr txBox="1"/>
          <p:nvPr/>
        </p:nvSpPr>
        <p:spPr>
          <a:xfrm>
            <a:off x="5197917" y="2520677"/>
            <a:ext cx="153178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≥ 80% субсидии 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FA66C59C-1F9B-4F89-AE12-CC55ABDF8C54}"/>
              </a:ext>
            </a:extLst>
          </p:cNvPr>
          <p:cNvSpPr txBox="1"/>
          <p:nvPr/>
        </p:nvSpPr>
        <p:spPr>
          <a:xfrm>
            <a:off x="7615787" y="2520677"/>
            <a:ext cx="16551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от 40% до 80% субсидии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8B130115-4055-4FC6-9AEA-EC60F93CD1EF}"/>
              </a:ext>
            </a:extLst>
          </p:cNvPr>
          <p:cNvSpPr txBox="1"/>
          <p:nvPr/>
        </p:nvSpPr>
        <p:spPr>
          <a:xfrm>
            <a:off x="10166483" y="2520677"/>
            <a:ext cx="153178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&lt;</a:t>
            </a: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40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% субсидии 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2461E4ED-1136-4A90-B642-5C2DC94E79EF}"/>
              </a:ext>
            </a:extLst>
          </p:cNvPr>
          <p:cNvSpPr txBox="1"/>
          <p:nvPr/>
        </p:nvSpPr>
        <p:spPr>
          <a:xfrm>
            <a:off x="5197917" y="3213832"/>
            <a:ext cx="153178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≥10% затрат на проект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291DE1A9-D5BE-4B6E-9D50-5CB52A60FC73}"/>
              </a:ext>
            </a:extLst>
          </p:cNvPr>
          <p:cNvSpPr txBox="1"/>
          <p:nvPr/>
        </p:nvSpPr>
        <p:spPr>
          <a:xfrm>
            <a:off x="7676897" y="3213832"/>
            <a:ext cx="153178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&lt;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10% затрат на проект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xmlns="" id="{DA309B9A-4AEE-40B2-BD2B-B89C5E43A4AB}"/>
              </a:ext>
            </a:extLst>
          </p:cNvPr>
          <p:cNvSpPr txBox="1"/>
          <p:nvPr/>
        </p:nvSpPr>
        <p:spPr>
          <a:xfrm>
            <a:off x="10208958" y="3213832"/>
            <a:ext cx="144683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затраты не понесены 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03BFE9A0-7419-4AC7-A737-B4027A3B74AF}"/>
              </a:ext>
            </a:extLst>
          </p:cNvPr>
          <p:cNvSpPr txBox="1"/>
          <p:nvPr/>
        </p:nvSpPr>
        <p:spPr>
          <a:xfrm>
            <a:off x="5198101" y="3910590"/>
            <a:ext cx="153141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высокая детализация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xmlns="" id="{7A269FF9-A525-49B8-9BEA-D67CA4A74BDB}"/>
              </a:ext>
            </a:extLst>
          </p:cNvPr>
          <p:cNvSpPr txBox="1"/>
          <p:nvPr/>
        </p:nvSpPr>
        <p:spPr>
          <a:xfrm>
            <a:off x="7691919" y="3910590"/>
            <a:ext cx="150174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средняя детализация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xmlns="" id="{8C5707EE-38EE-4D1B-9603-A63550433CEC}"/>
              </a:ext>
            </a:extLst>
          </p:cNvPr>
          <p:cNvSpPr txBox="1"/>
          <p:nvPr/>
        </p:nvSpPr>
        <p:spPr>
          <a:xfrm>
            <a:off x="10082035" y="3910590"/>
            <a:ext cx="1700682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низкая детализация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5D6E37F2-3983-486E-8F34-0B0606447F01}"/>
              </a:ext>
            </a:extLst>
          </p:cNvPr>
          <p:cNvSpPr txBox="1"/>
          <p:nvPr/>
        </p:nvSpPr>
        <p:spPr>
          <a:xfrm>
            <a:off x="4872706" y="4484602"/>
            <a:ext cx="218220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 СОПК есть необходимый опыт, и она создана ≥1 года назад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D9A4A101-F728-4922-9295-B2BC682D187B}"/>
              </a:ext>
            </a:extLst>
          </p:cNvPr>
          <p:cNvSpPr txBox="1"/>
          <p:nvPr/>
        </p:nvSpPr>
        <p:spPr>
          <a:xfrm>
            <a:off x="7345970" y="4484602"/>
            <a:ext cx="218220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 СОПК есть необходимый опыт, и она создана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&lt;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 года назад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6B4C0446-9C56-4965-8AC0-19E362BD57BD}"/>
              </a:ext>
            </a:extLst>
          </p:cNvPr>
          <p:cNvSpPr txBox="1"/>
          <p:nvPr/>
        </p:nvSpPr>
        <p:spPr>
          <a:xfrm>
            <a:off x="10070733" y="4484602"/>
            <a:ext cx="17232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 СОПК нет соответствующего опыта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B5D18087-66F2-4053-BA52-748BE77D3FFB}"/>
              </a:ext>
            </a:extLst>
          </p:cNvPr>
          <p:cNvSpPr txBox="1"/>
          <p:nvPr/>
        </p:nvSpPr>
        <p:spPr>
          <a:xfrm>
            <a:off x="5069149" y="5220788"/>
            <a:ext cx="178932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договор на приобретение ≥30% объёма кооперации 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xmlns="" id="{F870E975-D653-4099-8690-BA90E5DBDE0D}"/>
              </a:ext>
            </a:extLst>
          </p:cNvPr>
          <p:cNvSpPr txBox="1"/>
          <p:nvPr/>
        </p:nvSpPr>
        <p:spPr>
          <a:xfrm>
            <a:off x="7502391" y="5220788"/>
            <a:ext cx="189965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договор на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&lt;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30%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намерение на ≥30% объёма кооперации  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xmlns="" id="{D9765D31-ADDE-4ECA-9334-CA71878DB4D0}"/>
              </a:ext>
            </a:extLst>
          </p:cNvPr>
          <p:cNvSpPr txBox="1"/>
          <p:nvPr/>
        </p:nvSpPr>
        <p:spPr>
          <a:xfrm>
            <a:off x="9982548" y="5220788"/>
            <a:ext cx="189965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намерение на приобретение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&lt;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30% объёма кооперации  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xmlns="" id="{0F0F4206-B688-48C7-ADA2-CE2DFB308FA6}"/>
              </a:ext>
            </a:extLst>
          </p:cNvPr>
          <p:cNvSpPr txBox="1"/>
          <p:nvPr/>
        </p:nvSpPr>
        <p:spPr>
          <a:xfrm>
            <a:off x="4703621" y="6031333"/>
            <a:ext cx="252037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подтверждено договорами / продукция проекта не имеет аналогов в РФ 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xmlns="" id="{A395B6E1-77EE-413F-9A1A-90E54B4214F9}"/>
              </a:ext>
            </a:extLst>
          </p:cNvPr>
          <p:cNvSpPr txBox="1"/>
          <p:nvPr/>
        </p:nvSpPr>
        <p:spPr>
          <a:xfrm>
            <a:off x="7739478" y="6031334"/>
            <a:ext cx="141723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подтверждено иными документами </a:t>
            </a:r>
          </a:p>
        </p:txBody>
      </p:sp>
      <p:cxnSp>
        <p:nvCxnSpPr>
          <p:cNvPr id="170" name="Прямая соединительная линия 169">
            <a:extLst>
              <a:ext uri="{FF2B5EF4-FFF2-40B4-BE49-F238E27FC236}">
                <a16:creationId xmlns:a16="http://schemas.microsoft.com/office/drawing/2014/main" xmlns="" id="{569956DA-3BE6-45DE-9752-5B6687BCE7E1}"/>
              </a:ext>
            </a:extLst>
          </p:cNvPr>
          <p:cNvCxnSpPr>
            <a:cxnSpLocks/>
          </p:cNvCxnSpPr>
          <p:nvPr/>
        </p:nvCxnSpPr>
        <p:spPr>
          <a:xfrm>
            <a:off x="7205951" y="1606152"/>
            <a:ext cx="0" cy="5192214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>
            <a:extLst>
              <a:ext uri="{FF2B5EF4-FFF2-40B4-BE49-F238E27FC236}">
                <a16:creationId xmlns:a16="http://schemas.microsoft.com/office/drawing/2014/main" xmlns="" id="{6AEC1316-AAC0-4BC5-B659-9E2BB2CB2C67}"/>
              </a:ext>
            </a:extLst>
          </p:cNvPr>
          <p:cNvCxnSpPr>
            <a:cxnSpLocks/>
          </p:cNvCxnSpPr>
          <p:nvPr/>
        </p:nvCxnSpPr>
        <p:spPr>
          <a:xfrm>
            <a:off x="9690234" y="1606152"/>
            <a:ext cx="0" cy="5200924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06D74356-25AF-4051-8C05-8F9518309C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810" y="824585"/>
            <a:ext cx="720000" cy="720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9900327-7FE1-41E7-8588-CE37A27722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376" y="830712"/>
            <a:ext cx="720000" cy="720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3EC126B1-D8FB-40A7-B9BE-526FD65970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092" y="828001"/>
            <a:ext cx="720000" cy="720000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12CF6562-0E2B-46F3-88E8-4BE79AC7BD27}"/>
              </a:ext>
            </a:extLst>
          </p:cNvPr>
          <p:cNvSpPr txBox="1"/>
          <p:nvPr/>
        </p:nvSpPr>
        <p:spPr>
          <a:xfrm>
            <a:off x="5050235" y="538241"/>
            <a:ext cx="1827150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Низкий уровень риска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8F00652B-47D9-4DD8-960A-261FDB2C8AFF}"/>
              </a:ext>
            </a:extLst>
          </p:cNvPr>
          <p:cNvSpPr txBox="1"/>
          <p:nvPr/>
        </p:nvSpPr>
        <p:spPr>
          <a:xfrm>
            <a:off x="7529215" y="538241"/>
            <a:ext cx="1827150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Средний уровень риска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C6477D6D-3416-4BDF-8682-FC724B34A188}"/>
              </a:ext>
            </a:extLst>
          </p:cNvPr>
          <p:cNvSpPr txBox="1"/>
          <p:nvPr/>
        </p:nvSpPr>
        <p:spPr>
          <a:xfrm>
            <a:off x="10018801" y="538241"/>
            <a:ext cx="1827150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Высокий уровень риска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4A301DA0-D30A-4EC2-81F3-AC2AD81286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727" y="1687603"/>
            <a:ext cx="540000" cy="54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35B3151-7727-4C7C-8801-64E5029F8B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27" y="2350582"/>
            <a:ext cx="612000" cy="6120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361B95E4-8862-41EA-9D50-E933E17A5E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727" y="3774097"/>
            <a:ext cx="540000" cy="54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BA4A2CEF-AA60-4B15-BA6F-05838E019FE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723" y="3082331"/>
            <a:ext cx="540000" cy="54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FD5F45E7-9786-445D-84A3-21DF28E0EC1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727" y="5220787"/>
            <a:ext cx="504000" cy="504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D12D0D53-F3D7-4206-BB89-F354F52F23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096" y="4441543"/>
            <a:ext cx="576000" cy="576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6DB52F5D-EAC8-42D4-9D78-71D01FCCE9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62" y="5951483"/>
            <a:ext cx="645869" cy="64586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24F964B4-B145-41BC-93A8-7136CC85D29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xmlns="" id="{81DA26B6-72F2-44E6-AE55-152B217BF44B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xmlns="" id="{7B995A04-BD1F-4DD6-A473-53C562295726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983D5D10-C3BA-4E43-B746-AD533ED3599A}"/>
              </a:ext>
            </a:extLst>
          </p:cNvPr>
          <p:cNvSpPr txBox="1"/>
          <p:nvPr/>
        </p:nvSpPr>
        <p:spPr>
          <a:xfrm>
            <a:off x="3791745" y="146967"/>
            <a:ext cx="813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ОЦЕНКА РИСКОВ СОВМЕСТНЫХ ПРОЕКТОВ ПРОМЫШЛЕННЫХ КЛАСТЕРОВ</a:t>
            </a:r>
          </a:p>
        </p:txBody>
      </p:sp>
    </p:spTree>
    <p:extLst>
      <p:ext uri="{BB962C8B-B14F-4D97-AF65-F5344CB8AC3E}">
        <p14:creationId xmlns:p14="http://schemas.microsoft.com/office/powerpoint/2010/main" val="3274944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791745" y="146967"/>
            <a:ext cx="813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ПРОМЫШЛЕННЫЕ КЛАСТЕРЫ КЕМЕРОВСКОЙ ОБЛАСТИ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817B709D-1F3E-41A4-B5A9-CB67180D7168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5FF99A97-680E-4D6A-AC52-96C9815F87A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19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BAB8F43-6885-4FC9-B1A2-3D933F688576}"/>
              </a:ext>
            </a:extLst>
          </p:cNvPr>
          <p:cNvSpPr txBox="1"/>
          <p:nvPr/>
        </p:nvSpPr>
        <p:spPr>
          <a:xfrm>
            <a:off x="7619037" y="2852297"/>
            <a:ext cx="32192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Специальная техника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</a:rPr>
              <a:t>(перспективный)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</a:rPr>
              <a:t>ОАО «КОРМЗ», ООО «</a:t>
            </a:r>
            <a:r>
              <a:rPr lang="ru-RU" sz="1400" dirty="0" err="1">
                <a:latin typeface="Arial Narrow" panose="020B0606020202030204" pitchFamily="34" charset="0"/>
              </a:rPr>
              <a:t>Экомет</a:t>
            </a:r>
            <a:r>
              <a:rPr lang="ru-RU" sz="1400" dirty="0">
                <a:latin typeface="Arial Narrow" panose="020B0606020202030204" pitchFamily="34" charset="0"/>
              </a:rPr>
              <a:t>», АО «Кемеровский механический завод», ООО «Инженерный центр «АСИ», ОАО «</a:t>
            </a:r>
            <a:r>
              <a:rPr lang="ru-RU" sz="1400" dirty="0" err="1">
                <a:latin typeface="Arial Narrow" panose="020B0606020202030204" pitchFamily="34" charset="0"/>
              </a:rPr>
              <a:t>Анжерский</a:t>
            </a:r>
            <a:r>
              <a:rPr lang="ru-RU" sz="1400" dirty="0">
                <a:latin typeface="Arial Narrow" panose="020B0606020202030204" pitchFamily="34" charset="0"/>
              </a:rPr>
              <a:t> машиностроительный завод», ООО «Западно-Сибирский электрометаллургический завод»,  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Получено 6 анкет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CF41BAF7-3DC1-4CA4-ACFC-F659B3044C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F56C1337-EA8D-4EC2-B339-7AF66EBD6B04}"/>
              </a:ext>
            </a:extLst>
          </p:cNvPr>
          <p:cNvSpPr/>
          <p:nvPr/>
        </p:nvSpPr>
        <p:spPr>
          <a:xfrm>
            <a:off x="5291703" y="1013962"/>
            <a:ext cx="1608594" cy="1601094"/>
          </a:xfrm>
          <a:prstGeom prst="ellipse">
            <a:avLst/>
          </a:prstGeom>
          <a:noFill/>
          <a:ln w="28575">
            <a:solidFill>
              <a:srgbClr val="008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FB52E005-B35F-410F-832A-3D4DC14A6D7A}"/>
              </a:ext>
            </a:extLst>
          </p:cNvPr>
          <p:cNvSpPr/>
          <p:nvPr/>
        </p:nvSpPr>
        <p:spPr>
          <a:xfrm>
            <a:off x="8424385" y="1014962"/>
            <a:ext cx="1608594" cy="1601094"/>
          </a:xfrm>
          <a:prstGeom prst="ellipse">
            <a:avLst/>
          </a:prstGeom>
          <a:noFill/>
          <a:ln w="28575">
            <a:solidFill>
              <a:srgbClr val="008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42167A1-872E-402A-8FE5-96FE4D1BFD9D}"/>
              </a:ext>
            </a:extLst>
          </p:cNvPr>
          <p:cNvSpPr txBox="1"/>
          <p:nvPr/>
        </p:nvSpPr>
        <p:spPr>
          <a:xfrm>
            <a:off x="4628434" y="2836455"/>
            <a:ext cx="293513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Химический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</a:rPr>
              <a:t>(перспективный)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</a:rPr>
              <a:t>ООО «Химпром», КАО «АЗОТ», ООО «Салюс», </a:t>
            </a:r>
          </a:p>
          <a:p>
            <a:pPr algn="ctr"/>
            <a:endParaRPr lang="ru-RU" sz="1400" dirty="0">
              <a:latin typeface="Arial Narrow" panose="020B0606020202030204" pitchFamily="34" charset="0"/>
            </a:endParaRP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Получено 3 анкеты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AB3E458-9ACB-4EBE-8907-98F7EE4033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1264750"/>
            <a:ext cx="1080000" cy="108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79D9138-E6D2-468A-9111-1E89D5D3A1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4340" r="4340" b="4340"/>
          <a:stretch/>
        </p:blipFill>
        <p:spPr>
          <a:xfrm>
            <a:off x="2516782" y="1190053"/>
            <a:ext cx="1288848" cy="1288846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D5113DD9-9539-477B-98BB-34F6A6B33563}"/>
              </a:ext>
            </a:extLst>
          </p:cNvPr>
          <p:cNvSpPr/>
          <p:nvPr/>
        </p:nvSpPr>
        <p:spPr>
          <a:xfrm>
            <a:off x="2356909" y="1033929"/>
            <a:ext cx="1608594" cy="1601094"/>
          </a:xfrm>
          <a:prstGeom prst="ellipse">
            <a:avLst/>
          </a:prstGeom>
          <a:noFill/>
          <a:ln w="28575">
            <a:solidFill>
              <a:srgbClr val="0089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11AAEFB2-29E0-4160-9446-E13AD485B4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131" y="1328509"/>
            <a:ext cx="972000" cy="972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EA9AFFA-64A4-4BE3-AC59-AC070E68C66F}"/>
              </a:ext>
            </a:extLst>
          </p:cNvPr>
          <p:cNvSpPr txBox="1"/>
          <p:nvPr/>
        </p:nvSpPr>
        <p:spPr>
          <a:xfrm>
            <a:off x="1648503" y="2779690"/>
            <a:ext cx="293513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Горно-шахтного оборудования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</a:rPr>
              <a:t>(создаваемый)</a:t>
            </a:r>
          </a:p>
          <a:p>
            <a:pPr algn="ctr"/>
            <a:r>
              <a:rPr lang="ru-RU" sz="1400" dirty="0">
                <a:latin typeface="Arial Narrow" panose="020B0606020202030204" pitchFamily="34" charset="0"/>
              </a:rPr>
              <a:t>ООО «</a:t>
            </a:r>
            <a:r>
              <a:rPr lang="ru-RU" sz="1400" dirty="0" err="1">
                <a:latin typeface="Arial Narrow" panose="020B0606020202030204" pitchFamily="34" charset="0"/>
              </a:rPr>
              <a:t>Юргагидравлика</a:t>
            </a:r>
            <a:r>
              <a:rPr lang="ru-RU" sz="1400" dirty="0">
                <a:latin typeface="Arial Narrow" panose="020B0606020202030204" pitchFamily="34" charset="0"/>
              </a:rPr>
              <a:t>», ООО «ЮГА», ООО «Транспорт-Электропривод», ООО СТК «Технологии ремонта», ООО «</a:t>
            </a:r>
            <a:r>
              <a:rPr lang="ru-RU" sz="1400" dirty="0" err="1">
                <a:latin typeface="Arial Narrow" panose="020B0606020202030204" pitchFamily="34" charset="0"/>
              </a:rPr>
              <a:t>Спецгидравлика</a:t>
            </a:r>
            <a:r>
              <a:rPr lang="ru-RU" sz="1400" dirty="0">
                <a:latin typeface="Arial Narrow" panose="020B0606020202030204" pitchFamily="34" charset="0"/>
              </a:rPr>
              <a:t>», ООО «НПЦ ГМТ», ООО «Лаборатория </a:t>
            </a:r>
            <a:r>
              <a:rPr lang="ru-RU" sz="1400" dirty="0" err="1">
                <a:latin typeface="Arial Narrow" panose="020B0606020202030204" pitchFamily="34" charset="0"/>
              </a:rPr>
              <a:t>Иммерсивных</a:t>
            </a:r>
            <a:r>
              <a:rPr lang="ru-RU" sz="1400" dirty="0">
                <a:latin typeface="Arial Narrow" panose="020B0606020202030204" pitchFamily="34" charset="0"/>
              </a:rPr>
              <a:t> Технологий», ООО «Кузбасский центр сварки и контроля», ООО «</a:t>
            </a:r>
            <a:r>
              <a:rPr lang="ru-RU" sz="1400" dirty="0" err="1">
                <a:latin typeface="Arial Narrow" panose="020B0606020202030204" pitchFamily="34" charset="0"/>
              </a:rPr>
              <a:t>ИнТехПромИнжиниринг</a:t>
            </a:r>
            <a:r>
              <a:rPr lang="ru-RU" sz="1400" dirty="0">
                <a:latin typeface="Arial Narrow" panose="020B0606020202030204" pitchFamily="34" charset="0"/>
              </a:rPr>
              <a:t>», ООО «</a:t>
            </a:r>
            <a:r>
              <a:rPr lang="ru-RU" sz="1400" dirty="0" err="1">
                <a:latin typeface="Arial Narrow" panose="020B0606020202030204" pitchFamily="34" charset="0"/>
              </a:rPr>
              <a:t>ИнТехГорМаш</a:t>
            </a:r>
            <a:r>
              <a:rPr lang="ru-RU" sz="1400" dirty="0">
                <a:latin typeface="Arial Narrow" panose="020B0606020202030204" pitchFamily="34" charset="0"/>
              </a:rPr>
              <a:t>», АО НПК «</a:t>
            </a:r>
            <a:r>
              <a:rPr lang="ru-RU" sz="1400" dirty="0" err="1">
                <a:latin typeface="Arial Narrow" panose="020B0606020202030204" pitchFamily="34" charset="0"/>
              </a:rPr>
              <a:t>Алтаймаш</a:t>
            </a:r>
            <a:r>
              <a:rPr lang="ru-RU" sz="1400" dirty="0">
                <a:latin typeface="Arial Narrow" panose="020B0606020202030204" pitchFamily="34" charset="0"/>
              </a:rPr>
              <a:t>»</a:t>
            </a:r>
          </a:p>
          <a:p>
            <a:pPr algn="ctr"/>
            <a:endParaRPr lang="ru-RU" sz="1400" dirty="0">
              <a:latin typeface="Arial Narrow" panose="020B0606020202030204" pitchFamily="34" charset="0"/>
            </a:endParaRP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Получено 11 анкет</a:t>
            </a:r>
          </a:p>
        </p:txBody>
      </p:sp>
    </p:spTree>
    <p:extLst>
      <p:ext uri="{BB962C8B-B14F-4D97-AF65-F5344CB8AC3E}">
        <p14:creationId xmlns:p14="http://schemas.microsoft.com/office/powerpoint/2010/main" val="2247492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6A9026D-163F-0946-A2FE-2C0370CC566C}"/>
              </a:ext>
            </a:extLst>
          </p:cNvPr>
          <p:cNvSpPr txBox="1"/>
          <p:nvPr/>
        </p:nvSpPr>
        <p:spPr>
          <a:xfrm>
            <a:off x="10109200" y="7223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2867891E-2531-413A-8318-7486F7058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1950" y="920704"/>
            <a:ext cx="4268098" cy="2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1375"/>
              </a:lnSpc>
              <a:defRPr/>
            </a:pPr>
            <a:r>
              <a:rPr lang="ru-RU" altLang="ru-RU" b="1" dirty="0">
                <a:latin typeface="Arial Narrow" panose="020B0606020202030204" pitchFamily="34" charset="0"/>
                <a:cs typeface="+mn-cs"/>
              </a:rPr>
              <a:t>Основные характеристики кластера</a:t>
            </a:r>
            <a:endParaRPr lang="ru-RU" altLang="ru-RU" sz="1000" b="1" dirty="0"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25" name="Прямоугольник 2">
            <a:extLst>
              <a:ext uri="{FF2B5EF4-FFF2-40B4-BE49-F238E27FC236}">
                <a16:creationId xmlns:a16="http://schemas.microsoft.com/office/drawing/2014/main" xmlns="" id="{28822425-33A1-4C12-92FC-16543792E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2" y="1349931"/>
            <a:ext cx="9061958" cy="435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1375"/>
              </a:lnSpc>
              <a:defRPr/>
            </a:pP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ts val="1375"/>
              </a:lnSpc>
              <a:defRPr/>
            </a:pPr>
            <a:endParaRPr lang="ru-RU" altLang="ru-RU" sz="16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defRPr/>
            </a:pP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Количество участников кластера - 17</a:t>
            </a:r>
          </a:p>
          <a:p>
            <a:pPr marL="285750" indent="-285750" eaLnBrk="1" hangingPunct="1">
              <a:lnSpc>
                <a:spcPct val="107000"/>
              </a:lnSpc>
              <a:buFont typeface="Wingdings" panose="05000000000000000000" pitchFamily="2" charset="2"/>
              <a:buChar char="v"/>
              <a:defRPr/>
            </a:pPr>
            <a:endParaRPr lang="ru-RU" alt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defRPr/>
            </a:pP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Объекты технологической инфраструктуры: </a:t>
            </a:r>
          </a:p>
          <a:p>
            <a:pPr marL="285750" indent="-285750" eaLnBrk="1" hangingPunct="1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АО «Кузбасский технопарк»</a:t>
            </a: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7000"/>
              </a:lnSpc>
              <a:defRPr/>
            </a:pP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Образовательные учреждения:</a:t>
            </a:r>
          </a:p>
          <a:p>
            <a:pPr marL="285750" indent="-285750" eaLnBrk="1" hangingPunct="1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Институт угля ФИЦ УУХ СО РАН</a:t>
            </a:r>
          </a:p>
          <a:p>
            <a:pPr marL="285750" indent="-285750" eaLnBrk="1" hangingPunct="1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Сибирский государственный индустриальный университет </a:t>
            </a:r>
          </a:p>
          <a:p>
            <a:pPr marL="285750" indent="-285750" eaLnBrk="1" hangingPunct="1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АНО «НОЦ Кузбасс»</a:t>
            </a:r>
          </a:p>
          <a:p>
            <a:pPr eaLnBrk="1" hangingPunct="1">
              <a:lnSpc>
                <a:spcPct val="107000"/>
              </a:lnSpc>
              <a:defRPr/>
            </a:pPr>
            <a:endParaRPr lang="ru-RU" alt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defRPr/>
            </a:pP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Выручка участников кластера за 2020 год: 1,2 млрд рублей</a:t>
            </a:r>
          </a:p>
          <a:p>
            <a:pPr eaLnBrk="1" hangingPunct="1">
              <a:lnSpc>
                <a:spcPct val="107000"/>
              </a:lnSpc>
              <a:defRPr/>
            </a:pP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Общая численность персонала: 352</a:t>
            </a:r>
          </a:p>
          <a:p>
            <a:pPr eaLnBrk="1" hangingPunct="1">
              <a:lnSpc>
                <a:spcPct val="107000"/>
              </a:lnSpc>
              <a:defRPr/>
            </a:pPr>
            <a:endParaRPr lang="ru-RU" alt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defRPr/>
            </a:pPr>
            <a:r>
              <a:rPr lang="ru-RU" alt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Конечная продукция кластера:</a:t>
            </a:r>
          </a:p>
          <a:p>
            <a:pPr eaLnBrk="1" hangingPunct="1">
              <a:lnSpc>
                <a:spcPct val="107000"/>
              </a:lnSpc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Передвижная (шагающая) шахтная крепь с гидравлическим приводом</a:t>
            </a:r>
          </a:p>
          <a:p>
            <a:pPr eaLnBrk="1" hangingPunct="1">
              <a:lnSpc>
                <a:spcPct val="107000"/>
              </a:lnSpc>
              <a:defRPr/>
            </a:pPr>
            <a:r>
              <a:rPr lang="ru-RU" alt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Секция механизированной крепи автоматизированного очистного комплекса</a:t>
            </a:r>
            <a:endParaRPr lang="ru-RU" altLang="ru-RU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xmlns="" id="{E8E32526-8872-4061-87C6-D7E60DD4F010}"/>
              </a:ext>
            </a:extLst>
          </p:cNvPr>
          <p:cNvSpPr/>
          <p:nvPr/>
        </p:nvSpPr>
        <p:spPr>
          <a:xfrm rot="16200000">
            <a:off x="-561749" y="993696"/>
            <a:ext cx="1680711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bg1"/>
                </a:solidFill>
                <a:latin typeface="Montserrat Light" panose="00000400000000000000" pitchFamily="2" charset="-52"/>
                <a:ea typeface="Roboto Light" panose="02000000000000000000" pitchFamily="2" charset="0"/>
              </a:rPr>
              <a:t>Промышленные кластеры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DA6B866F-CEA5-40F2-9B61-61DBEF6B9F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482B5D9-B2FD-46A2-82EE-B178D618B86E}"/>
              </a:ext>
            </a:extLst>
          </p:cNvPr>
          <p:cNvSpPr txBox="1"/>
          <p:nvPr/>
        </p:nvSpPr>
        <p:spPr>
          <a:xfrm>
            <a:off x="3816739" y="50088"/>
            <a:ext cx="834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СОЗДАВАЕМЫЙ МЕЖРЕГИОНАЛЬНЫЙ ПРОМЫШЛЕННЫЙ КЛАСТЕР ПРОИЗВОДИТЕЛЕЙ ГОРНО-ШАХТНОГО ОБОРУДОВАНИЯ</a:t>
            </a:r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xmlns="" id="{B323C446-251F-4329-8F61-0573BE73A936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ECE09613-FB18-42A2-9301-4577182637A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object 25">
            <a:extLst>
              <a:ext uri="{FF2B5EF4-FFF2-40B4-BE49-F238E27FC236}">
                <a16:creationId xmlns:a16="http://schemas.microsoft.com/office/drawing/2014/main" xmlns="" id="{9BD319A8-B0FD-489C-8092-6841580EA44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2095" y="1627749"/>
            <a:ext cx="3269447" cy="18075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109C5F5-AE9F-4678-AF44-1F621DF16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2095" y="3549614"/>
            <a:ext cx="3269447" cy="203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88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Стрелка: вправо 106">
            <a:extLst>
              <a:ext uri="{FF2B5EF4-FFF2-40B4-BE49-F238E27FC236}">
                <a16:creationId xmlns:a16="http://schemas.microsoft.com/office/drawing/2014/main" xmlns="" id="{19612089-2750-4939-8DFF-E52A733E2715}"/>
              </a:ext>
            </a:extLst>
          </p:cNvPr>
          <p:cNvSpPr/>
          <p:nvPr/>
        </p:nvSpPr>
        <p:spPr>
          <a:xfrm>
            <a:off x="7811348" y="1594198"/>
            <a:ext cx="4380653" cy="3887936"/>
          </a:xfrm>
          <a:prstGeom prst="rightArrow">
            <a:avLst>
              <a:gd name="adj1" fmla="val 73439"/>
              <a:gd name="adj2" fmla="val 18762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Стрелка: вправо 105">
            <a:extLst>
              <a:ext uri="{FF2B5EF4-FFF2-40B4-BE49-F238E27FC236}">
                <a16:creationId xmlns:a16="http://schemas.microsoft.com/office/drawing/2014/main" xmlns="" id="{1ACC2410-E862-45FD-A49C-91E04F7337F5}"/>
              </a:ext>
            </a:extLst>
          </p:cNvPr>
          <p:cNvSpPr/>
          <p:nvPr/>
        </p:nvSpPr>
        <p:spPr>
          <a:xfrm>
            <a:off x="5055556" y="1594198"/>
            <a:ext cx="3557349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Стрелка: вправо 104">
            <a:extLst>
              <a:ext uri="{FF2B5EF4-FFF2-40B4-BE49-F238E27FC236}">
                <a16:creationId xmlns:a16="http://schemas.microsoft.com/office/drawing/2014/main" xmlns="" id="{BD789189-2A0C-4F55-82B2-BE6958B168AB}"/>
              </a:ext>
            </a:extLst>
          </p:cNvPr>
          <p:cNvSpPr/>
          <p:nvPr/>
        </p:nvSpPr>
        <p:spPr>
          <a:xfrm>
            <a:off x="2347845" y="1594198"/>
            <a:ext cx="3391502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xmlns="" id="{7D4D5455-E453-4083-AFE5-151A2E7B116F}"/>
              </a:ext>
            </a:extLst>
          </p:cNvPr>
          <p:cNvSpPr/>
          <p:nvPr/>
        </p:nvSpPr>
        <p:spPr>
          <a:xfrm>
            <a:off x="0" y="1594198"/>
            <a:ext cx="2927648" cy="3887936"/>
          </a:xfrm>
          <a:prstGeom prst="rightArrow">
            <a:avLst>
              <a:gd name="adj1" fmla="val 73439"/>
              <a:gd name="adj2" fmla="val 2726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7756" y="1424363"/>
            <a:ext cx="2162198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СПЕЦСТАЛИ, КОМПОЗИТОВ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77524" y="1421070"/>
            <a:ext cx="2173060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УЗЛОВ И АГРЕГАТОВ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737601" y="1417986"/>
            <a:ext cx="2236905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ДЕТАЛЕЙ И КОМПЛЕКТУЮЩИХ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068508" y="1421956"/>
            <a:ext cx="1890542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СБОРКА И ИСПЫТАНИЯ КОНЕЧНОЙ ПРОДУКЦИИ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20768" y="1144071"/>
            <a:ext cx="1409244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Группа 14"/>
          <p:cNvGrpSpPr>
            <a:grpSpLocks/>
          </p:cNvGrpSpPr>
          <p:nvPr/>
        </p:nvGrpSpPr>
        <p:grpSpPr bwMode="auto">
          <a:xfrm>
            <a:off x="873390" y="620938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33" name="Овал 32"/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5" name="Группа 104"/>
          <p:cNvGrpSpPr>
            <a:grpSpLocks/>
          </p:cNvGrpSpPr>
          <p:nvPr/>
        </p:nvGrpSpPr>
        <p:grpSpPr bwMode="auto">
          <a:xfrm>
            <a:off x="3667480" y="619741"/>
            <a:ext cx="504000" cy="504000"/>
            <a:chOff x="473461" y="2001061"/>
            <a:chExt cx="504000" cy="503999"/>
          </a:xfrm>
          <a:solidFill>
            <a:srgbClr val="00897B"/>
          </a:solidFill>
        </p:grpSpPr>
        <p:sp>
          <p:nvSpPr>
            <p:cNvPr id="36" name="Овал 35"/>
            <p:cNvSpPr/>
            <p:nvPr/>
          </p:nvSpPr>
          <p:spPr>
            <a:xfrm>
              <a:off x="473461" y="2001061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7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Группа 111"/>
          <p:cNvGrpSpPr>
            <a:grpSpLocks/>
          </p:cNvGrpSpPr>
          <p:nvPr/>
        </p:nvGrpSpPr>
        <p:grpSpPr bwMode="auto">
          <a:xfrm>
            <a:off x="6512054" y="618345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39" name="Овал 38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Прямоугольник 14"/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1" name="Группа 121"/>
          <p:cNvGrpSpPr>
            <a:grpSpLocks/>
          </p:cNvGrpSpPr>
          <p:nvPr/>
        </p:nvGrpSpPr>
        <p:grpSpPr bwMode="auto">
          <a:xfrm>
            <a:off x="9770856" y="643554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42" name="Овал 41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3" name="Прямоугольник 14"/>
            <p:cNvSpPr>
              <a:spLocks noChangeArrowheads="1"/>
            </p:cNvSpPr>
            <p:nvPr/>
          </p:nvSpPr>
          <p:spPr bwMode="auto">
            <a:xfrm>
              <a:off x="562104" y="2149801"/>
              <a:ext cx="275879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latin typeface="Arial Narrow" panose="020B060602020203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2917299" y="1144071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770548" y="1137114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020003" y="1122345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6286" y="5435675"/>
            <a:ext cx="2491388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АО «НПК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Алтаймаш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ОАО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Анжеромаш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Микробор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Композит»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«Кузбасский центр сварки и контроля»</a:t>
            </a:r>
          </a:p>
          <a:p>
            <a:pPr algn="ctr">
              <a:defRPr/>
            </a:pPr>
            <a:endParaRPr lang="ru-RU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869425" y="5474701"/>
            <a:ext cx="1973617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Юргагидравлика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«ЮГА»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СТК «Технологии ремонта»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«Транспорт-Электропривод»</a:t>
            </a:r>
          </a:p>
          <a:p>
            <a:pPr algn="ctr">
              <a:defRPr/>
            </a:pPr>
            <a:endParaRPr lang="ru-RU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572364" y="5404055"/>
            <a:ext cx="23715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АО «НПК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Алтаймаш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«НПЦ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ГМиТ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«МП «Ильма»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ИнТехПромИнжиниринг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ЛабИммерТех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 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728140" y="5506560"/>
            <a:ext cx="25386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АО «НПК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Алтаймаш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«КПС-Технологии»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Спецгидравлика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ИнТехГорМаш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78" name="Рисунок 1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7" r="10317"/>
          <a:stretch/>
        </p:blipFill>
        <p:spPr bwMode="auto">
          <a:xfrm>
            <a:off x="3667480" y="3728331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Прямоугольник 89"/>
          <p:cNvSpPr/>
          <p:nvPr/>
        </p:nvSpPr>
        <p:spPr>
          <a:xfrm>
            <a:off x="9028738" y="3076203"/>
            <a:ext cx="228512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Передвижная (шагающая) шахтная крепь с гидравлическим приводом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3369493" y="4469124"/>
            <a:ext cx="134355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РВД</a:t>
            </a:r>
          </a:p>
        </p:txBody>
      </p:sp>
      <p:sp>
        <p:nvSpPr>
          <p:cNvPr id="84" name="Полилиния: фигура 83">
            <a:extLst>
              <a:ext uri="{FF2B5EF4-FFF2-40B4-BE49-F238E27FC236}">
                <a16:creationId xmlns:a16="http://schemas.microsoft.com/office/drawing/2014/main" xmlns="" id="{CDC80F31-D52E-4301-9643-91FE9261E1B7}"/>
              </a:ext>
            </a:extLst>
          </p:cNvPr>
          <p:cNvSpPr/>
          <p:nvPr/>
        </p:nvSpPr>
        <p:spPr>
          <a:xfrm>
            <a:off x="2347845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олилиния: фигура 84">
            <a:extLst>
              <a:ext uri="{FF2B5EF4-FFF2-40B4-BE49-F238E27FC236}">
                <a16:creationId xmlns:a16="http://schemas.microsoft.com/office/drawing/2014/main" xmlns="" id="{14E3FC74-CD17-467E-824D-547542E5009C}"/>
              </a:ext>
            </a:extLst>
          </p:cNvPr>
          <p:cNvSpPr/>
          <p:nvPr/>
        </p:nvSpPr>
        <p:spPr>
          <a:xfrm>
            <a:off x="5156111" y="836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олилиния: фигура 85">
            <a:extLst>
              <a:ext uri="{FF2B5EF4-FFF2-40B4-BE49-F238E27FC236}">
                <a16:creationId xmlns:a16="http://schemas.microsoft.com/office/drawing/2014/main" xmlns="" id="{A8D2085C-7E79-4ACA-BE1B-240B2212DF0C}"/>
              </a:ext>
            </a:extLst>
          </p:cNvPr>
          <p:cNvSpPr/>
          <p:nvPr/>
        </p:nvSpPr>
        <p:spPr>
          <a:xfrm>
            <a:off x="7981832" y="-11217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олилиния: фигура 92">
            <a:extLst>
              <a:ext uri="{FF2B5EF4-FFF2-40B4-BE49-F238E27FC236}">
                <a16:creationId xmlns:a16="http://schemas.microsoft.com/office/drawing/2014/main" xmlns="" id="{0A6FEC94-B0B5-4FB2-8BDC-61174C958532}"/>
              </a:ext>
            </a:extLst>
          </p:cNvPr>
          <p:cNvSpPr/>
          <p:nvPr/>
        </p:nvSpPr>
        <p:spPr>
          <a:xfrm>
            <a:off x="2347845" y="495809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олилиния: фигура 93">
            <a:extLst>
              <a:ext uri="{FF2B5EF4-FFF2-40B4-BE49-F238E27FC236}">
                <a16:creationId xmlns:a16="http://schemas.microsoft.com/office/drawing/2014/main" xmlns="" id="{1886BE82-03C7-4604-857E-599431F27571}"/>
              </a:ext>
            </a:extLst>
          </p:cNvPr>
          <p:cNvSpPr/>
          <p:nvPr/>
        </p:nvSpPr>
        <p:spPr>
          <a:xfrm>
            <a:off x="5154436" y="4965377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олилиния: фигура 94">
            <a:extLst>
              <a:ext uri="{FF2B5EF4-FFF2-40B4-BE49-F238E27FC236}">
                <a16:creationId xmlns:a16="http://schemas.microsoft.com/office/drawing/2014/main" xmlns="" id="{5B257113-DB56-446C-AF27-AECD24A9B8EF}"/>
              </a:ext>
            </a:extLst>
          </p:cNvPr>
          <p:cNvSpPr/>
          <p:nvPr/>
        </p:nvSpPr>
        <p:spPr>
          <a:xfrm>
            <a:off x="7976487" y="4965377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231618" y="-25604"/>
            <a:ext cx="8999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СОЗДАВАЕМЫЙ МЕЖРЕГИОНАЛЬНЫЙ ПРОМЫШЛЕННЫЙ КЛАСТЕР ПРОИЗВОДИТЕЛЕЙ ГОРНО-ШАХТНОГО ОБОРУДОВАНИЯ</a:t>
            </a:r>
            <a:endParaRPr lang="ru-RU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A5783F75-649C-43B9-BACE-6722F00BFA2E}"/>
              </a:ext>
            </a:extLst>
          </p:cNvPr>
          <p:cNvSpPr/>
          <p:nvPr/>
        </p:nvSpPr>
        <p:spPr>
          <a:xfrm>
            <a:off x="267007" y="3881897"/>
            <a:ext cx="199264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Спецсталь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xmlns="" id="{52B6B286-D4FB-43F1-BC9A-A54D30EE2202}"/>
              </a:ext>
            </a:extLst>
          </p:cNvPr>
          <p:cNvSpPr/>
          <p:nvPr/>
        </p:nvSpPr>
        <p:spPr>
          <a:xfrm>
            <a:off x="3510710" y="3129669"/>
            <a:ext cx="106111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Гидроцилиндр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AFB4A38F-9F6D-47C0-8233-2EA8B934E984}"/>
              </a:ext>
            </a:extLst>
          </p:cNvPr>
          <p:cNvSpPr/>
          <p:nvPr/>
        </p:nvSpPr>
        <p:spPr>
          <a:xfrm>
            <a:off x="5975302" y="3074569"/>
            <a:ext cx="178445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Гидравлический грейфер</a:t>
            </a: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xmlns="" id="{6D7C3966-AA99-4C05-9F7A-3A904B926219}"/>
              </a:ext>
            </a:extLst>
          </p:cNvPr>
          <p:cNvSpPr/>
          <p:nvPr/>
        </p:nvSpPr>
        <p:spPr>
          <a:xfrm>
            <a:off x="8835700" y="4384990"/>
            <a:ext cx="267120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Секция механизированной крепи автоматизированного очистного комплекса	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xmlns="" id="{20F2109E-409F-4C56-A07C-434D8C6E0EBD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21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олилиния: фигура 63">
            <a:extLst>
              <a:ext uri="{FF2B5EF4-FFF2-40B4-BE49-F238E27FC236}">
                <a16:creationId xmlns:a16="http://schemas.microsoft.com/office/drawing/2014/main" xmlns="" id="{09637F51-D98F-4F31-B309-A9A2C7DE7179}"/>
              </a:ext>
            </a:extLst>
          </p:cNvPr>
          <p:cNvSpPr/>
          <p:nvPr/>
        </p:nvSpPr>
        <p:spPr>
          <a:xfrm>
            <a:off x="0" y="6544458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pic>
        <p:nvPicPr>
          <p:cNvPr id="65" name="Рисунок 114">
            <a:extLst>
              <a:ext uri="{FF2B5EF4-FFF2-40B4-BE49-F238E27FC236}">
                <a16:creationId xmlns:a16="http://schemas.microsoft.com/office/drawing/2014/main" xmlns="" id="{89CCAD9F-3C6E-4C25-871B-9F9F08B528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9" r="11479"/>
          <a:stretch/>
        </p:blipFill>
        <p:spPr bwMode="auto">
          <a:xfrm>
            <a:off x="904342" y="3178166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Рисунок 114">
            <a:extLst>
              <a:ext uri="{FF2B5EF4-FFF2-40B4-BE49-F238E27FC236}">
                <a16:creationId xmlns:a16="http://schemas.microsoft.com/office/drawing/2014/main" xmlns="" id="{96ADE730-4BB8-4D18-9F99-69A984E71C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7" r="16117"/>
          <a:stretch/>
        </p:blipFill>
        <p:spPr bwMode="auto">
          <a:xfrm>
            <a:off x="3656000" y="2399212"/>
            <a:ext cx="738268" cy="738268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Рисунок 114">
            <a:extLst>
              <a:ext uri="{FF2B5EF4-FFF2-40B4-BE49-F238E27FC236}">
                <a16:creationId xmlns:a16="http://schemas.microsoft.com/office/drawing/2014/main" xmlns="" id="{708943DD-B70D-4BF4-A4DE-71E0D18829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6" r="9966"/>
          <a:stretch/>
        </p:blipFill>
        <p:spPr bwMode="auto">
          <a:xfrm>
            <a:off x="6474230" y="239921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Рисунок 114">
            <a:extLst>
              <a:ext uri="{FF2B5EF4-FFF2-40B4-BE49-F238E27FC236}">
                <a16:creationId xmlns:a16="http://schemas.microsoft.com/office/drawing/2014/main" xmlns="" id="{D410A778-4BE8-4732-B7EE-130395B1E3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6" r="22356"/>
          <a:stretch/>
        </p:blipFill>
        <p:spPr bwMode="auto">
          <a:xfrm>
            <a:off x="9764257" y="2393853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Рисунок 114">
            <a:extLst>
              <a:ext uri="{FF2B5EF4-FFF2-40B4-BE49-F238E27FC236}">
                <a16:creationId xmlns:a16="http://schemas.microsoft.com/office/drawing/2014/main" xmlns="" id="{642B913A-8784-4193-910F-91565AAB33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r="15294"/>
          <a:stretch/>
        </p:blipFill>
        <p:spPr bwMode="auto">
          <a:xfrm>
            <a:off x="9764257" y="3672953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114">
            <a:extLst>
              <a:ext uri="{FF2B5EF4-FFF2-40B4-BE49-F238E27FC236}">
                <a16:creationId xmlns:a16="http://schemas.microsoft.com/office/drawing/2014/main" xmlns="" id="{0442188A-8304-4035-B6FB-FC7B86243E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6" r="14316"/>
          <a:stretch/>
        </p:blipFill>
        <p:spPr bwMode="auto">
          <a:xfrm>
            <a:off x="6495619" y="3728331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F8D6AD82-EA1D-4BFD-B4C5-5A32B1470196}"/>
              </a:ext>
            </a:extLst>
          </p:cNvPr>
          <p:cNvSpPr/>
          <p:nvPr/>
        </p:nvSpPr>
        <p:spPr>
          <a:xfrm>
            <a:off x="5994978" y="4419614"/>
            <a:ext cx="174510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Гидрораспределитель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08921FDD-381B-4CFC-BADF-D37AF008E32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57" name="Заголовок 1">
            <a:extLst>
              <a:ext uri="{FF2B5EF4-FFF2-40B4-BE49-F238E27FC236}">
                <a16:creationId xmlns:a16="http://schemas.microsoft.com/office/drawing/2014/main" xmlns="" id="{B34487D5-1ABA-4FB5-AA86-5BEF4BADD5D1}"/>
              </a:ext>
            </a:extLst>
          </p:cNvPr>
          <p:cNvSpPr txBox="1">
            <a:spLocks/>
          </p:cNvSpPr>
          <p:nvPr/>
        </p:nvSpPr>
        <p:spPr>
          <a:xfrm>
            <a:off x="11422806" y="637435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502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Стрелка: вправо 106">
            <a:extLst>
              <a:ext uri="{FF2B5EF4-FFF2-40B4-BE49-F238E27FC236}">
                <a16:creationId xmlns:a16="http://schemas.microsoft.com/office/drawing/2014/main" xmlns="" id="{19612089-2750-4939-8DFF-E52A733E2715}"/>
              </a:ext>
            </a:extLst>
          </p:cNvPr>
          <p:cNvSpPr/>
          <p:nvPr/>
        </p:nvSpPr>
        <p:spPr>
          <a:xfrm>
            <a:off x="7811348" y="1594198"/>
            <a:ext cx="4380653" cy="3887936"/>
          </a:xfrm>
          <a:prstGeom prst="rightArrow">
            <a:avLst>
              <a:gd name="adj1" fmla="val 73439"/>
              <a:gd name="adj2" fmla="val 18762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Стрелка: вправо 105">
            <a:extLst>
              <a:ext uri="{FF2B5EF4-FFF2-40B4-BE49-F238E27FC236}">
                <a16:creationId xmlns:a16="http://schemas.microsoft.com/office/drawing/2014/main" xmlns="" id="{1ACC2410-E862-45FD-A49C-91E04F7337F5}"/>
              </a:ext>
            </a:extLst>
          </p:cNvPr>
          <p:cNvSpPr/>
          <p:nvPr/>
        </p:nvSpPr>
        <p:spPr>
          <a:xfrm>
            <a:off x="5055556" y="1594198"/>
            <a:ext cx="3557349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Стрелка: вправо 104">
            <a:extLst>
              <a:ext uri="{FF2B5EF4-FFF2-40B4-BE49-F238E27FC236}">
                <a16:creationId xmlns:a16="http://schemas.microsoft.com/office/drawing/2014/main" xmlns="" id="{BD789189-2A0C-4F55-82B2-BE6958B168AB}"/>
              </a:ext>
            </a:extLst>
          </p:cNvPr>
          <p:cNvSpPr/>
          <p:nvPr/>
        </p:nvSpPr>
        <p:spPr>
          <a:xfrm>
            <a:off x="2347845" y="1594198"/>
            <a:ext cx="3391502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xmlns="" id="{7D4D5455-E453-4083-AFE5-151A2E7B116F}"/>
              </a:ext>
            </a:extLst>
          </p:cNvPr>
          <p:cNvSpPr/>
          <p:nvPr/>
        </p:nvSpPr>
        <p:spPr>
          <a:xfrm>
            <a:off x="0" y="1594198"/>
            <a:ext cx="2927648" cy="3887936"/>
          </a:xfrm>
          <a:prstGeom prst="rightArrow">
            <a:avLst>
              <a:gd name="adj1" fmla="val 73439"/>
              <a:gd name="adj2" fmla="val 2726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8217" y="1409831"/>
            <a:ext cx="2162198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ОБРАБОТКА МЕТАЛЛИЧЕСКИХ ИЗДЕЛИЙ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65531" y="1409831"/>
            <a:ext cx="2173060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ИЗГОТОВЛЕНИЕ ЭЛЕКТРОТЕХНИЧЕСКИХ И ПОЛИМЕРНЫХ ИЗДЕЛИЙ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691850" y="1384581"/>
            <a:ext cx="2236905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МЕТАЛЛИЧЕСКИХ ДЕТАЛЕЙ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068508" y="1421956"/>
            <a:ext cx="1890542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КОНЕЧНАЯ ПРОДУКЦИЯ КЛАСТЕРА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14694" y="1132832"/>
            <a:ext cx="1409244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Группа 14"/>
          <p:cNvGrpSpPr>
            <a:grpSpLocks/>
          </p:cNvGrpSpPr>
          <p:nvPr/>
        </p:nvGrpSpPr>
        <p:grpSpPr bwMode="auto">
          <a:xfrm>
            <a:off x="873390" y="643673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33" name="Овал 32"/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5" name="Группа 104"/>
          <p:cNvGrpSpPr>
            <a:grpSpLocks/>
          </p:cNvGrpSpPr>
          <p:nvPr/>
        </p:nvGrpSpPr>
        <p:grpSpPr bwMode="auto">
          <a:xfrm>
            <a:off x="3591709" y="623630"/>
            <a:ext cx="504000" cy="504000"/>
            <a:chOff x="473461" y="2001061"/>
            <a:chExt cx="504000" cy="503999"/>
          </a:xfrm>
          <a:solidFill>
            <a:srgbClr val="00897B"/>
          </a:solidFill>
        </p:grpSpPr>
        <p:sp>
          <p:nvSpPr>
            <p:cNvPr id="36" name="Овал 35"/>
            <p:cNvSpPr/>
            <p:nvPr/>
          </p:nvSpPr>
          <p:spPr>
            <a:xfrm>
              <a:off x="473461" y="2001061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7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Группа 111"/>
          <p:cNvGrpSpPr>
            <a:grpSpLocks/>
          </p:cNvGrpSpPr>
          <p:nvPr/>
        </p:nvGrpSpPr>
        <p:grpSpPr bwMode="auto">
          <a:xfrm>
            <a:off x="6500061" y="604241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39" name="Овал 38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Прямоугольник 14"/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1" name="Группа 121"/>
          <p:cNvGrpSpPr>
            <a:grpSpLocks/>
          </p:cNvGrpSpPr>
          <p:nvPr/>
        </p:nvGrpSpPr>
        <p:grpSpPr bwMode="auto">
          <a:xfrm>
            <a:off x="9770857" y="610003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42" name="Овал 41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3" name="Прямоугольник 14"/>
            <p:cNvSpPr>
              <a:spLocks noChangeArrowheads="1"/>
            </p:cNvSpPr>
            <p:nvPr/>
          </p:nvSpPr>
          <p:spPr bwMode="auto">
            <a:xfrm>
              <a:off x="562104" y="2149801"/>
              <a:ext cx="275879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latin typeface="Arial Narrow" panose="020B060602020203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2823305" y="1111921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758344" y="1133957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020003" y="1111921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13569" y="5456747"/>
            <a:ext cx="1229825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«СЗГЦ»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КБ «Гамма»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Инжтех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-СМЦ»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«ТИМ»</a:t>
            </a:r>
          </a:p>
          <a:p>
            <a:pPr algn="ctr">
              <a:defRPr/>
            </a:pPr>
            <a:endParaRPr lang="ru-RU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113129" y="5460076"/>
            <a:ext cx="173477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«КЛЗ»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СпецМашКонструкция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«ПК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Стройидустрия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endParaRPr lang="ru-RU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563190" y="5459298"/>
            <a:ext cx="23715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Промэлектроника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«Агро»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744440" y="5465173"/>
            <a:ext cx="25386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ОАО «КОРМЗ»</a:t>
            </a:r>
          </a:p>
        </p:txBody>
      </p:sp>
      <p:pic>
        <p:nvPicPr>
          <p:cNvPr id="78" name="Рисунок 1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3" r="11523"/>
          <a:stretch/>
        </p:blipFill>
        <p:spPr bwMode="auto">
          <a:xfrm>
            <a:off x="3688215" y="3642679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Прямоугольник 89"/>
          <p:cNvSpPr/>
          <p:nvPr/>
        </p:nvSpPr>
        <p:spPr>
          <a:xfrm>
            <a:off x="8799372" y="3099652"/>
            <a:ext cx="139020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Прицепная техника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3379261" y="4331820"/>
            <a:ext cx="134355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Металлоконструкции</a:t>
            </a:r>
          </a:p>
        </p:txBody>
      </p:sp>
      <p:sp>
        <p:nvSpPr>
          <p:cNvPr id="84" name="Полилиния: фигура 83">
            <a:extLst>
              <a:ext uri="{FF2B5EF4-FFF2-40B4-BE49-F238E27FC236}">
                <a16:creationId xmlns:a16="http://schemas.microsoft.com/office/drawing/2014/main" xmlns="" id="{CDC80F31-D52E-4301-9643-91FE9261E1B7}"/>
              </a:ext>
            </a:extLst>
          </p:cNvPr>
          <p:cNvSpPr/>
          <p:nvPr/>
        </p:nvSpPr>
        <p:spPr>
          <a:xfrm>
            <a:off x="2347845" y="-134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олилиния: фигура 84">
            <a:extLst>
              <a:ext uri="{FF2B5EF4-FFF2-40B4-BE49-F238E27FC236}">
                <a16:creationId xmlns:a16="http://schemas.microsoft.com/office/drawing/2014/main" xmlns="" id="{14E3FC74-CD17-467E-824D-547542E5009C}"/>
              </a:ext>
            </a:extLst>
          </p:cNvPr>
          <p:cNvSpPr/>
          <p:nvPr/>
        </p:nvSpPr>
        <p:spPr>
          <a:xfrm>
            <a:off x="5144876" y="9992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олилиния: фигура 85">
            <a:extLst>
              <a:ext uri="{FF2B5EF4-FFF2-40B4-BE49-F238E27FC236}">
                <a16:creationId xmlns:a16="http://schemas.microsoft.com/office/drawing/2014/main" xmlns="" id="{A8D2085C-7E79-4ACA-BE1B-240B2212DF0C}"/>
              </a:ext>
            </a:extLst>
          </p:cNvPr>
          <p:cNvSpPr/>
          <p:nvPr/>
        </p:nvSpPr>
        <p:spPr>
          <a:xfrm>
            <a:off x="7985012" y="11621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олилиния: фигура 92">
            <a:extLst>
              <a:ext uri="{FF2B5EF4-FFF2-40B4-BE49-F238E27FC236}">
                <a16:creationId xmlns:a16="http://schemas.microsoft.com/office/drawing/2014/main" xmlns="" id="{0A6FEC94-B0B5-4FB2-8BDC-61174C958532}"/>
              </a:ext>
            </a:extLst>
          </p:cNvPr>
          <p:cNvSpPr/>
          <p:nvPr/>
        </p:nvSpPr>
        <p:spPr>
          <a:xfrm>
            <a:off x="2347845" y="495809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олилиния: фигура 93">
            <a:extLst>
              <a:ext uri="{FF2B5EF4-FFF2-40B4-BE49-F238E27FC236}">
                <a16:creationId xmlns:a16="http://schemas.microsoft.com/office/drawing/2014/main" xmlns="" id="{1886BE82-03C7-4604-857E-599431F27571}"/>
              </a:ext>
            </a:extLst>
          </p:cNvPr>
          <p:cNvSpPr/>
          <p:nvPr/>
        </p:nvSpPr>
        <p:spPr>
          <a:xfrm>
            <a:off x="5154436" y="4975733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5" name="Полилиния: фигура 94">
            <a:extLst>
              <a:ext uri="{FF2B5EF4-FFF2-40B4-BE49-F238E27FC236}">
                <a16:creationId xmlns:a16="http://schemas.microsoft.com/office/drawing/2014/main" xmlns="" id="{5B257113-DB56-446C-AF27-AECD24A9B8EF}"/>
              </a:ext>
            </a:extLst>
          </p:cNvPr>
          <p:cNvSpPr/>
          <p:nvPr/>
        </p:nvSpPr>
        <p:spPr>
          <a:xfrm>
            <a:off x="7985012" y="4975733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4189927" y="51667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ПЕРСПЕКТИВНЫЙ КЛАСТЕР СПЕЦИАЛЬНОЙ ТЕХНИКИ</a:t>
            </a:r>
            <a:endParaRPr lang="ru-RU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A5783F75-649C-43B9-BACE-6722F00BFA2E}"/>
              </a:ext>
            </a:extLst>
          </p:cNvPr>
          <p:cNvSpPr/>
          <p:nvPr/>
        </p:nvSpPr>
        <p:spPr>
          <a:xfrm>
            <a:off x="253208" y="3133366"/>
            <a:ext cx="199264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Цинкование деталей</a:t>
            </a: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xmlns="" id="{52B6B286-D4FB-43F1-BC9A-A54D30EE2202}"/>
              </a:ext>
            </a:extLst>
          </p:cNvPr>
          <p:cNvSpPr/>
          <p:nvPr/>
        </p:nvSpPr>
        <p:spPr>
          <a:xfrm>
            <a:off x="3513037" y="3122668"/>
            <a:ext cx="10611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Литейные заготовки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AFB4A38F-9F6D-47C0-8233-2EA8B934E984}"/>
              </a:ext>
            </a:extLst>
          </p:cNvPr>
          <p:cNvSpPr/>
          <p:nvPr/>
        </p:nvSpPr>
        <p:spPr>
          <a:xfrm>
            <a:off x="6008280" y="3129024"/>
            <a:ext cx="178445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Электрокомпоненты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xmlns="" id="{6D7C3966-AA99-4C05-9F7A-3A904B926219}"/>
              </a:ext>
            </a:extLst>
          </p:cNvPr>
          <p:cNvSpPr/>
          <p:nvPr/>
        </p:nvSpPr>
        <p:spPr>
          <a:xfrm>
            <a:off x="10154425" y="3115464"/>
            <a:ext cx="160924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Навесное оборудование	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xmlns="" id="{20F2109E-409F-4C56-A07C-434D8C6E0EBD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22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олилиния: фигура 63">
            <a:extLst>
              <a:ext uri="{FF2B5EF4-FFF2-40B4-BE49-F238E27FC236}">
                <a16:creationId xmlns:a16="http://schemas.microsoft.com/office/drawing/2014/main" xmlns="" id="{09637F51-D98F-4F31-B309-A9A2C7DE7179}"/>
              </a:ext>
            </a:extLst>
          </p:cNvPr>
          <p:cNvSpPr/>
          <p:nvPr/>
        </p:nvSpPr>
        <p:spPr>
          <a:xfrm>
            <a:off x="0" y="6544458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pic>
        <p:nvPicPr>
          <p:cNvPr id="65" name="Рисунок 114">
            <a:extLst>
              <a:ext uri="{FF2B5EF4-FFF2-40B4-BE49-F238E27FC236}">
                <a16:creationId xmlns:a16="http://schemas.microsoft.com/office/drawing/2014/main" xmlns="" id="{89CCAD9F-3C6E-4C25-871B-9F9F08B52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4" r="21644"/>
          <a:stretch/>
        </p:blipFill>
        <p:spPr bwMode="auto">
          <a:xfrm>
            <a:off x="889531" y="2409693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Рисунок 114">
            <a:extLst>
              <a:ext uri="{FF2B5EF4-FFF2-40B4-BE49-F238E27FC236}">
                <a16:creationId xmlns:a16="http://schemas.microsoft.com/office/drawing/2014/main" xmlns="" id="{96ADE730-4BB8-4D18-9F99-69A984E71C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" b="3017"/>
          <a:stretch/>
        </p:blipFill>
        <p:spPr bwMode="auto">
          <a:xfrm>
            <a:off x="3655999" y="2408964"/>
            <a:ext cx="738268" cy="738268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Рисунок 114">
            <a:extLst>
              <a:ext uri="{FF2B5EF4-FFF2-40B4-BE49-F238E27FC236}">
                <a16:creationId xmlns:a16="http://schemas.microsoft.com/office/drawing/2014/main" xmlns="" id="{708943DD-B70D-4BF4-A4DE-71E0D18829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2" r="15682"/>
          <a:stretch/>
        </p:blipFill>
        <p:spPr bwMode="auto">
          <a:xfrm>
            <a:off x="6480010" y="2408964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Рисунок 114">
            <a:extLst>
              <a:ext uri="{FF2B5EF4-FFF2-40B4-BE49-F238E27FC236}">
                <a16:creationId xmlns:a16="http://schemas.microsoft.com/office/drawing/2014/main" xmlns="" id="{D410A778-4BE8-4732-B7EE-130395B1E3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9134475" y="2412426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Рисунок 114">
            <a:extLst>
              <a:ext uri="{FF2B5EF4-FFF2-40B4-BE49-F238E27FC236}">
                <a16:creationId xmlns:a16="http://schemas.microsoft.com/office/drawing/2014/main" xmlns="" id="{642B913A-8784-4193-910F-91565AAB33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10510093" y="2409024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Рисунок 114">
            <a:extLst>
              <a:ext uri="{FF2B5EF4-FFF2-40B4-BE49-F238E27FC236}">
                <a16:creationId xmlns:a16="http://schemas.microsoft.com/office/drawing/2014/main" xmlns="" id="{D00A0F05-8D3C-4231-A2C4-6B739E55D9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9139171" y="3641830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66C71CD6-371F-4A9F-AD52-7DABA48844C6}"/>
              </a:ext>
            </a:extLst>
          </p:cNvPr>
          <p:cNvSpPr/>
          <p:nvPr/>
        </p:nvSpPr>
        <p:spPr>
          <a:xfrm>
            <a:off x="8647695" y="4333491"/>
            <a:ext cx="170739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Мусоровозы</a:t>
            </a:r>
          </a:p>
        </p:txBody>
      </p:sp>
      <p:pic>
        <p:nvPicPr>
          <p:cNvPr id="69" name="Рисунок 114">
            <a:extLst>
              <a:ext uri="{FF2B5EF4-FFF2-40B4-BE49-F238E27FC236}">
                <a16:creationId xmlns:a16="http://schemas.microsoft.com/office/drawing/2014/main" xmlns="" id="{C84241B4-806B-45A8-BA25-296A176719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10510093" y="363711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DD954063-4A68-4D77-8494-8B290110F131}"/>
              </a:ext>
            </a:extLst>
          </p:cNvPr>
          <p:cNvSpPr/>
          <p:nvPr/>
        </p:nvSpPr>
        <p:spPr>
          <a:xfrm>
            <a:off x="10065468" y="4331072"/>
            <a:ext cx="160924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Тракторное оборудование</a:t>
            </a:r>
          </a:p>
        </p:txBody>
      </p:sp>
      <p:pic>
        <p:nvPicPr>
          <p:cNvPr id="70" name="Рисунок 114">
            <a:extLst>
              <a:ext uri="{FF2B5EF4-FFF2-40B4-BE49-F238E27FC236}">
                <a16:creationId xmlns:a16="http://schemas.microsoft.com/office/drawing/2014/main" xmlns="" id="{0442188A-8304-4035-B6FB-FC7B86243E5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9000"/>
          <a:stretch/>
        </p:blipFill>
        <p:spPr bwMode="auto">
          <a:xfrm>
            <a:off x="6474230" y="363711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F8D6AD82-EA1D-4BFD-B4C5-5A32B1470196}"/>
              </a:ext>
            </a:extLst>
          </p:cNvPr>
          <p:cNvSpPr/>
          <p:nvPr/>
        </p:nvSpPr>
        <p:spPr>
          <a:xfrm>
            <a:off x="6167044" y="4331072"/>
            <a:ext cx="134593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Изделия из полиэтилена</a:t>
            </a:r>
          </a:p>
        </p:txBody>
      </p:sp>
      <p:pic>
        <p:nvPicPr>
          <p:cNvPr id="81" name="Рисунок 114">
            <a:extLst>
              <a:ext uri="{FF2B5EF4-FFF2-40B4-BE49-F238E27FC236}">
                <a16:creationId xmlns:a16="http://schemas.microsoft.com/office/drawing/2014/main" xmlns="" id="{A979220F-ACE6-4C25-AADD-FB52630A2A6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7" r="16117"/>
          <a:stretch/>
        </p:blipFill>
        <p:spPr bwMode="auto">
          <a:xfrm>
            <a:off x="889531" y="363711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xmlns="" id="{1FA636C7-2ED4-448C-82A4-E6F5EA9C9FF7}"/>
              </a:ext>
            </a:extLst>
          </p:cNvPr>
          <p:cNvSpPr/>
          <p:nvPr/>
        </p:nvSpPr>
        <p:spPr>
          <a:xfrm>
            <a:off x="268297" y="4331820"/>
            <a:ext cx="199264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Механическая обработка деталей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EC5EC41F-0E7A-4CBC-9E3D-6B96DEEBC2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61" name="Заголовок 1">
            <a:extLst>
              <a:ext uri="{FF2B5EF4-FFF2-40B4-BE49-F238E27FC236}">
                <a16:creationId xmlns:a16="http://schemas.microsoft.com/office/drawing/2014/main" xmlns="" id="{2F7CF03E-AA8F-474C-BCB9-828F876D296B}"/>
              </a:ext>
            </a:extLst>
          </p:cNvPr>
          <p:cNvSpPr txBox="1">
            <a:spLocks/>
          </p:cNvSpPr>
          <p:nvPr/>
        </p:nvSpPr>
        <p:spPr>
          <a:xfrm>
            <a:off x="11437873" y="6387704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846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Стрелка: вправо 105">
            <a:extLst>
              <a:ext uri="{FF2B5EF4-FFF2-40B4-BE49-F238E27FC236}">
                <a16:creationId xmlns:a16="http://schemas.microsoft.com/office/drawing/2014/main" xmlns="" id="{1ACC2410-E862-45FD-A49C-91E04F7337F5}"/>
              </a:ext>
            </a:extLst>
          </p:cNvPr>
          <p:cNvSpPr/>
          <p:nvPr/>
        </p:nvSpPr>
        <p:spPr>
          <a:xfrm>
            <a:off x="5578412" y="1594198"/>
            <a:ext cx="6613588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Стрелка: вправо 104">
            <a:extLst>
              <a:ext uri="{FF2B5EF4-FFF2-40B4-BE49-F238E27FC236}">
                <a16:creationId xmlns:a16="http://schemas.microsoft.com/office/drawing/2014/main" xmlns="" id="{BD789189-2A0C-4F55-82B2-BE6958B168AB}"/>
              </a:ext>
            </a:extLst>
          </p:cNvPr>
          <p:cNvSpPr/>
          <p:nvPr/>
        </p:nvSpPr>
        <p:spPr>
          <a:xfrm>
            <a:off x="2347844" y="1594198"/>
            <a:ext cx="5158401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xmlns="" id="{7D4D5455-E453-4083-AFE5-151A2E7B116F}"/>
              </a:ext>
            </a:extLst>
          </p:cNvPr>
          <p:cNvSpPr/>
          <p:nvPr/>
        </p:nvSpPr>
        <p:spPr>
          <a:xfrm>
            <a:off x="-2" y="1594198"/>
            <a:ext cx="3780605" cy="3887936"/>
          </a:xfrm>
          <a:prstGeom prst="rightArrow">
            <a:avLst>
              <a:gd name="adj1" fmla="val 73439"/>
              <a:gd name="adj2" fmla="val 2726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14174" y="1428943"/>
            <a:ext cx="2162198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 ХИМИЧЕСКОГО СЫРЬЯ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704324" y="1416278"/>
            <a:ext cx="2236905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ИЗГОТОВЛЕНИЕ КОМПОНЕНТОВ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321904" y="1429453"/>
            <a:ext cx="1890542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КОНЕЧНАЯ ПРОДУКЦИЯ КЛАСТЕРА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4599" y="1133646"/>
            <a:ext cx="1409244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Группа 14"/>
          <p:cNvGrpSpPr>
            <a:grpSpLocks/>
          </p:cNvGrpSpPr>
          <p:nvPr/>
        </p:nvGrpSpPr>
        <p:grpSpPr bwMode="auto">
          <a:xfrm>
            <a:off x="1052862" y="619766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33" name="Овал 32"/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5" name="Группа 104"/>
          <p:cNvGrpSpPr>
            <a:grpSpLocks/>
          </p:cNvGrpSpPr>
          <p:nvPr/>
        </p:nvGrpSpPr>
        <p:grpSpPr bwMode="auto">
          <a:xfrm>
            <a:off x="4571702" y="624728"/>
            <a:ext cx="504000" cy="504000"/>
            <a:chOff x="473461" y="2001061"/>
            <a:chExt cx="504000" cy="503999"/>
          </a:xfrm>
          <a:solidFill>
            <a:srgbClr val="00897B"/>
          </a:solidFill>
        </p:grpSpPr>
        <p:sp>
          <p:nvSpPr>
            <p:cNvPr id="36" name="Овал 35"/>
            <p:cNvSpPr/>
            <p:nvPr/>
          </p:nvSpPr>
          <p:spPr>
            <a:xfrm>
              <a:off x="473461" y="2001061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7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Группа 111"/>
          <p:cNvGrpSpPr>
            <a:grpSpLocks/>
          </p:cNvGrpSpPr>
          <p:nvPr/>
        </p:nvGrpSpPr>
        <p:grpSpPr bwMode="auto">
          <a:xfrm>
            <a:off x="9015174" y="624728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39" name="Овал 38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Прямоугольник 14"/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3843503" y="1133645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270311" y="1135030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20809" y="5662907"/>
            <a:ext cx="10502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АО </a:t>
            </a:r>
            <a:r>
              <a:rPr lang="ru-RU" sz="10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Евраз</a:t>
            </a: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ЗСМК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«Химпром»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446445" y="5647389"/>
            <a:ext cx="82907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КАО «АЗОТ»</a:t>
            </a:r>
          </a:p>
          <a:p>
            <a:pPr algn="ctr">
              <a:defRPr/>
            </a:pPr>
            <a:endParaRPr lang="ru-RU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290384" y="5346394"/>
            <a:ext cx="237156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Новопласт</a:t>
            </a: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ООО АСР-Взрыв, </a:t>
            </a:r>
          </a:p>
          <a:p>
            <a:pPr algn="ctr">
              <a:defRPr/>
            </a:pP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Кузбассразрезуголь-Взрывпром</a:t>
            </a: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АО «СУЭК»</a:t>
            </a:r>
          </a:p>
          <a:p>
            <a:pPr algn="ctr">
              <a:defRPr/>
            </a:pPr>
            <a:r>
              <a:rPr lang="ru-RU" sz="10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ООО «Нитро-Сибирь-Кузбасс»</a:t>
            </a:r>
          </a:p>
        </p:txBody>
      </p:sp>
      <p:pic>
        <p:nvPicPr>
          <p:cNvPr id="78" name="Рисунок 1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3" r="15993"/>
          <a:stretch/>
        </p:blipFill>
        <p:spPr bwMode="auto">
          <a:xfrm>
            <a:off x="5595732" y="2989977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Прямоугольник 90"/>
          <p:cNvSpPr/>
          <p:nvPr/>
        </p:nvSpPr>
        <p:spPr>
          <a:xfrm>
            <a:off x="5317822" y="3678456"/>
            <a:ext cx="13435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Эмульгатор обратных эмульсий</a:t>
            </a:r>
          </a:p>
        </p:txBody>
      </p:sp>
      <p:sp>
        <p:nvSpPr>
          <p:cNvPr id="84" name="Полилиния: фигура 83">
            <a:extLst>
              <a:ext uri="{FF2B5EF4-FFF2-40B4-BE49-F238E27FC236}">
                <a16:creationId xmlns:a16="http://schemas.microsoft.com/office/drawing/2014/main" xmlns="" id="{CDC80F31-D52E-4301-9643-91FE9261E1B7}"/>
              </a:ext>
            </a:extLst>
          </p:cNvPr>
          <p:cNvSpPr/>
          <p:nvPr/>
        </p:nvSpPr>
        <p:spPr>
          <a:xfrm>
            <a:off x="2655233" y="8364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олилиния: фигура 85">
            <a:extLst>
              <a:ext uri="{FF2B5EF4-FFF2-40B4-BE49-F238E27FC236}">
                <a16:creationId xmlns:a16="http://schemas.microsoft.com/office/drawing/2014/main" xmlns="" id="{A8D2085C-7E79-4ACA-BE1B-240B2212DF0C}"/>
              </a:ext>
            </a:extLst>
          </p:cNvPr>
          <p:cNvSpPr/>
          <p:nvPr/>
        </p:nvSpPr>
        <p:spPr>
          <a:xfrm>
            <a:off x="6806756" y="12630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олилиния: фигура 92">
            <a:extLst>
              <a:ext uri="{FF2B5EF4-FFF2-40B4-BE49-F238E27FC236}">
                <a16:creationId xmlns:a16="http://schemas.microsoft.com/office/drawing/2014/main" xmlns="" id="{0A6FEC94-B0B5-4FB2-8BDC-61174C958532}"/>
              </a:ext>
            </a:extLst>
          </p:cNvPr>
          <p:cNvSpPr/>
          <p:nvPr/>
        </p:nvSpPr>
        <p:spPr>
          <a:xfrm>
            <a:off x="2655233" y="495809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олилиния: фигура 94">
            <a:extLst>
              <a:ext uri="{FF2B5EF4-FFF2-40B4-BE49-F238E27FC236}">
                <a16:creationId xmlns:a16="http://schemas.microsoft.com/office/drawing/2014/main" xmlns="" id="{5B257113-DB56-446C-AF27-AECD24A9B8EF}"/>
              </a:ext>
            </a:extLst>
          </p:cNvPr>
          <p:cNvSpPr/>
          <p:nvPr/>
        </p:nvSpPr>
        <p:spPr>
          <a:xfrm>
            <a:off x="6827220" y="497460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4189927" y="51667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ПЕРСПЕКТИВНЫЙ КЛАСТЕР ХИМИЧЕСКОЙ ПРОДУКЦИИ</a:t>
            </a:r>
            <a:endParaRPr lang="ru-RU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A5783F75-649C-43B9-BACE-6722F00BFA2E}"/>
              </a:ext>
            </a:extLst>
          </p:cNvPr>
          <p:cNvSpPr/>
          <p:nvPr/>
        </p:nvSpPr>
        <p:spPr>
          <a:xfrm>
            <a:off x="-291824" y="3678456"/>
            <a:ext cx="199264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Натр едкий</a:t>
            </a: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xmlns="" id="{52B6B286-D4FB-43F1-BC9A-A54D30EE2202}"/>
              </a:ext>
            </a:extLst>
          </p:cNvPr>
          <p:cNvSpPr/>
          <p:nvPr/>
        </p:nvSpPr>
        <p:spPr>
          <a:xfrm>
            <a:off x="3920790" y="3705249"/>
            <a:ext cx="114211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Селитра аммиачная гладкая</a:t>
            </a: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AFB4A38F-9F6D-47C0-8233-2EA8B934E984}"/>
              </a:ext>
            </a:extLst>
          </p:cNvPr>
          <p:cNvSpPr/>
          <p:nvPr/>
        </p:nvSpPr>
        <p:spPr>
          <a:xfrm>
            <a:off x="7854581" y="3678456"/>
            <a:ext cx="1085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Взрывчатые вещества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xmlns="" id="{20F2109E-409F-4C56-A07C-434D8C6E0EBD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23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олилиния: фигура 63">
            <a:extLst>
              <a:ext uri="{FF2B5EF4-FFF2-40B4-BE49-F238E27FC236}">
                <a16:creationId xmlns:a16="http://schemas.microsoft.com/office/drawing/2014/main" xmlns="" id="{09637F51-D98F-4F31-B309-A9A2C7DE7179}"/>
              </a:ext>
            </a:extLst>
          </p:cNvPr>
          <p:cNvSpPr/>
          <p:nvPr/>
        </p:nvSpPr>
        <p:spPr>
          <a:xfrm>
            <a:off x="0" y="6544458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pic>
        <p:nvPicPr>
          <p:cNvPr id="65" name="Рисунок 114">
            <a:extLst>
              <a:ext uri="{FF2B5EF4-FFF2-40B4-BE49-F238E27FC236}">
                <a16:creationId xmlns:a16="http://schemas.microsoft.com/office/drawing/2014/main" xmlns="" id="{89CCAD9F-3C6E-4C25-871B-9F9F08B528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8" r="5858"/>
          <a:stretch/>
        </p:blipFill>
        <p:spPr bwMode="auto">
          <a:xfrm>
            <a:off x="357197" y="2995553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Рисунок 114">
            <a:extLst>
              <a:ext uri="{FF2B5EF4-FFF2-40B4-BE49-F238E27FC236}">
                <a16:creationId xmlns:a16="http://schemas.microsoft.com/office/drawing/2014/main" xmlns="" id="{96ADE730-4BB8-4D18-9F99-69A984E71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3" r="24603"/>
          <a:stretch/>
        </p:blipFill>
        <p:spPr bwMode="auto">
          <a:xfrm>
            <a:off x="4122714" y="2971709"/>
            <a:ext cx="738268" cy="738268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Рисунок 114">
            <a:extLst>
              <a:ext uri="{FF2B5EF4-FFF2-40B4-BE49-F238E27FC236}">
                <a16:creationId xmlns:a16="http://schemas.microsoft.com/office/drawing/2014/main" xmlns="" id="{FAC4B139-7709-46A4-AA73-370DF574B9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2" r="12692"/>
          <a:stretch/>
        </p:blipFill>
        <p:spPr bwMode="auto">
          <a:xfrm>
            <a:off x="8021751" y="2998443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Рисунок 114">
            <a:extLst>
              <a:ext uri="{FF2B5EF4-FFF2-40B4-BE49-F238E27FC236}">
                <a16:creationId xmlns:a16="http://schemas.microsoft.com/office/drawing/2014/main" xmlns="" id="{2A1C86EE-53EC-4036-A713-F2F002D7D0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8" r="12548"/>
          <a:stretch/>
        </p:blipFill>
        <p:spPr bwMode="auto">
          <a:xfrm>
            <a:off x="10539560" y="2989977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138763E1-F5B5-45EB-AD4E-E31304EB4268}"/>
              </a:ext>
            </a:extLst>
          </p:cNvPr>
          <p:cNvSpPr/>
          <p:nvPr/>
        </p:nvSpPr>
        <p:spPr>
          <a:xfrm>
            <a:off x="10007332" y="3715553"/>
            <a:ext cx="178445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Щёлоки и щёлочи</a:t>
            </a:r>
          </a:p>
        </p:txBody>
      </p:sp>
      <p:pic>
        <p:nvPicPr>
          <p:cNvPr id="50" name="Рисунок 114">
            <a:extLst>
              <a:ext uri="{FF2B5EF4-FFF2-40B4-BE49-F238E27FC236}">
                <a16:creationId xmlns:a16="http://schemas.microsoft.com/office/drawing/2014/main" xmlns="" id="{3EF38DD9-19A2-4FD7-837A-92EC5E52AD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0" b="15370"/>
          <a:stretch/>
        </p:blipFill>
        <p:spPr bwMode="auto">
          <a:xfrm>
            <a:off x="1825131" y="2995553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99661EAD-1573-4D9F-9717-A6BCC76435CA}"/>
              </a:ext>
            </a:extLst>
          </p:cNvPr>
          <p:cNvSpPr/>
          <p:nvPr/>
        </p:nvSpPr>
        <p:spPr>
          <a:xfrm>
            <a:off x="1188808" y="3671069"/>
            <a:ext cx="199264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Бензол</a:t>
            </a:r>
          </a:p>
        </p:txBody>
      </p:sp>
      <p:pic>
        <p:nvPicPr>
          <p:cNvPr id="43" name="Рисунок 114">
            <a:extLst>
              <a:ext uri="{FF2B5EF4-FFF2-40B4-BE49-F238E27FC236}">
                <a16:creationId xmlns:a16="http://schemas.microsoft.com/office/drawing/2014/main" xmlns="" id="{3F4EFA84-7EDE-4431-A91A-BA0BA46F43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9267175" y="2997339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810C899D-D386-40DB-92D8-49ADEC3511DF}"/>
              </a:ext>
            </a:extLst>
          </p:cNvPr>
          <p:cNvSpPr/>
          <p:nvPr/>
        </p:nvSpPr>
        <p:spPr>
          <a:xfrm>
            <a:off x="8902535" y="3671315"/>
            <a:ext cx="144927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Неорганические кислоты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6D35E805-E4C2-425A-8F9B-963AB66FAC1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53" name="Заголовок 1">
            <a:extLst>
              <a:ext uri="{FF2B5EF4-FFF2-40B4-BE49-F238E27FC236}">
                <a16:creationId xmlns:a16="http://schemas.microsoft.com/office/drawing/2014/main" xmlns="" id="{CF8129B6-B807-4596-89C0-CB62CF77747D}"/>
              </a:ext>
            </a:extLst>
          </p:cNvPr>
          <p:cNvSpPr txBox="1">
            <a:spLocks/>
          </p:cNvSpPr>
          <p:nvPr/>
        </p:nvSpPr>
        <p:spPr>
          <a:xfrm>
            <a:off x="11487484" y="6387704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783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817B709D-1F3E-41A4-B5A9-CB67180D7168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5FF99A97-680E-4D6A-AC52-96C9815F87A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24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8F5E165C-41FB-48E0-831A-956BDD76A7AB}"/>
              </a:ext>
            </a:extLst>
          </p:cNvPr>
          <p:cNvGrpSpPr/>
          <p:nvPr/>
        </p:nvGrpSpPr>
        <p:grpSpPr>
          <a:xfrm>
            <a:off x="5447928" y="1419993"/>
            <a:ext cx="6097361" cy="2250210"/>
            <a:chOff x="1144356" y="3734435"/>
            <a:chExt cx="6097361" cy="225021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xmlns="" id="{DF3DF84A-8778-4685-9947-DF856A7B3D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7" t="5554" r="5747" b="5554"/>
            <a:stretch/>
          </p:blipFill>
          <p:spPr bwMode="auto">
            <a:xfrm>
              <a:off x="1144356" y="3734435"/>
              <a:ext cx="2240438" cy="2250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96558617-AB03-43A6-826A-5230DEE2D39D}"/>
                </a:ext>
              </a:extLst>
            </p:cNvPr>
            <p:cNvSpPr txBox="1"/>
            <p:nvPr/>
          </p:nvSpPr>
          <p:spPr>
            <a:xfrm>
              <a:off x="3481199" y="3872430"/>
              <a:ext cx="3760518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Arial Narrow" panose="020B0606020202030204" pitchFamily="34" charset="0"/>
                </a:rPr>
                <a:t>Для получения оперативной информации </a:t>
              </a:r>
              <a:br>
                <a:rPr lang="ru-RU" sz="1400" dirty="0">
                  <a:latin typeface="Arial Narrow" panose="020B0606020202030204" pitchFamily="34" charset="0"/>
                </a:rPr>
              </a:br>
              <a:r>
                <a:rPr lang="ru-RU" sz="1400" dirty="0">
                  <a:latin typeface="Arial Narrow" panose="020B0606020202030204" pitchFamily="34" charset="0"/>
                </a:rPr>
                <a:t>о предстоящих  мероприятиях и консультаций </a:t>
              </a:r>
              <a:br>
                <a:rPr lang="ru-RU" sz="1400" dirty="0">
                  <a:latin typeface="Arial Narrow" panose="020B0606020202030204" pitchFamily="34" charset="0"/>
                </a:rPr>
              </a:br>
              <a:r>
                <a:rPr lang="ru-RU" sz="1400" dirty="0">
                  <a:latin typeface="Arial Narrow" panose="020B0606020202030204" pitchFamily="34" charset="0"/>
                </a:rPr>
                <a:t>по вопросам создания, развития и поддержки промышленных кластеров приглашаем </a:t>
              </a:r>
              <a:br>
                <a:rPr lang="ru-RU" sz="1400" dirty="0">
                  <a:latin typeface="Arial Narrow" panose="020B0606020202030204" pitchFamily="34" charset="0"/>
                </a:rPr>
              </a:br>
              <a:r>
                <a:rPr lang="ru-RU" sz="1400" dirty="0">
                  <a:latin typeface="Arial Narrow" panose="020B0606020202030204" pitchFamily="34" charset="0"/>
                </a:rPr>
                <a:t>в группу </a:t>
              </a:r>
              <a:r>
                <a:rPr lang="en-US" sz="1400" dirty="0">
                  <a:latin typeface="Arial Narrow" panose="020B0606020202030204" pitchFamily="34" charset="0"/>
                </a:rPr>
                <a:t>WhatsApp</a:t>
              </a:r>
              <a:r>
                <a:rPr lang="ru-RU" sz="1400" dirty="0">
                  <a:latin typeface="Arial Narrow" panose="020B0606020202030204" pitchFamily="34" charset="0"/>
                </a:rPr>
                <a:t/>
              </a:r>
              <a:br>
                <a:rPr lang="ru-RU" sz="1400" dirty="0">
                  <a:latin typeface="Arial Narrow" panose="020B0606020202030204" pitchFamily="34" charset="0"/>
                </a:rPr>
              </a:br>
              <a:r>
                <a:rPr lang="ru-RU" sz="1600" b="1" dirty="0">
                  <a:solidFill>
                    <a:srgbClr val="00897B"/>
                  </a:solidFill>
                  <a:latin typeface="Arial Narrow" panose="020B0606020202030204" pitchFamily="34" charset="0"/>
                </a:rPr>
                <a:t>«КЛАСТЕРЫ РОССИИ-2021»</a:t>
              </a:r>
              <a:endParaRPr lang="ru-RU" sz="1400" b="1" dirty="0">
                <a:solidFill>
                  <a:srgbClr val="00897B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BF74D55B-2635-4E8C-B187-C87AA4F0F45D}"/>
              </a:ext>
            </a:extLst>
          </p:cNvPr>
          <p:cNvSpPr txBox="1"/>
          <p:nvPr/>
        </p:nvSpPr>
        <p:spPr>
          <a:xfrm>
            <a:off x="3881301" y="146967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НАПРАВЛЕНИЕ РЕАЛИЗАЦИИ КЛАСТЕРНОЙ ПОЛИТИКИ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71070ABD-1F2F-484F-B745-03B237E00FCF}"/>
              </a:ext>
            </a:extLst>
          </p:cNvPr>
          <p:cNvSpPr txBox="1"/>
          <p:nvPr/>
        </p:nvSpPr>
        <p:spPr>
          <a:xfrm>
            <a:off x="2936623" y="1570247"/>
            <a:ext cx="21602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ДИРЕКТОР </a:t>
            </a:r>
          </a:p>
          <a:p>
            <a:r>
              <a:rPr lang="ru-RU" sz="1600" b="1" dirty="0">
                <a:latin typeface="Arial Narrow" panose="020B0606020202030204" pitchFamily="34" charset="0"/>
              </a:rPr>
              <a:t>Ассоциации кластеров и технопарков России</a:t>
            </a:r>
          </a:p>
          <a:p>
            <a:endParaRPr lang="ru-RU" sz="800" b="1" dirty="0">
              <a:latin typeface="Arial Narrow" panose="020B0606020202030204" pitchFamily="34" charset="0"/>
            </a:endParaRPr>
          </a:p>
          <a:p>
            <a:r>
              <a:rPr lang="ru-RU" sz="2400" b="1" dirty="0">
                <a:solidFill>
                  <a:srgbClr val="00897B"/>
                </a:solidFill>
                <a:latin typeface="Arial Narrow" panose="020B0606020202030204" pitchFamily="34" charset="0"/>
              </a:rPr>
              <a:t>ШПИЛЕНКО</a:t>
            </a: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</a:rPr>
              <a:t> </a:t>
            </a:r>
          </a:p>
          <a:p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</a:rPr>
              <a:t>Андрей Викторович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Тел.: +7 (499) 277-00-04</a:t>
            </a:r>
          </a:p>
          <a:p>
            <a:r>
              <a:rPr lang="en-US" sz="1400" dirty="0">
                <a:latin typeface="Arial Narrow" panose="020B0606020202030204" pitchFamily="34" charset="0"/>
              </a:rPr>
              <a:t>E-mail: info@akitrf.ru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8699FE1F-B1B6-4300-9BC5-A495BFE1EA00}"/>
              </a:ext>
            </a:extLst>
          </p:cNvPr>
          <p:cNvGrpSpPr/>
          <p:nvPr/>
        </p:nvGrpSpPr>
        <p:grpSpPr>
          <a:xfrm>
            <a:off x="4581211" y="4465725"/>
            <a:ext cx="1558800" cy="1558800"/>
            <a:chOff x="4595389" y="4090893"/>
            <a:chExt cx="1558800" cy="1558800"/>
          </a:xfrm>
        </p:grpSpPr>
        <p:pic>
          <p:nvPicPr>
            <p:cNvPr id="29" name="Рисунок 28" descr="Изображение выглядит как человек, внутренний, костюм, люди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8D96383D-ED98-486A-A646-B36DC2DC31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13" t="8010" r="26056" b="43943"/>
            <a:stretch/>
          </p:blipFill>
          <p:spPr>
            <a:xfrm>
              <a:off x="4670989" y="4166493"/>
              <a:ext cx="1407600" cy="1407600"/>
            </a:xfrm>
            <a:prstGeom prst="ellipse">
              <a:avLst/>
            </a:prstGeom>
            <a:ln w="25400">
              <a:solidFill>
                <a:srgbClr val="00897B"/>
              </a:solidFill>
            </a:ln>
          </p:spPr>
        </p:pic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xmlns="" id="{2C9BE8CE-6A48-49DF-B47D-E263293112DC}"/>
                </a:ext>
              </a:extLst>
            </p:cNvPr>
            <p:cNvSpPr/>
            <p:nvPr/>
          </p:nvSpPr>
          <p:spPr>
            <a:xfrm>
              <a:off x="4595389" y="4090893"/>
              <a:ext cx="1558800" cy="1558800"/>
            </a:xfrm>
            <a:prstGeom prst="ellipse">
              <a:avLst/>
            </a:prstGeom>
            <a:noFill/>
            <a:ln>
              <a:solidFill>
                <a:srgbClr val="00897B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9AD64D58-9BFB-41FF-BE25-5764AAED6D4C}"/>
              </a:ext>
            </a:extLst>
          </p:cNvPr>
          <p:cNvGrpSpPr/>
          <p:nvPr/>
        </p:nvGrpSpPr>
        <p:grpSpPr>
          <a:xfrm>
            <a:off x="8235450" y="4465725"/>
            <a:ext cx="1558800" cy="1558800"/>
            <a:chOff x="8256240" y="4090893"/>
            <a:chExt cx="1558800" cy="1558800"/>
          </a:xfrm>
        </p:grpSpPr>
        <p:pic>
          <p:nvPicPr>
            <p:cNvPr id="34" name="Рисунок 33" descr="Изображение выглядит как человек, мужчина, люди, толпа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20D9E625-8900-4D50-A7EB-8158AA035C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76" t="14567" r="31323" b="33531"/>
            <a:stretch/>
          </p:blipFill>
          <p:spPr>
            <a:xfrm>
              <a:off x="8331840" y="4166493"/>
              <a:ext cx="1407600" cy="1407600"/>
            </a:xfrm>
            <a:prstGeom prst="ellipse">
              <a:avLst/>
            </a:prstGeom>
            <a:ln w="25400">
              <a:solidFill>
                <a:srgbClr val="00897B"/>
              </a:solidFill>
            </a:ln>
          </p:spPr>
        </p:pic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xmlns="" id="{0DFBABB3-9E23-4CF7-9F27-39374A76830A}"/>
                </a:ext>
              </a:extLst>
            </p:cNvPr>
            <p:cNvSpPr/>
            <p:nvPr/>
          </p:nvSpPr>
          <p:spPr>
            <a:xfrm>
              <a:off x="8256240" y="4090893"/>
              <a:ext cx="1558800" cy="1558800"/>
            </a:xfrm>
            <a:prstGeom prst="ellipse">
              <a:avLst/>
            </a:prstGeom>
            <a:noFill/>
            <a:ln>
              <a:solidFill>
                <a:srgbClr val="00897B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961DCCC2-159F-4510-943E-D3A377B627F5}"/>
              </a:ext>
            </a:extLst>
          </p:cNvPr>
          <p:cNvSpPr txBox="1"/>
          <p:nvPr/>
        </p:nvSpPr>
        <p:spPr>
          <a:xfrm>
            <a:off x="1949286" y="4214074"/>
            <a:ext cx="294025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РУКОВОДИТЕЛЬ НАПРАВЛЕНИЯ</a:t>
            </a:r>
          </a:p>
          <a:p>
            <a:r>
              <a:rPr lang="ru-RU" sz="1600" b="1" dirty="0">
                <a:latin typeface="Arial Narrow" panose="020B0606020202030204" pitchFamily="34" charset="0"/>
              </a:rPr>
              <a:t>реализации кластерной политики</a:t>
            </a:r>
          </a:p>
          <a:p>
            <a:endParaRPr lang="ru-RU" sz="800" b="1" dirty="0">
              <a:latin typeface="Arial Narrow" panose="020B0606020202030204" pitchFamily="34" charset="0"/>
            </a:endParaRPr>
          </a:p>
          <a:p>
            <a:r>
              <a:rPr lang="ru-RU" sz="2400" b="1" dirty="0">
                <a:solidFill>
                  <a:srgbClr val="00897B"/>
                </a:solidFill>
                <a:latin typeface="Arial Narrow" panose="020B0606020202030204" pitchFamily="34" charset="0"/>
              </a:rPr>
              <a:t>КРАВЧЕНКО</a:t>
            </a:r>
            <a:endParaRPr lang="ru-RU" sz="1600" b="1" dirty="0">
              <a:solidFill>
                <a:srgbClr val="00897B"/>
              </a:solidFill>
              <a:latin typeface="Arial Narrow" panose="020B0606020202030204" pitchFamily="34" charset="0"/>
            </a:endParaRPr>
          </a:p>
          <a:p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</a:rPr>
              <a:t>Евгений Игоревич</a:t>
            </a:r>
            <a:endParaRPr lang="en-US" sz="1600" b="1" dirty="0">
              <a:solidFill>
                <a:srgbClr val="00897B"/>
              </a:solidFill>
              <a:latin typeface="Arial Narrow" panose="020B0606020202030204" pitchFamily="34" charset="0"/>
            </a:endParaRPr>
          </a:p>
          <a:p>
            <a:r>
              <a:rPr lang="ru-RU" sz="1400" dirty="0">
                <a:latin typeface="Arial Narrow" panose="020B0606020202030204" pitchFamily="34" charset="0"/>
              </a:rPr>
              <a:t>Тел.: +7 (905) 522-34-89 </a:t>
            </a:r>
          </a:p>
          <a:p>
            <a:r>
              <a:rPr lang="en-US" sz="1400" dirty="0">
                <a:latin typeface="Arial Narrow" panose="020B0606020202030204" pitchFamily="34" charset="0"/>
              </a:rPr>
              <a:t>E-mail: ekravchenko@akitrf.ru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90156AB4-E15C-44A7-A6F9-E569FEB626C2}"/>
              </a:ext>
            </a:extLst>
          </p:cNvPr>
          <p:cNvSpPr txBox="1"/>
          <p:nvPr/>
        </p:nvSpPr>
        <p:spPr>
          <a:xfrm>
            <a:off x="6200707" y="4491073"/>
            <a:ext cx="20529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АНАЛИТИК</a:t>
            </a:r>
          </a:p>
          <a:p>
            <a:endParaRPr lang="ru-RU" sz="800" b="1" dirty="0">
              <a:latin typeface="Arial Narrow" panose="020B0606020202030204" pitchFamily="34" charset="0"/>
            </a:endParaRPr>
          </a:p>
          <a:p>
            <a:r>
              <a:rPr lang="ru-RU" sz="2400" b="1" dirty="0">
                <a:solidFill>
                  <a:srgbClr val="00897B"/>
                </a:solidFill>
                <a:latin typeface="Arial Narrow" panose="020B0606020202030204" pitchFamily="34" charset="0"/>
              </a:rPr>
              <a:t>ШИПУГИН</a:t>
            </a:r>
            <a:endParaRPr lang="ru-RU" sz="1600" b="1" dirty="0">
              <a:solidFill>
                <a:srgbClr val="00897B"/>
              </a:solidFill>
              <a:latin typeface="Arial Narrow" panose="020B0606020202030204" pitchFamily="34" charset="0"/>
            </a:endParaRPr>
          </a:p>
          <a:p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</a:rPr>
              <a:t>Андрей Геннадьевич</a:t>
            </a:r>
            <a:endParaRPr lang="en-US" sz="1600" b="1" dirty="0">
              <a:solidFill>
                <a:srgbClr val="00897B"/>
              </a:solidFill>
              <a:latin typeface="Arial Narrow" panose="020B0606020202030204" pitchFamily="34" charset="0"/>
            </a:endParaRPr>
          </a:p>
          <a:p>
            <a:r>
              <a:rPr lang="ru-RU" sz="1400" dirty="0">
                <a:latin typeface="Arial Narrow" panose="020B0606020202030204" pitchFamily="34" charset="0"/>
              </a:rPr>
              <a:t>Тел.: +7 (915) 493-25-80</a:t>
            </a:r>
          </a:p>
          <a:p>
            <a:r>
              <a:rPr lang="en-US" sz="1400" dirty="0">
                <a:latin typeface="Arial Narrow" panose="020B0606020202030204" pitchFamily="34" charset="0"/>
              </a:rPr>
              <a:t>E-mail: ashipugin@akitrf.ru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715FC5E0-B31E-4B8B-B6AB-4D7945AAC337}"/>
              </a:ext>
            </a:extLst>
          </p:cNvPr>
          <p:cNvSpPr txBox="1"/>
          <p:nvPr/>
        </p:nvSpPr>
        <p:spPr>
          <a:xfrm>
            <a:off x="9869850" y="4491073"/>
            <a:ext cx="212818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 Narrow" panose="020B0606020202030204" pitchFamily="34" charset="0"/>
              </a:rPr>
              <a:t>МЛАДШИЙ АНАЛИТИК</a:t>
            </a:r>
          </a:p>
          <a:p>
            <a:endParaRPr lang="ru-RU" sz="800" b="1" dirty="0">
              <a:latin typeface="Arial Narrow" panose="020B0606020202030204" pitchFamily="34" charset="0"/>
            </a:endParaRPr>
          </a:p>
          <a:p>
            <a:r>
              <a:rPr lang="ru-RU" sz="2400" b="1" dirty="0">
                <a:solidFill>
                  <a:srgbClr val="00897B"/>
                </a:solidFill>
                <a:latin typeface="Arial Narrow" panose="020B0606020202030204" pitchFamily="34" charset="0"/>
              </a:rPr>
              <a:t>ГРИНЕНКО</a:t>
            </a:r>
            <a:endParaRPr lang="ru-RU" sz="1600" b="1" dirty="0">
              <a:solidFill>
                <a:srgbClr val="00897B"/>
              </a:solidFill>
              <a:latin typeface="Arial Narrow" panose="020B0606020202030204" pitchFamily="34" charset="0"/>
            </a:endParaRPr>
          </a:p>
          <a:p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</a:rPr>
              <a:t>Сергей Сергеевич</a:t>
            </a:r>
            <a:endParaRPr lang="en-US" sz="1600" b="1" dirty="0">
              <a:solidFill>
                <a:srgbClr val="00897B"/>
              </a:solidFill>
              <a:latin typeface="Arial Narrow" panose="020B0606020202030204" pitchFamily="34" charset="0"/>
            </a:endParaRPr>
          </a:p>
          <a:p>
            <a:r>
              <a:rPr lang="ru-RU" sz="1400" dirty="0">
                <a:latin typeface="Arial Narrow" panose="020B0606020202030204" pitchFamily="34" charset="0"/>
              </a:rPr>
              <a:t>Тел.: +7 </a:t>
            </a:r>
            <a:r>
              <a:rPr lang="en-US" sz="1400" dirty="0">
                <a:latin typeface="Arial Narrow" panose="020B0606020202030204" pitchFamily="34" charset="0"/>
              </a:rPr>
              <a:t>(</a:t>
            </a:r>
            <a:r>
              <a:rPr lang="ru-RU" sz="1400" dirty="0">
                <a:latin typeface="Arial Narrow" panose="020B0606020202030204" pitchFamily="34" charset="0"/>
              </a:rPr>
              <a:t>924</a:t>
            </a:r>
            <a:r>
              <a:rPr lang="en-US" sz="1400" dirty="0">
                <a:latin typeface="Arial Narrow" panose="020B0606020202030204" pitchFamily="34" charset="0"/>
              </a:rPr>
              <a:t>)</a:t>
            </a:r>
            <a:r>
              <a:rPr lang="ru-RU" sz="1400" dirty="0">
                <a:latin typeface="Arial Narrow" panose="020B0606020202030204" pitchFamily="34" charset="0"/>
              </a:rPr>
              <a:t> 261-25-15</a:t>
            </a:r>
          </a:p>
          <a:p>
            <a:r>
              <a:rPr lang="en-US" sz="1400" dirty="0">
                <a:latin typeface="Arial Narrow" panose="020B0606020202030204" pitchFamily="34" charset="0"/>
              </a:rPr>
              <a:t>E-mail: sgrinenko@akitrf.ru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F98D0CC5-633E-465D-BDA7-00457798364F}"/>
              </a:ext>
            </a:extLst>
          </p:cNvPr>
          <p:cNvGrpSpPr/>
          <p:nvPr/>
        </p:nvGrpSpPr>
        <p:grpSpPr>
          <a:xfrm>
            <a:off x="727987" y="1539105"/>
            <a:ext cx="2052000" cy="2052000"/>
            <a:chOff x="695400" y="2196624"/>
            <a:chExt cx="2052000" cy="2052000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72DB82E8-F093-4250-B01C-6E866A75886B}"/>
                </a:ext>
              </a:extLst>
            </p:cNvPr>
            <p:cNvSpPr/>
            <p:nvPr/>
          </p:nvSpPr>
          <p:spPr>
            <a:xfrm>
              <a:off x="695400" y="2196624"/>
              <a:ext cx="2052000" cy="2052000"/>
            </a:xfrm>
            <a:prstGeom prst="ellipse">
              <a:avLst/>
            </a:prstGeom>
            <a:noFill/>
            <a:ln>
              <a:solidFill>
                <a:srgbClr val="00897B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F428AC80-1F3A-4C24-97B1-9917950B6D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8006" t="6298" r="26403" b="33905"/>
            <a:stretch/>
          </p:blipFill>
          <p:spPr>
            <a:xfrm>
              <a:off x="792600" y="2293824"/>
              <a:ext cx="1857600" cy="1857600"/>
            </a:xfrm>
            <a:prstGeom prst="ellipse">
              <a:avLst/>
            </a:prstGeom>
            <a:ln w="25400">
              <a:solidFill>
                <a:srgbClr val="00897B"/>
              </a:solidFill>
            </a:ln>
          </p:spPr>
        </p:pic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A8CB4076-CF6A-4180-9FC4-4D1D5F4DE5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F1D8E771-272A-4ABB-B4F6-6FDEE947E5A3}"/>
              </a:ext>
            </a:extLst>
          </p:cNvPr>
          <p:cNvGrpSpPr/>
          <p:nvPr/>
        </p:nvGrpSpPr>
        <p:grpSpPr>
          <a:xfrm>
            <a:off x="292540" y="4469482"/>
            <a:ext cx="1558800" cy="1558800"/>
            <a:chOff x="4595389" y="4090893"/>
            <a:chExt cx="1558800" cy="1558800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xmlns="" id="{CEDDEDF0-A9A6-45F1-880A-02376A265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" r="235"/>
            <a:stretch/>
          </p:blipFill>
          <p:spPr>
            <a:xfrm>
              <a:off x="4670989" y="4166493"/>
              <a:ext cx="1407600" cy="1407600"/>
            </a:xfrm>
            <a:prstGeom prst="ellipse">
              <a:avLst/>
            </a:prstGeom>
            <a:ln w="25400">
              <a:solidFill>
                <a:srgbClr val="00897B"/>
              </a:solidFill>
            </a:ln>
          </p:spPr>
        </p:pic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xmlns="" id="{BF64FED8-F1A3-4C08-AA62-81E0C47537AC}"/>
                </a:ext>
              </a:extLst>
            </p:cNvPr>
            <p:cNvSpPr/>
            <p:nvPr/>
          </p:nvSpPr>
          <p:spPr>
            <a:xfrm>
              <a:off x="4595389" y="4090893"/>
              <a:ext cx="1558800" cy="1558800"/>
            </a:xfrm>
            <a:prstGeom prst="ellipse">
              <a:avLst/>
            </a:prstGeom>
            <a:noFill/>
            <a:ln>
              <a:solidFill>
                <a:srgbClr val="00897B"/>
              </a:solidFill>
              <a:prstDash val="sysDot"/>
            </a:ln>
          </p:spPr>
          <p:style>
            <a:lnRef idx="2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2561459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926AE1B-F33B-40A1-A662-9AC65E1C33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01"/>
          <a:stretch/>
        </p:blipFill>
        <p:spPr>
          <a:xfrm>
            <a:off x="0" y="0"/>
            <a:ext cx="12192000" cy="5702300"/>
          </a:xfrm>
          <a:prstGeom prst="rect">
            <a:avLst/>
          </a:prstGeom>
        </p:spPr>
      </p:pic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xmlns="" id="{978CCF3B-2C29-4A39-9DB6-217699C8CB55}"/>
              </a:ext>
            </a:extLst>
          </p:cNvPr>
          <p:cNvSpPr/>
          <p:nvPr/>
        </p:nvSpPr>
        <p:spPr>
          <a:xfrm>
            <a:off x="0" y="3643087"/>
            <a:ext cx="12192000" cy="3214914"/>
          </a:xfrm>
          <a:custGeom>
            <a:avLst/>
            <a:gdLst>
              <a:gd name="connsiteX0" fmla="*/ 9505950 w 12192000"/>
              <a:gd name="connsiteY0" fmla="*/ 0 h 3214914"/>
              <a:gd name="connsiteX1" fmla="*/ 12192000 w 12192000"/>
              <a:gd name="connsiteY1" fmla="*/ 0 h 3214914"/>
              <a:gd name="connsiteX2" fmla="*/ 12192000 w 12192000"/>
              <a:gd name="connsiteY2" fmla="*/ 3214914 h 3214914"/>
              <a:gd name="connsiteX3" fmla="*/ 9505950 w 12192000"/>
              <a:gd name="connsiteY3" fmla="*/ 3214914 h 3214914"/>
              <a:gd name="connsiteX4" fmla="*/ 9505950 w 12192000"/>
              <a:gd name="connsiteY4" fmla="*/ 3214913 h 3214914"/>
              <a:gd name="connsiteX5" fmla="*/ 0 w 12192000"/>
              <a:gd name="connsiteY5" fmla="*/ 3214913 h 3214914"/>
              <a:gd name="connsiteX6" fmla="*/ 0 w 12192000"/>
              <a:gd name="connsiteY6" fmla="*/ 783771 h 3214914"/>
              <a:gd name="connsiteX7" fmla="*/ 8992544 w 12192000"/>
              <a:gd name="connsiteY7" fmla="*/ 783771 h 321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214914">
                <a:moveTo>
                  <a:pt x="9505950" y="0"/>
                </a:moveTo>
                <a:lnTo>
                  <a:pt x="12192000" y="0"/>
                </a:lnTo>
                <a:lnTo>
                  <a:pt x="12192000" y="3214914"/>
                </a:lnTo>
                <a:lnTo>
                  <a:pt x="9505950" y="3214914"/>
                </a:lnTo>
                <a:lnTo>
                  <a:pt x="9505950" y="3214913"/>
                </a:lnTo>
                <a:lnTo>
                  <a:pt x="0" y="3214913"/>
                </a:lnTo>
                <a:lnTo>
                  <a:pt x="0" y="783771"/>
                </a:lnTo>
                <a:lnTo>
                  <a:pt x="8992544" y="783771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76213"/>
            <a:endParaRPr lang="ru-RU" sz="3200" dirty="0">
              <a:latin typeface="Arial Narrow" panose="020B0606020202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B54418E-02C4-4801-B15E-409CCAA6EA3D}"/>
              </a:ext>
            </a:extLst>
          </p:cNvPr>
          <p:cNvSpPr txBox="1"/>
          <p:nvPr/>
        </p:nvSpPr>
        <p:spPr>
          <a:xfrm>
            <a:off x="10033820" y="5933144"/>
            <a:ext cx="14947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ekravchenko@akitrf.ru</a:t>
            </a:r>
            <a:endParaRPr lang="en-US" sz="12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1DB0C15-577C-42E4-A707-64AAD7FDD6AB}"/>
              </a:ext>
            </a:extLst>
          </p:cNvPr>
          <p:cNvSpPr txBox="1"/>
          <p:nvPr/>
        </p:nvSpPr>
        <p:spPr>
          <a:xfrm>
            <a:off x="0" y="5316346"/>
            <a:ext cx="6094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/>
            <a:r>
              <a:rPr lang="ru-RU" sz="40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57FE444-A187-4EF1-800B-E1B162C967CC}"/>
              </a:ext>
            </a:extLst>
          </p:cNvPr>
          <p:cNvSpPr txBox="1"/>
          <p:nvPr/>
        </p:nvSpPr>
        <p:spPr>
          <a:xfrm>
            <a:off x="9885657" y="4985560"/>
            <a:ext cx="1791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Ассоциация кластеров, технопарков и ОЭЗ России</a:t>
            </a: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info@akitrf.ru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 descr="Изображение выглядит как силуэт&#10;&#10;Автоматически созданное описание">
            <a:extLst>
              <a:ext uri="{FF2B5EF4-FFF2-40B4-BE49-F238E27FC236}">
                <a16:creationId xmlns:a16="http://schemas.microsoft.com/office/drawing/2014/main" xmlns="" id="{7B10B71C-F12A-419D-85EA-16EA079E35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3985763"/>
            <a:ext cx="1593548" cy="9467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DBC70C9-252C-4197-957A-0D0E1DC609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188640"/>
            <a:ext cx="3060000" cy="60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26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5450187"/>
          </a:xfrm>
          <a:prstGeom prst="rect">
            <a:avLst/>
          </a:prstGeom>
        </p:spPr>
      </p:pic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xmlns="" id="{FD48C940-FDBF-4631-8F81-FECC36AD3622}"/>
              </a:ext>
            </a:extLst>
          </p:cNvPr>
          <p:cNvSpPr/>
          <p:nvPr/>
        </p:nvSpPr>
        <p:spPr>
          <a:xfrm flipH="1">
            <a:off x="-1" y="4852658"/>
            <a:ext cx="12192000" cy="2005343"/>
          </a:xfrm>
          <a:custGeom>
            <a:avLst/>
            <a:gdLst>
              <a:gd name="connsiteX0" fmla="*/ 2686051 w 12192000"/>
              <a:gd name="connsiteY0" fmla="*/ 0 h 2005343"/>
              <a:gd name="connsiteX1" fmla="*/ 2686049 w 12192000"/>
              <a:gd name="connsiteY1" fmla="*/ 0 h 2005343"/>
              <a:gd name="connsiteX2" fmla="*/ 0 w 12192000"/>
              <a:gd name="connsiteY2" fmla="*/ 0 h 2005343"/>
              <a:gd name="connsiteX3" fmla="*/ 0 w 12192000"/>
              <a:gd name="connsiteY3" fmla="*/ 2005343 h 2005343"/>
              <a:gd name="connsiteX4" fmla="*/ 2664617 w 12192000"/>
              <a:gd name="connsiteY4" fmla="*/ 2005343 h 2005343"/>
              <a:gd name="connsiteX5" fmla="*/ 2686051 w 12192000"/>
              <a:gd name="connsiteY5" fmla="*/ 2005343 h 2005343"/>
              <a:gd name="connsiteX6" fmla="*/ 3259929 w 12192000"/>
              <a:gd name="connsiteY6" fmla="*/ 2005343 h 2005343"/>
              <a:gd name="connsiteX7" fmla="*/ 3259929 w 12192000"/>
              <a:gd name="connsiteY7" fmla="*/ 2005342 h 2005343"/>
              <a:gd name="connsiteX8" fmla="*/ 12192000 w 12192000"/>
              <a:gd name="connsiteY8" fmla="*/ 2005342 h 2005343"/>
              <a:gd name="connsiteX9" fmla="*/ 12192000 w 12192000"/>
              <a:gd name="connsiteY9" fmla="*/ 595386 h 2005343"/>
              <a:gd name="connsiteX10" fmla="*/ 3449741 w 12192000"/>
              <a:gd name="connsiteY10" fmla="*/ 595386 h 2005343"/>
              <a:gd name="connsiteX11" fmla="*/ 2686051 w 12192000"/>
              <a:gd name="connsiteY11" fmla="*/ 2 h 2005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005343">
                <a:moveTo>
                  <a:pt x="2686051" y="0"/>
                </a:moveTo>
                <a:lnTo>
                  <a:pt x="2686049" y="0"/>
                </a:lnTo>
                <a:lnTo>
                  <a:pt x="0" y="0"/>
                </a:lnTo>
                <a:lnTo>
                  <a:pt x="0" y="2005343"/>
                </a:lnTo>
                <a:lnTo>
                  <a:pt x="2664617" y="2005343"/>
                </a:lnTo>
                <a:lnTo>
                  <a:pt x="2686051" y="2005343"/>
                </a:lnTo>
                <a:lnTo>
                  <a:pt x="3259929" y="2005343"/>
                </a:lnTo>
                <a:lnTo>
                  <a:pt x="3259929" y="2005342"/>
                </a:lnTo>
                <a:lnTo>
                  <a:pt x="12192000" y="2005342"/>
                </a:lnTo>
                <a:lnTo>
                  <a:pt x="12192000" y="595386"/>
                </a:lnTo>
                <a:lnTo>
                  <a:pt x="3449741" y="595386"/>
                </a:lnTo>
                <a:lnTo>
                  <a:pt x="2686051" y="2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6B710B-AD4A-4305-8A6B-744E0B769436}"/>
              </a:ext>
            </a:extLst>
          </p:cNvPr>
          <p:cNvSpPr txBox="1"/>
          <p:nvPr/>
        </p:nvSpPr>
        <p:spPr>
          <a:xfrm>
            <a:off x="10007203" y="5974482"/>
            <a:ext cx="1791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Ассоциация кластеров, технопарков и ОЭЗ России</a:t>
            </a: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info@akitrf.ru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758" y="5510636"/>
            <a:ext cx="9236722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СУБСИДИРОВАНИЕ РАСХОДОВ ИНИЦИАТОРОВ СОВМЕСТНЫХ ПРОЕКТОВ</a:t>
            </a:r>
          </a:p>
          <a:p>
            <a:endParaRPr lang="ru-RU" sz="8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Шпиленко Андрей Викторович, директор Ассоциации кластеров, технопарков и ОЭЗ России</a:t>
            </a:r>
          </a:p>
          <a:p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 августа 2021 г., г. Кемерово</a:t>
            </a:r>
          </a:p>
        </p:txBody>
      </p:sp>
      <p:pic>
        <p:nvPicPr>
          <p:cNvPr id="16" name="Рисунок 15" descr="Изображение выглядит как силуэ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7C8A9EB-6429-40CF-B158-B148DD227B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978" y="4974685"/>
            <a:ext cx="1593548" cy="9467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EABEEC2-8850-4978-B492-321DA73F58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188640"/>
            <a:ext cx="3060000" cy="60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68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олилиния: фигура 89">
            <a:extLst>
              <a:ext uri="{FF2B5EF4-FFF2-40B4-BE49-F238E27FC236}">
                <a16:creationId xmlns:a16="http://schemas.microsoft.com/office/drawing/2014/main" xmlns="" id="{35078309-305F-42F8-835B-4CD5D0ABA88F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428549" y="22673"/>
            <a:ext cx="97634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СОВМЕСТНЫЙ ПРОЕКТ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МЕЖРЕГИОНАЛЬНОГО ПРОМЫШЛЕННОГО КЛАСТЕРА ПРОИЗВОДИТЕЛЕЙ ГОРНО-ШАХТНОГО ОБОРУДОВАНИЯ 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51A2B930-C4F5-4EB0-BD3C-4EFD49A38D0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27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EF98AFE-8175-4520-8717-BC9FFFA43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08AEB756-D607-408D-9A73-96927E917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269950"/>
              </p:ext>
            </p:extLst>
          </p:nvPr>
        </p:nvGraphicFramePr>
        <p:xfrm>
          <a:off x="2032000" y="1562588"/>
          <a:ext cx="8128000" cy="373282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71912">
                  <a:extLst>
                    <a:ext uri="{9D8B030D-6E8A-4147-A177-3AD203B41FA5}">
                      <a16:colId xmlns:a16="http://schemas.microsoft.com/office/drawing/2014/main" xmlns="" val="3912295320"/>
                    </a:ext>
                  </a:extLst>
                </a:gridCol>
                <a:gridCol w="2824088">
                  <a:extLst>
                    <a:ext uri="{9D8B030D-6E8A-4147-A177-3AD203B41FA5}">
                      <a16:colId xmlns:a16="http://schemas.microsoft.com/office/drawing/2014/main" xmlns="" val="35335345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858598629"/>
                    </a:ext>
                  </a:extLst>
                </a:gridCol>
              </a:tblGrid>
              <a:tr h="662704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Название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«Организация производства комплектующих для роботизированных модулей»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2630989"/>
                  </a:ext>
                </a:extLst>
              </a:tr>
              <a:tr h="429612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Сроки реализации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2021-2023 гг.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30991654"/>
                  </a:ext>
                </a:extLst>
              </a:tr>
              <a:tr h="429612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Инициатор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ООО «Кузбасский центр сварки и контроля» </a:t>
                      </a:r>
                    </a:p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АО НПК «АЛТАЙМАШ» </a:t>
                      </a:r>
                    </a:p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ООО «</a:t>
                      </a:r>
                      <a:r>
                        <a:rPr lang="ru-RU" sz="1800" dirty="0" err="1">
                          <a:latin typeface="Arial Narrow" panose="020B0606020202030204" pitchFamily="34" charset="0"/>
                        </a:rPr>
                        <a:t>Спецгидравлика</a:t>
                      </a:r>
                      <a:r>
                        <a:rPr lang="ru-RU" sz="1800" dirty="0">
                          <a:latin typeface="Arial Narrow" panose="020B0606020202030204" pitchFamily="34" charset="0"/>
                        </a:rPr>
                        <a:t>»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691581"/>
                  </a:ext>
                </a:extLst>
              </a:tr>
              <a:tr h="429510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Участник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Определить из числа участников кластера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1010022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Общая стоимость проекта, в т.ч.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98,7 </a:t>
                      </a:r>
                      <a:r>
                        <a:rPr lang="ru-RU" sz="1800" dirty="0">
                          <a:latin typeface="Arial Narrow" panose="020B0606020202030204" pitchFamily="34" charset="0"/>
                        </a:rPr>
                        <a:t>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6948604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pPr lvl="1"/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Субсидия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11,3</a:t>
                      </a:r>
                      <a:r>
                        <a:rPr lang="ru-RU" sz="1800" dirty="0">
                          <a:latin typeface="Arial Narrow" panose="020B0606020202030204" pitchFamily="34" charset="0"/>
                        </a:rPr>
                        <a:t> 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</a:t>
                      </a:r>
                      <a:r>
                        <a:rPr lang="ru-RU" sz="1800" dirty="0"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07369872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pPr lvl="1"/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Внебюджетные инвестиции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87,4</a:t>
                      </a:r>
                      <a:r>
                        <a:rPr lang="ru-RU" sz="1800" dirty="0">
                          <a:latin typeface="Arial Narrow" panose="020B0606020202030204" pitchFamily="34" charset="0"/>
                        </a:rPr>
                        <a:t> 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89</a:t>
                      </a:r>
                      <a:r>
                        <a:rPr lang="ru-RU" sz="1800" dirty="0"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7677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795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олилиния: фигура 89">
            <a:extLst>
              <a:ext uri="{FF2B5EF4-FFF2-40B4-BE49-F238E27FC236}">
                <a16:creationId xmlns:a16="http://schemas.microsoft.com/office/drawing/2014/main" xmlns="" id="{35078309-305F-42F8-835B-4CD5D0ABA88F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428549" y="22673"/>
            <a:ext cx="97634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СОВМЕСТНЫЙ ПРОЕКТ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МЕЖРЕГИОНАЛЬНОГО ПРОМЫШЛЕННОГО КЛАСТЕРА ПРОИЗВОДИТЕЛЕЙ ГОРНО-ШАХТНОГО ОБОРУДОВАНИЯ </a:t>
            </a:r>
            <a:endParaRPr lang="ru-RU" sz="20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51A2B930-C4F5-4EB0-BD3C-4EFD49A38D0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28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EF98AFE-8175-4520-8717-BC9FFFA43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08AEB756-D607-408D-9A73-96927E917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077321"/>
              </p:ext>
            </p:extLst>
          </p:nvPr>
        </p:nvGraphicFramePr>
        <p:xfrm>
          <a:off x="2032000" y="1321437"/>
          <a:ext cx="8128000" cy="42151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72112">
                  <a:extLst>
                    <a:ext uri="{9D8B030D-6E8A-4147-A177-3AD203B41FA5}">
                      <a16:colId xmlns:a16="http://schemas.microsoft.com/office/drawing/2014/main" xmlns="" val="3912295320"/>
                    </a:ext>
                  </a:extLst>
                </a:gridCol>
                <a:gridCol w="3055888">
                  <a:extLst>
                    <a:ext uri="{9D8B030D-6E8A-4147-A177-3AD203B41FA5}">
                      <a16:colId xmlns:a16="http://schemas.microsoft.com/office/drawing/2014/main" xmlns="" val="3533534579"/>
                    </a:ext>
                  </a:extLst>
                </a:gridCol>
              </a:tblGrid>
              <a:tr h="662704"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Мероприятие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Arial Narrow" panose="020B0606020202030204" pitchFamily="34" charset="0"/>
                        </a:rPr>
                        <a:t>Субсидирование, </a:t>
                      </a:r>
                      <a:r>
                        <a:rPr lang="ru-RU" sz="1800" b="1" dirty="0" err="1">
                          <a:latin typeface="Arial Narrow" panose="020B0606020202030204" pitchFamily="34" charset="0"/>
                        </a:rPr>
                        <a:t>млн.руб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02630989"/>
                  </a:ext>
                </a:extLst>
              </a:tr>
              <a:tr h="429612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Уплата лизинговых платежей за оборудование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Около 1,5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0991654"/>
                  </a:ext>
                </a:extLst>
              </a:tr>
              <a:tr h="429612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Приобретение технологической оснастки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7691581"/>
                  </a:ext>
                </a:extLst>
              </a:tr>
              <a:tr h="429510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Оплата услуг по обучению инженерно-технических кадров работе на оборудовании и с ПО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1010022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Оплата услуг по государственной регистрации РИД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0,1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6948604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Разработка КД и ТД на продукцию и комплектующие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0,9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39853025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r>
                        <a:rPr lang="ru-RU" sz="1800" b="0" dirty="0">
                          <a:latin typeface="Arial Narrow" panose="020B0606020202030204" pitchFamily="34" charset="0"/>
                        </a:rPr>
                        <a:t>Проведение контроля, измерений, испытаний и сертификации продукции, изготовление макетов, стендов, прототипов, экспериментальных образцов и опытных партий продукции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anose="020B0606020202030204" pitchFamily="34" charset="0"/>
                        </a:rPr>
                        <a:t>0,8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14214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261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C707E5C-D7E4-4672-8658-E0A5884A1CA4}"/>
              </a:ext>
            </a:extLst>
          </p:cNvPr>
          <p:cNvSpPr/>
          <p:nvPr/>
        </p:nvSpPr>
        <p:spPr>
          <a:xfrm>
            <a:off x="811153" y="4748176"/>
            <a:ext cx="3009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prstClr val="white"/>
                </a:solidFill>
                <a:latin typeface="Gilroy Light" panose="00000400000000000000" pitchFamily="50" charset="-52"/>
              </a:rPr>
              <a:t>Правильное питание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A7EBDBF-E032-44C5-9C16-F42962B94C57}"/>
              </a:ext>
            </a:extLst>
          </p:cNvPr>
          <p:cNvSpPr/>
          <p:nvPr/>
        </p:nvSpPr>
        <p:spPr>
          <a:xfrm>
            <a:off x="8941663" y="3083521"/>
            <a:ext cx="3009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Друзья по бегу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4E819719-CC67-7C4C-B1B8-E71F38B71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203848"/>
              </p:ext>
            </p:extLst>
          </p:nvPr>
        </p:nvGraphicFramePr>
        <p:xfrm>
          <a:off x="407162" y="2385861"/>
          <a:ext cx="11377264" cy="244144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6941493">
                  <a:extLst>
                    <a:ext uri="{9D8B030D-6E8A-4147-A177-3AD203B41FA5}">
                      <a16:colId xmlns:a16="http://schemas.microsoft.com/office/drawing/2014/main" xmlns="" val="860122277"/>
                    </a:ext>
                  </a:extLst>
                </a:gridCol>
                <a:gridCol w="2347539">
                  <a:extLst>
                    <a:ext uri="{9D8B030D-6E8A-4147-A177-3AD203B41FA5}">
                      <a16:colId xmlns:a16="http://schemas.microsoft.com/office/drawing/2014/main" xmlns="" val="11569899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12529871"/>
                    </a:ext>
                  </a:extLst>
                </a:gridCol>
              </a:tblGrid>
              <a:tr h="248685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Критерии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Соответствует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anose="020B0606020202030204" pitchFamily="34" charset="0"/>
                        </a:rPr>
                        <a:t> Не соответствует</a:t>
                      </a:r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3818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Освоение производства промышленной продукции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solidFill>
                          <a:srgbClr val="00B05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0" dirty="0">
                        <a:solidFill>
                          <a:srgbClr val="356C52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6454139"/>
                  </a:ext>
                </a:extLst>
              </a:tr>
              <a:tr h="2372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Выпуск ранее не производимой инициаторами промышленной продукции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8514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Наличие не менее 1 инициатора и не менее 1 участника совместного проекта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2268894"/>
                  </a:ext>
                </a:extLst>
              </a:tr>
              <a:tr h="191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Отношение выручки от реализации продукции проекта к размеру субсидии – не менее 5</a:t>
                      </a:r>
                      <a:endParaRPr lang="ru-RU" sz="1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9061661"/>
                  </a:ext>
                </a:extLst>
              </a:tr>
              <a:tr h="228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Отношение объёма кооперации между инициатором и участником проекта к размеру субсидии – не менее 2</a:t>
                      </a:r>
                      <a:endParaRPr lang="ru-RU" sz="1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4566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Отношение внебюджетных инвестиций в проект к размеру субсидии – не менее 2,3</a:t>
                      </a:r>
                      <a:endParaRPr lang="ru-RU" sz="1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21815225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7EC346E-501E-4801-9301-F5466FE1B40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CE7792AB-C3AC-4A6C-ADF2-B6C2D678FBBC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29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xmlns="" id="{2FFC2D48-47EF-4907-BC48-FD2410477D45}"/>
              </a:ext>
            </a:extLst>
          </p:cNvPr>
          <p:cNvSpPr/>
          <p:nvPr/>
        </p:nvSpPr>
        <p:spPr>
          <a:xfrm>
            <a:off x="0" y="6544458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xmlns="" id="{9B5BADF6-4B57-4201-9025-27813D03AFDC}"/>
              </a:ext>
            </a:extLst>
          </p:cNvPr>
          <p:cNvSpPr txBox="1">
            <a:spLocks/>
          </p:cNvSpPr>
          <p:nvPr/>
        </p:nvSpPr>
        <p:spPr>
          <a:xfrm>
            <a:off x="11514710" y="635132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58DB2C0-19DC-4992-A8EC-00F93CC98E90}"/>
              </a:ext>
            </a:extLst>
          </p:cNvPr>
          <p:cNvSpPr txBox="1"/>
          <p:nvPr/>
        </p:nvSpPr>
        <p:spPr>
          <a:xfrm>
            <a:off x="2693375" y="13830"/>
            <a:ext cx="9498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ОЦЕНКА СОВМЕСТНОГО ПРОЕКТА МЕЖРЕГИОНАЛЬНОГО ПРОМЫШЛЕННОГО КЛАСТЕРА ПРОИЗВОДИТЕЛЕЙ ГОРНО-ШАХТНОГО ОБОРУДОВАНИЯ   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0EF329BF-4BDB-4977-9B93-D9900C0A64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717" y="3065442"/>
            <a:ext cx="288032" cy="28803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5CE88D5C-EEB3-441C-A489-C5ACC8B20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01" y="3390542"/>
            <a:ext cx="288032" cy="28803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0445E0C-F521-49D8-8F56-7EAE2A055E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717" y="2730674"/>
            <a:ext cx="288032" cy="28803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5603731C-A954-49E7-9E88-E2001099C6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01" y="4491258"/>
            <a:ext cx="288032" cy="28803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36A2F06-5141-4440-8364-1D3FF39A5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01" y="3706000"/>
            <a:ext cx="288032" cy="28803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3EB66676-5DFA-44E0-9043-7A86787529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717" y="4131083"/>
            <a:ext cx="28803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30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xmlns="" id="{F59C928F-3646-465F-9400-DB1F65B1B769}"/>
              </a:ext>
            </a:extLst>
          </p:cNvPr>
          <p:cNvSpPr/>
          <p:nvPr/>
        </p:nvSpPr>
        <p:spPr>
          <a:xfrm>
            <a:off x="0" y="5821544"/>
            <a:ext cx="12192000" cy="10364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xmlns="" id="{0E48E6BE-CF0F-4BD3-B483-E255D270A224}"/>
              </a:ext>
            </a:extLst>
          </p:cNvPr>
          <p:cNvSpPr/>
          <p:nvPr/>
        </p:nvSpPr>
        <p:spPr>
          <a:xfrm>
            <a:off x="0" y="4365414"/>
            <a:ext cx="12192000" cy="719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xmlns="" id="{08BC5E8F-44C2-4857-94B4-EC6A4923DDFC}"/>
              </a:ext>
            </a:extLst>
          </p:cNvPr>
          <p:cNvSpPr/>
          <p:nvPr/>
        </p:nvSpPr>
        <p:spPr>
          <a:xfrm>
            <a:off x="0" y="3000880"/>
            <a:ext cx="12192000" cy="7029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xmlns="" id="{2B8DC98F-8309-48E7-998F-E11E13CFA29B}"/>
              </a:ext>
            </a:extLst>
          </p:cNvPr>
          <p:cNvSpPr/>
          <p:nvPr/>
        </p:nvSpPr>
        <p:spPr>
          <a:xfrm>
            <a:off x="0" y="1606152"/>
            <a:ext cx="12192000" cy="7029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DF504F4-17B3-49FC-A2FF-76ACD684885B}"/>
              </a:ext>
            </a:extLst>
          </p:cNvPr>
          <p:cNvSpPr txBox="1"/>
          <p:nvPr/>
        </p:nvSpPr>
        <p:spPr>
          <a:xfrm>
            <a:off x="1520492" y="1773796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Сроки достижения минимальных значений всех целевых показателей эффективности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9E0831A-ED2B-491D-BF3F-16036016A149}"/>
              </a:ext>
            </a:extLst>
          </p:cNvPr>
          <p:cNvSpPr txBox="1"/>
          <p:nvPr/>
        </p:nvSpPr>
        <p:spPr>
          <a:xfrm>
            <a:off x="1520492" y="2475369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Соотношение налоговых поступлений в федеральный бюджет и размера субсидии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DF70F0B-F0CF-40B8-B52F-842787B41340}"/>
              </a:ext>
            </a:extLst>
          </p:cNvPr>
          <p:cNvSpPr txBox="1"/>
          <p:nvPr/>
        </p:nvSpPr>
        <p:spPr>
          <a:xfrm>
            <a:off x="1520492" y="3168524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Доля понесённых инициатором затрат на момент подачи заявки в Минпромторг России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2AE9637-E86D-4037-A4CD-D0541F086776}"/>
              </a:ext>
            </a:extLst>
          </p:cNvPr>
          <p:cNvSpPr txBox="1"/>
          <p:nvPr/>
        </p:nvSpPr>
        <p:spPr>
          <a:xfrm>
            <a:off x="1520492" y="3957615"/>
            <a:ext cx="319986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Детализация плана-графика проекта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8EFEC3E-CE78-45C5-8CE0-7254293640BD}"/>
              </a:ext>
            </a:extLst>
          </p:cNvPr>
          <p:cNvSpPr txBox="1"/>
          <p:nvPr/>
        </p:nvSpPr>
        <p:spPr>
          <a:xfrm>
            <a:off x="1520492" y="4531627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Опыт сотрудников специализированной организации промышленного кластера (СОПК)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0E001CF-CBAD-4B52-AB3D-A1D72CEA27F2}"/>
              </a:ext>
            </a:extLst>
          </p:cNvPr>
          <p:cNvSpPr txBox="1"/>
          <p:nvPr/>
        </p:nvSpPr>
        <p:spPr>
          <a:xfrm>
            <a:off x="1520492" y="5175480"/>
            <a:ext cx="319986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Подтверждение обязательства участника совместного проекта приобрести продукцию инициатора совместного проекта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50DFD92-7D55-485C-A6E0-7B050510567C}"/>
              </a:ext>
            </a:extLst>
          </p:cNvPr>
          <p:cNvSpPr txBox="1"/>
          <p:nvPr/>
        </p:nvSpPr>
        <p:spPr>
          <a:xfrm>
            <a:off x="1520492" y="6078360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Подтверждение наличия спроса на продукцию совместного проекта вне промышленного кластера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499E2A91-2B91-463A-B407-7A37F4282DA7}"/>
              </a:ext>
            </a:extLst>
          </p:cNvPr>
          <p:cNvSpPr txBox="1"/>
          <p:nvPr/>
        </p:nvSpPr>
        <p:spPr>
          <a:xfrm>
            <a:off x="6308321" y="1716579"/>
            <a:ext cx="1827150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000000"/>
                </a:solidFill>
                <a:latin typeface="Arial Narrow" panose="020B0606020202030204" pitchFamily="34" charset="0"/>
              </a:rPr>
              <a:t>На первое полугодие 5 года реализации проекта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8B214BD2-54E9-436E-8E75-8851D4215AA0}"/>
              </a:ext>
            </a:extLst>
          </p:cNvPr>
          <p:cNvSpPr txBox="1"/>
          <p:nvPr/>
        </p:nvSpPr>
        <p:spPr>
          <a:xfrm>
            <a:off x="6456187" y="2567455"/>
            <a:ext cx="153178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100%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2461E4ED-1136-4A90-B642-5C2DC94E79EF}"/>
              </a:ext>
            </a:extLst>
          </p:cNvPr>
          <p:cNvSpPr txBox="1"/>
          <p:nvPr/>
        </p:nvSpPr>
        <p:spPr>
          <a:xfrm>
            <a:off x="6469623" y="3213766"/>
            <a:ext cx="153178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Более 10%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03BFE9A0-7419-4AC7-A737-B4027A3B74AF}"/>
              </a:ext>
            </a:extLst>
          </p:cNvPr>
          <p:cNvSpPr txBox="1"/>
          <p:nvPr/>
        </p:nvSpPr>
        <p:spPr>
          <a:xfrm>
            <a:off x="6469991" y="3786659"/>
            <a:ext cx="153141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План-график отсутствует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B5D18087-66F2-4053-BA52-748BE77D3FFB}"/>
              </a:ext>
            </a:extLst>
          </p:cNvPr>
          <p:cNvSpPr txBox="1"/>
          <p:nvPr/>
        </p:nvSpPr>
        <p:spPr>
          <a:xfrm>
            <a:off x="5975514" y="5048185"/>
            <a:ext cx="2520373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Необходимы «твёрдые» договора с обязательством приобрести не менее 30 % продукции совместного проекта 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xmlns="" id="{0F0F4206-B688-48C7-ADA2-CE2DFB308FA6}"/>
              </a:ext>
            </a:extLst>
          </p:cNvPr>
          <p:cNvSpPr txBox="1"/>
          <p:nvPr/>
        </p:nvSpPr>
        <p:spPr>
          <a:xfrm>
            <a:off x="5966275" y="6056518"/>
            <a:ext cx="252037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Спрос на продукцию есть, нужно документальное подтверждение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70" name="Прямая соединительная линия 169">
            <a:extLst>
              <a:ext uri="{FF2B5EF4-FFF2-40B4-BE49-F238E27FC236}">
                <a16:creationId xmlns:a16="http://schemas.microsoft.com/office/drawing/2014/main" xmlns="" id="{569956DA-3BE6-45DE-9752-5B6687BCE7E1}"/>
              </a:ext>
            </a:extLst>
          </p:cNvPr>
          <p:cNvCxnSpPr>
            <a:cxnSpLocks/>
          </p:cNvCxnSpPr>
          <p:nvPr/>
        </p:nvCxnSpPr>
        <p:spPr>
          <a:xfrm>
            <a:off x="8616280" y="1539088"/>
            <a:ext cx="0" cy="5192214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4A301DA0-D30A-4EC2-81F3-AC2AD81286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78" y="1734628"/>
            <a:ext cx="540000" cy="54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35B3151-7727-4C7C-8801-64E5029F8B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078" y="2397607"/>
            <a:ext cx="612000" cy="6120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361B95E4-8862-41EA-9D50-E933E17A5E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78" y="3821122"/>
            <a:ext cx="540000" cy="54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BA4A2CEF-AA60-4B15-BA6F-05838E019F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074" y="3129356"/>
            <a:ext cx="540000" cy="54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FD5F45E7-9786-445D-84A3-21DF28E0EC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78" y="5267812"/>
            <a:ext cx="504000" cy="504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D12D0D53-F3D7-4206-BB89-F354F52F23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47" y="4488568"/>
            <a:ext cx="576000" cy="576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6DB52F5D-EAC8-42D4-9D78-71D01FCCE9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513" y="5998508"/>
            <a:ext cx="645869" cy="64586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24F964B4-B145-41BC-93A8-7136CC85D2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xmlns="" id="{81DA26B6-72F2-44E6-AE55-152B217BF44B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xmlns="" id="{7B995A04-BD1F-4DD6-A473-53C562295726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983D5D10-C3BA-4E43-B746-AD533ED3599A}"/>
              </a:ext>
            </a:extLst>
          </p:cNvPr>
          <p:cNvSpPr txBox="1"/>
          <p:nvPr/>
        </p:nvSpPr>
        <p:spPr>
          <a:xfrm>
            <a:off x="2495600" y="-18976"/>
            <a:ext cx="969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ОЦЕНКА РИСКОВ СОВМЕСТНОГО ПРОЕКТА МЕЖРЕГИОНАЛЬНОГО ПРОМЫШЛЕННОГО КЛАСТЕРА ПРОИЗВОДИТЕЛЕЙ ГОРНО-ШАХТНОГО ОБОРУДОВАНИЯ 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3D3D8B5B-CBBD-40F3-94B5-F128A9A823A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037" y="1653819"/>
            <a:ext cx="605846" cy="605846"/>
          </a:xfrm>
          <a:prstGeom prst="rect">
            <a:avLst/>
          </a:prstGeom>
        </p:spPr>
      </p:pic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F65B7FD6-85FD-4B25-9D20-6A726D09F210}"/>
              </a:ext>
            </a:extLst>
          </p:cNvPr>
          <p:cNvCxnSpPr>
            <a:cxnSpLocks/>
          </p:cNvCxnSpPr>
          <p:nvPr/>
        </p:nvCxnSpPr>
        <p:spPr>
          <a:xfrm>
            <a:off x="5792972" y="1539088"/>
            <a:ext cx="0" cy="5192214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B9928850-E0EA-498A-B1B4-F14E01143C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87" y="3737701"/>
            <a:ext cx="605846" cy="60584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54CCEEFA-0DD4-4D3C-A5E4-97D3D3BD86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943" y="4420886"/>
            <a:ext cx="605845" cy="60584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37770146-76B2-46AF-9399-B04F254E884F}"/>
              </a:ext>
            </a:extLst>
          </p:cNvPr>
          <p:cNvSpPr txBox="1"/>
          <p:nvPr/>
        </p:nvSpPr>
        <p:spPr>
          <a:xfrm>
            <a:off x="6456187" y="4623478"/>
            <a:ext cx="153141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Создана более года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59329D97-80BB-4698-B846-741448D682F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998" y="6014384"/>
            <a:ext cx="605845" cy="60584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03732A4F-70CA-4DF4-BBE5-93662ADDDD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87" y="2364526"/>
            <a:ext cx="605846" cy="605846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1BA8C11E-7223-4911-8B62-C1049B8942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87" y="3040839"/>
            <a:ext cx="605846" cy="605846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C11285BA-28B9-45B3-B7DB-346776B701F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593" y="5195722"/>
            <a:ext cx="605845" cy="60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45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Стрелка: вправо 106">
            <a:extLst>
              <a:ext uri="{FF2B5EF4-FFF2-40B4-BE49-F238E27FC236}">
                <a16:creationId xmlns:a16="http://schemas.microsoft.com/office/drawing/2014/main" xmlns="" id="{19612089-2750-4939-8DFF-E52A733E2715}"/>
              </a:ext>
            </a:extLst>
          </p:cNvPr>
          <p:cNvSpPr/>
          <p:nvPr/>
        </p:nvSpPr>
        <p:spPr>
          <a:xfrm>
            <a:off x="9110655" y="1594198"/>
            <a:ext cx="3081345" cy="3887936"/>
          </a:xfrm>
          <a:prstGeom prst="rightArrow">
            <a:avLst>
              <a:gd name="adj1" fmla="val 73439"/>
              <a:gd name="adj2" fmla="val 18762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Стрелка: вправо 105">
            <a:extLst>
              <a:ext uri="{FF2B5EF4-FFF2-40B4-BE49-F238E27FC236}">
                <a16:creationId xmlns:a16="http://schemas.microsoft.com/office/drawing/2014/main" xmlns="" id="{1ACC2410-E862-45FD-A49C-91E04F7337F5}"/>
              </a:ext>
            </a:extLst>
          </p:cNvPr>
          <p:cNvSpPr/>
          <p:nvPr/>
        </p:nvSpPr>
        <p:spPr>
          <a:xfrm>
            <a:off x="6478050" y="1617785"/>
            <a:ext cx="3403374" cy="38717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трелка: вправо 102">
            <a:extLst>
              <a:ext uri="{FF2B5EF4-FFF2-40B4-BE49-F238E27FC236}">
                <a16:creationId xmlns:a16="http://schemas.microsoft.com/office/drawing/2014/main" xmlns="" id="{4E06F840-5290-41EA-A46A-A729A91A219F}"/>
              </a:ext>
            </a:extLst>
          </p:cNvPr>
          <p:cNvSpPr/>
          <p:nvPr/>
        </p:nvSpPr>
        <p:spPr>
          <a:xfrm>
            <a:off x="4570141" y="1615079"/>
            <a:ext cx="3269869" cy="3887936"/>
          </a:xfrm>
          <a:prstGeom prst="rightArrow">
            <a:avLst>
              <a:gd name="adj1" fmla="val 73439"/>
              <a:gd name="adj2" fmla="val 2726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Стрелка: вправо 104">
            <a:extLst>
              <a:ext uri="{FF2B5EF4-FFF2-40B4-BE49-F238E27FC236}">
                <a16:creationId xmlns:a16="http://schemas.microsoft.com/office/drawing/2014/main" xmlns="" id="{BD789189-2A0C-4F55-82B2-BE6958B168AB}"/>
              </a:ext>
            </a:extLst>
          </p:cNvPr>
          <p:cNvSpPr/>
          <p:nvPr/>
        </p:nvSpPr>
        <p:spPr>
          <a:xfrm>
            <a:off x="2347845" y="1594198"/>
            <a:ext cx="2753051" cy="3887936"/>
          </a:xfrm>
          <a:prstGeom prst="rightArrow">
            <a:avLst>
              <a:gd name="adj1" fmla="val 73439"/>
              <a:gd name="adj2" fmla="val 2425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xmlns="" id="{7D4D5455-E453-4083-AFE5-151A2E7B116F}"/>
              </a:ext>
            </a:extLst>
          </p:cNvPr>
          <p:cNvSpPr/>
          <p:nvPr/>
        </p:nvSpPr>
        <p:spPr>
          <a:xfrm>
            <a:off x="7153" y="1595520"/>
            <a:ext cx="2917053" cy="3887936"/>
          </a:xfrm>
          <a:prstGeom prst="rightArrow">
            <a:avLst>
              <a:gd name="adj1" fmla="val 73439"/>
              <a:gd name="adj2" fmla="val 27260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36041" y="1407586"/>
            <a:ext cx="1754016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ИЗГОТОВЛЕНИЕ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ДЕТАЛЕЙ И КОМПЛЕКТУЮЩИХ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15267" y="1471007"/>
            <a:ext cx="1562492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СМЕШИВАНИЕ ГАЗОВ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748351" y="1431367"/>
            <a:ext cx="1753974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ИЗГОТОВЛЕНИЕ АЭРОЗОЛЬНЫХ БАЛЛОНОВ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900291" y="1457170"/>
            <a:ext cx="1758208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КОНЕЧНАЯ ПРОДУКЦИЯ КЛАСТЕРА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2025" y="1122756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Группа 14"/>
          <p:cNvGrpSpPr>
            <a:grpSpLocks/>
          </p:cNvGrpSpPr>
          <p:nvPr/>
        </p:nvGrpSpPr>
        <p:grpSpPr bwMode="auto">
          <a:xfrm>
            <a:off x="1061049" y="610003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33" name="Овал 32"/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Прямоугольник 14"/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5" name="Группа 104"/>
          <p:cNvGrpSpPr>
            <a:grpSpLocks/>
          </p:cNvGrpSpPr>
          <p:nvPr/>
        </p:nvGrpSpPr>
        <p:grpSpPr bwMode="auto">
          <a:xfrm>
            <a:off x="3371049" y="628114"/>
            <a:ext cx="504000" cy="504000"/>
            <a:chOff x="473461" y="2001061"/>
            <a:chExt cx="504000" cy="503999"/>
          </a:xfrm>
          <a:solidFill>
            <a:srgbClr val="00897B"/>
          </a:solidFill>
        </p:grpSpPr>
        <p:sp>
          <p:nvSpPr>
            <p:cNvPr id="36" name="Овал 35"/>
            <p:cNvSpPr/>
            <p:nvPr/>
          </p:nvSpPr>
          <p:spPr>
            <a:xfrm>
              <a:off x="473461" y="2001061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7" name="Прямоугольник 14"/>
            <p:cNvSpPr>
              <a:spLocks noChangeArrowheads="1"/>
            </p:cNvSpPr>
            <p:nvPr/>
          </p:nvSpPr>
          <p:spPr bwMode="auto">
            <a:xfrm>
              <a:off x="587521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Группа 111"/>
          <p:cNvGrpSpPr>
            <a:grpSpLocks/>
          </p:cNvGrpSpPr>
          <p:nvPr/>
        </p:nvGrpSpPr>
        <p:grpSpPr bwMode="auto">
          <a:xfrm>
            <a:off x="5950164" y="635707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39" name="Овал 38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Прямоугольник 14"/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1" name="Группа 121"/>
          <p:cNvGrpSpPr>
            <a:grpSpLocks/>
          </p:cNvGrpSpPr>
          <p:nvPr/>
        </p:nvGrpSpPr>
        <p:grpSpPr bwMode="auto">
          <a:xfrm>
            <a:off x="10524046" y="661831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42" name="Овал 41"/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3" name="Прямоугольник 14"/>
            <p:cNvSpPr>
              <a:spLocks noChangeArrowheads="1"/>
            </p:cNvSpPr>
            <p:nvPr/>
          </p:nvSpPr>
          <p:spPr bwMode="auto">
            <a:xfrm>
              <a:off x="562104" y="2149801"/>
              <a:ext cx="275879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2611133" y="1142354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52573" y="1179273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782270" y="1214832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85889" y="5412485"/>
            <a:ext cx="1327608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Алюмар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«Орбита»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Ремуниверсал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664070" y="5406262"/>
            <a:ext cx="1872628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АрнестМеталлПак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«Линар»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Аэробалл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Арнест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«Аэрозоль Новомосковск»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29036" y="3106861"/>
            <a:ext cx="10245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Алюминиевые </a:t>
            </a:r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рондоли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925800" y="3681700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</p:spPr>
      </p:pic>
      <p:sp>
        <p:nvSpPr>
          <p:cNvPr id="57" name="Прямоугольник 56"/>
          <p:cNvSpPr/>
          <p:nvPr/>
        </p:nvSpPr>
        <p:spPr>
          <a:xfrm>
            <a:off x="1164180" y="3110151"/>
            <a:ext cx="13117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Корпус аэрозольного клапана</a:t>
            </a:r>
          </a:p>
        </p:txBody>
      </p:sp>
      <p:pic>
        <p:nvPicPr>
          <p:cNvPr id="58" name="Рисунок 9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57272" y="2309217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/>
          <p:cNvSpPr/>
          <p:nvPr/>
        </p:nvSpPr>
        <p:spPr>
          <a:xfrm>
            <a:off x="2951668" y="3112660"/>
            <a:ext cx="1534394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Алюминиевые баллоны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085126" y="4479268"/>
            <a:ext cx="1284327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Жестяные баллоны</a:t>
            </a:r>
          </a:p>
        </p:txBody>
      </p:sp>
      <p:pic>
        <p:nvPicPr>
          <p:cNvPr id="66" name="Рисунок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/>
        </p:blipFill>
        <p:spPr bwMode="auto">
          <a:xfrm>
            <a:off x="3344232" y="3681700"/>
            <a:ext cx="720000" cy="720000"/>
          </a:xfrm>
          <a:prstGeom prst="ellipse">
            <a:avLst/>
          </a:prstGeom>
          <a:solidFill>
            <a:srgbClr val="00897B"/>
          </a:solidFill>
          <a:ln w="25400">
            <a:solidFill>
              <a:srgbClr val="00897B"/>
            </a:solidFill>
            <a:prstDash val="sysDash"/>
          </a:ln>
        </p:spPr>
      </p:pic>
      <p:pic>
        <p:nvPicPr>
          <p:cNvPr id="68" name="Рисунок 10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11317" y="2309217"/>
            <a:ext cx="720000" cy="720000"/>
          </a:xfrm>
          <a:prstGeom prst="ellipse">
            <a:avLst/>
          </a:prstGeom>
          <a:solidFill>
            <a:srgbClr val="00897B"/>
          </a:solidFill>
          <a:ln w="25400">
            <a:solidFill>
              <a:srgbClr val="00897B"/>
            </a:solidFill>
            <a:prstDash val="sysDash"/>
          </a:ln>
        </p:spPr>
      </p:pic>
      <p:pic>
        <p:nvPicPr>
          <p:cNvPr id="69" name="Рисунок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5" r="12625"/>
          <a:stretch/>
        </p:blipFill>
        <p:spPr bwMode="auto">
          <a:xfrm>
            <a:off x="5281889" y="3676324"/>
            <a:ext cx="720000" cy="720000"/>
          </a:xfrm>
          <a:prstGeom prst="ellipse">
            <a:avLst/>
          </a:prstGeom>
          <a:solidFill>
            <a:srgbClr val="00897B"/>
          </a:solidFill>
          <a:ln w="25400">
            <a:solidFill>
              <a:srgbClr val="00897B"/>
            </a:solidFill>
            <a:prstDash val="sysDash"/>
          </a:ln>
        </p:spPr>
      </p:pic>
      <p:sp>
        <p:nvSpPr>
          <p:cNvPr id="71" name="Прямоугольник 70"/>
          <p:cNvSpPr/>
          <p:nvPr/>
        </p:nvSpPr>
        <p:spPr>
          <a:xfrm>
            <a:off x="4936569" y="3112660"/>
            <a:ext cx="1451038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Полимерные флаконы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5075340" y="4479268"/>
            <a:ext cx="112777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Полуфабрикаты для упаковки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6170385" y="3085033"/>
            <a:ext cx="129703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Детали аэрозольного клапана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6128942" y="4470982"/>
            <a:ext cx="133032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Термоусадочная плёнка</a:t>
            </a:r>
          </a:p>
        </p:txBody>
      </p:sp>
      <p:pic>
        <p:nvPicPr>
          <p:cNvPr id="76" name="Рисунок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37886" y="2303702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Рисунок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21588" y="2303750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Рисунок 1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54164" y="3688898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Рисунок 1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3" r="15683"/>
          <a:stretch/>
        </p:blipFill>
        <p:spPr bwMode="auto">
          <a:xfrm>
            <a:off x="10952292" y="2305676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Прямоугольник 86"/>
          <p:cNvSpPr/>
          <p:nvPr/>
        </p:nvSpPr>
        <p:spPr>
          <a:xfrm>
            <a:off x="8084492" y="4412758"/>
            <a:ext cx="95072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Смешивание химических реагентов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10230532" y="4496382"/>
            <a:ext cx="97868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Монтажные пены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9770835" y="3099332"/>
            <a:ext cx="10885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Косметическая продукция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8014564" y="3063300"/>
            <a:ext cx="107722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Смешивание газов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10620023" y="3124669"/>
            <a:ext cx="138453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Бытовая химия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7DF1857-560E-433B-8E15-B6E5690FF0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66" y="132273"/>
            <a:ext cx="1797049" cy="398721"/>
          </a:xfrm>
          <a:prstGeom prst="rect">
            <a:avLst/>
          </a:prstGeom>
        </p:spPr>
      </p:pic>
      <p:sp>
        <p:nvSpPr>
          <p:cNvPr id="86" name="Полилиния: фигура 85">
            <a:extLst>
              <a:ext uri="{FF2B5EF4-FFF2-40B4-BE49-F238E27FC236}">
                <a16:creationId xmlns:a16="http://schemas.microsoft.com/office/drawing/2014/main" xmlns="" id="{A8D2085C-7E79-4ACA-BE1B-240B2212DF0C}"/>
              </a:ext>
            </a:extLst>
          </p:cNvPr>
          <p:cNvSpPr/>
          <p:nvPr/>
        </p:nvSpPr>
        <p:spPr>
          <a:xfrm>
            <a:off x="7183646" y="-13056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олилиния: фигура 92">
            <a:extLst>
              <a:ext uri="{FF2B5EF4-FFF2-40B4-BE49-F238E27FC236}">
                <a16:creationId xmlns:a16="http://schemas.microsoft.com/office/drawing/2014/main" xmlns="" id="{0A6FEC94-B0B5-4FB2-8BDC-61174C958532}"/>
              </a:ext>
            </a:extLst>
          </p:cNvPr>
          <p:cNvSpPr/>
          <p:nvPr/>
        </p:nvSpPr>
        <p:spPr>
          <a:xfrm>
            <a:off x="2347845" y="495809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881301" y="146967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НАЦИОНАЛЬНЫЙ АЭРОЗОЛЬНЫЙ КЛАСТЕР</a:t>
            </a:r>
          </a:p>
        </p:txBody>
      </p:sp>
      <p:pic>
        <p:nvPicPr>
          <p:cNvPr id="112" name="Рисунок 111">
            <a:extLst>
              <a:ext uri="{FF2B5EF4-FFF2-40B4-BE49-F238E27FC236}">
                <a16:creationId xmlns:a16="http://schemas.microsoft.com/office/drawing/2014/main" xmlns="" id="{9D852FB2-27DC-4DB4-A568-3B2FDC582DA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" b="900"/>
          <a:stretch/>
        </p:blipFill>
        <p:spPr>
          <a:xfrm>
            <a:off x="257412" y="2309217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xmlns="" id="{FB59E29B-9859-41BC-8AEA-4A8EA69FF61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5" r="22455"/>
          <a:stretch/>
        </p:blipFill>
        <p:spPr>
          <a:xfrm>
            <a:off x="1425573" y="2307577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</p:spPr>
      </p:pic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xmlns="" id="{30A0472E-D4DC-48C3-A900-3E2B87FDA1CE}"/>
              </a:ext>
            </a:extLst>
          </p:cNvPr>
          <p:cNvSpPr/>
          <p:nvPr/>
        </p:nvSpPr>
        <p:spPr>
          <a:xfrm>
            <a:off x="493901" y="4481109"/>
            <a:ext cx="1640194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Детали для оборудования</a:t>
            </a:r>
          </a:p>
        </p:txBody>
      </p:sp>
      <p:grpSp>
        <p:nvGrpSpPr>
          <p:cNvPr id="115" name="Группа 111">
            <a:extLst>
              <a:ext uri="{FF2B5EF4-FFF2-40B4-BE49-F238E27FC236}">
                <a16:creationId xmlns:a16="http://schemas.microsoft.com/office/drawing/2014/main" xmlns="" id="{127B5E10-0873-480E-AF33-3100815B1F87}"/>
              </a:ext>
            </a:extLst>
          </p:cNvPr>
          <p:cNvGrpSpPr>
            <a:grpSpLocks/>
          </p:cNvGrpSpPr>
          <p:nvPr/>
        </p:nvGrpSpPr>
        <p:grpSpPr bwMode="auto">
          <a:xfrm>
            <a:off x="8244436" y="611504"/>
            <a:ext cx="504000" cy="504000"/>
            <a:chOff x="473462" y="2001061"/>
            <a:chExt cx="458787" cy="500062"/>
          </a:xfrm>
          <a:solidFill>
            <a:srgbClr val="00897B"/>
          </a:solidFill>
        </p:grpSpPr>
        <p:sp>
          <p:nvSpPr>
            <p:cNvPr id="116" name="Овал 115">
              <a:extLst>
                <a:ext uri="{FF2B5EF4-FFF2-40B4-BE49-F238E27FC236}">
                  <a16:creationId xmlns:a16="http://schemas.microsoft.com/office/drawing/2014/main" xmlns="" id="{09711348-FCE8-41E6-A8EE-9716A626E0E0}"/>
                </a:ext>
              </a:extLst>
            </p:cNvPr>
            <p:cNvSpPr/>
            <p:nvPr/>
          </p:nvSpPr>
          <p:spPr>
            <a:xfrm>
              <a:off x="473462" y="2001061"/>
              <a:ext cx="458787" cy="5000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7" name="Прямоугольник 14">
              <a:extLst>
                <a:ext uri="{FF2B5EF4-FFF2-40B4-BE49-F238E27FC236}">
                  <a16:creationId xmlns:a16="http://schemas.microsoft.com/office/drawing/2014/main" xmlns="" id="{94D938A8-D6AE-43DB-8792-B222484BF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58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xmlns="" id="{120180B8-BEFA-45A6-BA73-EBAA9F148836}"/>
              </a:ext>
            </a:extLst>
          </p:cNvPr>
          <p:cNvSpPr/>
          <p:nvPr/>
        </p:nvSpPr>
        <p:spPr>
          <a:xfrm>
            <a:off x="7502661" y="1181548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9" name="Рисунок 48">
            <a:extLst>
              <a:ext uri="{FF2B5EF4-FFF2-40B4-BE49-F238E27FC236}">
                <a16:creationId xmlns:a16="http://schemas.microsoft.com/office/drawing/2014/main" xmlns="" id="{98621727-5672-4986-9309-70AE983BDC8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0" r="22410"/>
          <a:stretch/>
        </p:blipFill>
        <p:spPr bwMode="auto">
          <a:xfrm>
            <a:off x="8198020" y="2307577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Рисунок 117">
            <a:extLst>
              <a:ext uri="{FF2B5EF4-FFF2-40B4-BE49-F238E27FC236}">
                <a16:creationId xmlns:a16="http://schemas.microsoft.com/office/drawing/2014/main" xmlns="" id="{EA595942-6511-401A-8117-E1D4EDCC787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8161850" y="3657925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Рисунок 117">
            <a:extLst>
              <a:ext uri="{FF2B5EF4-FFF2-40B4-BE49-F238E27FC236}">
                <a16:creationId xmlns:a16="http://schemas.microsoft.com/office/drawing/2014/main" xmlns="" id="{9F2603D0-66C1-44F3-87AE-48425A25D49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r="14808"/>
          <a:stretch/>
        </p:blipFill>
        <p:spPr bwMode="auto">
          <a:xfrm>
            <a:off x="10356232" y="3678376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xmlns="" id="{84B65F43-3224-4EEC-91F0-3B7C35927E47}"/>
              </a:ext>
            </a:extLst>
          </p:cNvPr>
          <p:cNvSpPr/>
          <p:nvPr/>
        </p:nvSpPr>
        <p:spPr>
          <a:xfrm>
            <a:off x="5157059" y="1447100"/>
            <a:ext cx="2173060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УПАКОВОЧНЫХ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МАТЕРИАЛОВ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xmlns="" id="{CECD5191-35F7-431D-827D-20B0ABD7AA50}"/>
              </a:ext>
            </a:extLst>
          </p:cNvPr>
          <p:cNvSpPr/>
          <p:nvPr/>
        </p:nvSpPr>
        <p:spPr>
          <a:xfrm>
            <a:off x="5391080" y="5415590"/>
            <a:ext cx="1268296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«Терминал»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Полимерторг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ЗАО «Меркурий»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Арнест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endParaRPr lang="ru-RU" sz="10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xmlns="" id="{4A17E428-FE44-4704-AF65-54B50FD889F7}"/>
              </a:ext>
            </a:extLst>
          </p:cNvPr>
          <p:cNvSpPr/>
          <p:nvPr/>
        </p:nvSpPr>
        <p:spPr>
          <a:xfrm>
            <a:off x="7913652" y="5503015"/>
            <a:ext cx="85632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Арнест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xmlns="" id="{F97DEFCB-3E54-4783-B701-9E0B30B73F3C}"/>
              </a:ext>
            </a:extLst>
          </p:cNvPr>
          <p:cNvSpPr/>
          <p:nvPr/>
        </p:nvSpPr>
        <p:spPr>
          <a:xfrm>
            <a:off x="9710229" y="5412485"/>
            <a:ext cx="1872628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АО «</a:t>
            </a:r>
            <a:r>
              <a:rPr lang="ru-RU" sz="100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Арнест</a:t>
            </a: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«Аэрозоль Новомосковск»</a:t>
            </a:r>
          </a:p>
          <a:p>
            <a:pPr algn="ctr">
              <a:defRPr/>
            </a:pPr>
            <a:r>
              <a:rPr lang="ru-RU" sz="10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ООО «Новые технологии»</a:t>
            </a:r>
          </a:p>
        </p:txBody>
      </p:sp>
      <p:sp>
        <p:nvSpPr>
          <p:cNvPr id="126" name="Полилиния: фигура 125">
            <a:extLst>
              <a:ext uri="{FF2B5EF4-FFF2-40B4-BE49-F238E27FC236}">
                <a16:creationId xmlns:a16="http://schemas.microsoft.com/office/drawing/2014/main" xmlns="" id="{9152F43C-E349-4B6C-A81F-543EDD172FA2}"/>
              </a:ext>
            </a:extLst>
          </p:cNvPr>
          <p:cNvSpPr/>
          <p:nvPr/>
        </p:nvSpPr>
        <p:spPr>
          <a:xfrm>
            <a:off x="9298937" y="4966801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олилиния: фигура 126">
            <a:extLst>
              <a:ext uri="{FF2B5EF4-FFF2-40B4-BE49-F238E27FC236}">
                <a16:creationId xmlns:a16="http://schemas.microsoft.com/office/drawing/2014/main" xmlns="" id="{5152A2B1-E06C-40C3-915A-F018EC5427F8}"/>
              </a:ext>
            </a:extLst>
          </p:cNvPr>
          <p:cNvSpPr/>
          <p:nvPr/>
        </p:nvSpPr>
        <p:spPr>
          <a:xfrm>
            <a:off x="7196893" y="4941482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олилиния: фигура 127">
            <a:extLst>
              <a:ext uri="{FF2B5EF4-FFF2-40B4-BE49-F238E27FC236}">
                <a16:creationId xmlns:a16="http://schemas.microsoft.com/office/drawing/2014/main" xmlns="" id="{C6B51EAB-DD4E-4FDC-AC1B-E4F0AE222B7C}"/>
              </a:ext>
            </a:extLst>
          </p:cNvPr>
          <p:cNvSpPr/>
          <p:nvPr/>
        </p:nvSpPr>
        <p:spPr>
          <a:xfrm>
            <a:off x="4620241" y="4980295"/>
            <a:ext cx="359866" cy="1778704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9" name="Полилиния: фигура 128">
            <a:extLst>
              <a:ext uri="{FF2B5EF4-FFF2-40B4-BE49-F238E27FC236}">
                <a16:creationId xmlns:a16="http://schemas.microsoft.com/office/drawing/2014/main" xmlns="" id="{D30D909F-F032-4C69-8BB4-5F46F63939EE}"/>
              </a:ext>
            </a:extLst>
          </p:cNvPr>
          <p:cNvSpPr/>
          <p:nvPr/>
        </p:nvSpPr>
        <p:spPr>
          <a:xfrm>
            <a:off x="9270010" y="10656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Полилиния: фигура 129">
            <a:extLst>
              <a:ext uri="{FF2B5EF4-FFF2-40B4-BE49-F238E27FC236}">
                <a16:creationId xmlns:a16="http://schemas.microsoft.com/office/drawing/2014/main" xmlns="" id="{97B60387-81EC-47B1-8ACE-3CA2D8DF0687}"/>
              </a:ext>
            </a:extLst>
          </p:cNvPr>
          <p:cNvSpPr/>
          <p:nvPr/>
        </p:nvSpPr>
        <p:spPr>
          <a:xfrm>
            <a:off x="4626304" y="10656"/>
            <a:ext cx="359866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олилиния: фигура 130">
            <a:extLst>
              <a:ext uri="{FF2B5EF4-FFF2-40B4-BE49-F238E27FC236}">
                <a16:creationId xmlns:a16="http://schemas.microsoft.com/office/drawing/2014/main" xmlns="" id="{B8E1AFEB-46C7-4E23-8352-E6660CE897ED}"/>
              </a:ext>
            </a:extLst>
          </p:cNvPr>
          <p:cNvSpPr/>
          <p:nvPr/>
        </p:nvSpPr>
        <p:spPr>
          <a:xfrm>
            <a:off x="2325866" y="0"/>
            <a:ext cx="285267" cy="211315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олилиния: фигура 79">
            <a:extLst>
              <a:ext uri="{FF2B5EF4-FFF2-40B4-BE49-F238E27FC236}">
                <a16:creationId xmlns:a16="http://schemas.microsoft.com/office/drawing/2014/main" xmlns="" id="{269D773E-20C1-4FE0-9374-B498189A213A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81" name="Заголовок 1">
            <a:extLst>
              <a:ext uri="{FF2B5EF4-FFF2-40B4-BE49-F238E27FC236}">
                <a16:creationId xmlns:a16="http://schemas.microsoft.com/office/drawing/2014/main" xmlns="" id="{7799A0C4-59B9-4DA1-97B2-93A2F8DF8F43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31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394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Полилиния: фигура 116">
            <a:extLst>
              <a:ext uri="{FF2B5EF4-FFF2-40B4-BE49-F238E27FC236}">
                <a16:creationId xmlns:a16="http://schemas.microsoft.com/office/drawing/2014/main" xmlns="" id="{FA543EE4-CD9D-4604-897A-2F350E79D742}"/>
              </a:ext>
            </a:extLst>
          </p:cNvPr>
          <p:cNvSpPr/>
          <p:nvPr/>
        </p:nvSpPr>
        <p:spPr>
          <a:xfrm>
            <a:off x="5677650" y="10770"/>
            <a:ext cx="359866" cy="2166421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Полилиния: фигура 180">
            <a:extLst>
              <a:ext uri="{FF2B5EF4-FFF2-40B4-BE49-F238E27FC236}">
                <a16:creationId xmlns:a16="http://schemas.microsoft.com/office/drawing/2014/main" xmlns="" id="{1BE1A5C8-C438-458F-817C-5E47CA0E32D2}"/>
              </a:ext>
            </a:extLst>
          </p:cNvPr>
          <p:cNvSpPr/>
          <p:nvPr/>
        </p:nvSpPr>
        <p:spPr>
          <a:xfrm>
            <a:off x="10099863" y="0"/>
            <a:ext cx="359866" cy="2166421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олилиния: фигура 115">
            <a:extLst>
              <a:ext uri="{FF2B5EF4-FFF2-40B4-BE49-F238E27FC236}">
                <a16:creationId xmlns:a16="http://schemas.microsoft.com/office/drawing/2014/main" xmlns="" id="{52A78125-88E2-4AA5-B088-607DE10B531B}"/>
              </a:ext>
            </a:extLst>
          </p:cNvPr>
          <p:cNvSpPr/>
          <p:nvPr/>
        </p:nvSpPr>
        <p:spPr>
          <a:xfrm>
            <a:off x="8155009" y="15966"/>
            <a:ext cx="359866" cy="2166421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Стрелка: вправо 88">
            <a:extLst>
              <a:ext uri="{FF2B5EF4-FFF2-40B4-BE49-F238E27FC236}">
                <a16:creationId xmlns:a16="http://schemas.microsoft.com/office/drawing/2014/main" xmlns="" id="{353B652E-07B6-4A01-8D68-43A43C9C2540}"/>
              </a:ext>
            </a:extLst>
          </p:cNvPr>
          <p:cNvSpPr/>
          <p:nvPr/>
        </p:nvSpPr>
        <p:spPr>
          <a:xfrm>
            <a:off x="9499708" y="1815317"/>
            <a:ext cx="2682568" cy="2616182"/>
          </a:xfrm>
          <a:prstGeom prst="rightArrow">
            <a:avLst>
              <a:gd name="adj1" fmla="val 71739"/>
              <a:gd name="adj2" fmla="val 16507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Стрелка: вправо 90">
            <a:extLst>
              <a:ext uri="{FF2B5EF4-FFF2-40B4-BE49-F238E27FC236}">
                <a16:creationId xmlns:a16="http://schemas.microsoft.com/office/drawing/2014/main" xmlns="" id="{E680A0F4-C096-4270-AA5F-83F8D21C12AA}"/>
              </a:ext>
            </a:extLst>
          </p:cNvPr>
          <p:cNvSpPr/>
          <p:nvPr/>
        </p:nvSpPr>
        <p:spPr>
          <a:xfrm>
            <a:off x="7105675" y="1826284"/>
            <a:ext cx="3300774" cy="2616182"/>
          </a:xfrm>
          <a:prstGeom prst="rightArrow">
            <a:avLst>
              <a:gd name="adj1" fmla="val 71739"/>
              <a:gd name="adj2" fmla="val 16507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: вправо 87">
            <a:extLst>
              <a:ext uri="{FF2B5EF4-FFF2-40B4-BE49-F238E27FC236}">
                <a16:creationId xmlns:a16="http://schemas.microsoft.com/office/drawing/2014/main" xmlns="" id="{01163B30-AC78-4290-A562-1C9E0BB14EA9}"/>
              </a:ext>
            </a:extLst>
          </p:cNvPr>
          <p:cNvSpPr/>
          <p:nvPr/>
        </p:nvSpPr>
        <p:spPr>
          <a:xfrm>
            <a:off x="4651163" y="1829516"/>
            <a:ext cx="3826667" cy="2625169"/>
          </a:xfrm>
          <a:prstGeom prst="rightArrow">
            <a:avLst>
              <a:gd name="adj1" fmla="val 71739"/>
              <a:gd name="adj2" fmla="val 16507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трелка: вправо 86">
            <a:extLst>
              <a:ext uri="{FF2B5EF4-FFF2-40B4-BE49-F238E27FC236}">
                <a16:creationId xmlns:a16="http://schemas.microsoft.com/office/drawing/2014/main" xmlns="" id="{9CBFEE33-56D3-47F3-AA97-EFAC864646F5}"/>
              </a:ext>
            </a:extLst>
          </p:cNvPr>
          <p:cNvSpPr/>
          <p:nvPr/>
        </p:nvSpPr>
        <p:spPr>
          <a:xfrm>
            <a:off x="2311296" y="1823909"/>
            <a:ext cx="3656482" cy="2639204"/>
          </a:xfrm>
          <a:prstGeom prst="rightArrow">
            <a:avLst>
              <a:gd name="adj1" fmla="val 71739"/>
              <a:gd name="adj2" fmla="val 16507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04784" y="1430997"/>
            <a:ext cx="1754016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ИЗГОТОВЛЕНИЕ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ДЕТАЛЕЙ И КОМПЛЕКТУЮЩИХ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625938" y="1427413"/>
            <a:ext cx="1562492" cy="492443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СМЕШИВАНИЕ ГАЗОВ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731248" y="1405819"/>
            <a:ext cx="1753974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ИЗГОТОВЛЕНИЕ АЭРОЗОЛЬНЫХ БАЛЛОНОВ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238679" y="1360358"/>
            <a:ext cx="1758208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КОНЕЧНАЯ ПРОДУКЦИЯ КЛАСТЕРА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81509" y="1110265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528246" y="1120227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187883" y="1132326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132737" y="1111857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29036" y="3106861"/>
            <a:ext cx="10245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Алюминиевые </a:t>
            </a:r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рондоли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164180" y="3110151"/>
            <a:ext cx="13117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Корпус аэрозольного клапана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7DF1857-560E-433B-8E15-B6E5690FF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66" y="132273"/>
            <a:ext cx="1797049" cy="398721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881301" y="146967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0897B"/>
                </a:solidFill>
              </a:rPr>
              <a:t>ИНВЕСТИЦИОННЫЕ НИШИ НАЦИОНАЛЬНОГО АЭРОЗОЛЬНОГО КЛАСТЕРА</a:t>
            </a:r>
          </a:p>
        </p:txBody>
      </p:sp>
      <p:pic>
        <p:nvPicPr>
          <p:cNvPr id="112" name="Рисунок 111">
            <a:extLst>
              <a:ext uri="{FF2B5EF4-FFF2-40B4-BE49-F238E27FC236}">
                <a16:creationId xmlns:a16="http://schemas.microsoft.com/office/drawing/2014/main" xmlns="" id="{9D852FB2-27DC-4DB4-A568-3B2FDC582D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" b="900"/>
          <a:stretch/>
        </p:blipFill>
        <p:spPr>
          <a:xfrm>
            <a:off x="257412" y="2309217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xmlns="" id="{FB59E29B-9859-41BC-8AEA-4A8EA69FF6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5" r="22455"/>
          <a:stretch/>
        </p:blipFill>
        <p:spPr>
          <a:xfrm>
            <a:off x="1425573" y="2307577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</p:spPr>
      </p:pic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xmlns="" id="{120180B8-BEFA-45A6-BA73-EBAA9F148836}"/>
              </a:ext>
            </a:extLst>
          </p:cNvPr>
          <p:cNvSpPr/>
          <p:nvPr/>
        </p:nvSpPr>
        <p:spPr>
          <a:xfrm>
            <a:off x="8354310" y="1122412"/>
            <a:ext cx="1987551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 algn="ctr">
              <a:defRPr/>
            </a:pPr>
            <a:r>
              <a:rPr lang="ru-RU" sz="12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</a:t>
            </a:r>
            <a:endParaRPr lang="ru-RU" sz="12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xmlns="" id="{84B65F43-3224-4EEC-91F0-3B7C35927E47}"/>
              </a:ext>
            </a:extLst>
          </p:cNvPr>
          <p:cNvSpPr/>
          <p:nvPr/>
        </p:nvSpPr>
        <p:spPr>
          <a:xfrm>
            <a:off x="6116559" y="1423124"/>
            <a:ext cx="2173060" cy="692497"/>
          </a:xfrm>
          <a:prstGeom prst="rect">
            <a:avLst/>
          </a:prstGeom>
          <a:noFill/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ПРОИЗВОДСТВО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УПАКОВОЧНЫХ</a:t>
            </a:r>
          </a:p>
          <a:p>
            <a:pPr marL="12700" algn="ctr">
              <a:defRPr/>
            </a:pPr>
            <a:r>
              <a:rPr lang="ru-RU" sz="1300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МАТЕРИАЛОВ</a:t>
            </a:r>
            <a:endParaRPr lang="ru-RU" sz="1300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4" name="Рисунок 133">
            <a:extLst>
              <a:ext uri="{FF2B5EF4-FFF2-40B4-BE49-F238E27FC236}">
                <a16:creationId xmlns:a16="http://schemas.microsoft.com/office/drawing/2014/main" xmlns="" id="{14F19960-85A7-42B3-ABBB-FD0CAC2F9E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" b="900"/>
          <a:stretch/>
        </p:blipFill>
        <p:spPr>
          <a:xfrm>
            <a:off x="409812" y="2461617"/>
            <a:ext cx="720000" cy="720000"/>
          </a:xfrm>
          <a:prstGeom prst="ellipse">
            <a:avLst/>
          </a:prstGeom>
          <a:ln w="25400">
            <a:solidFill>
              <a:srgbClr val="B51F46"/>
            </a:solidFill>
            <a:prstDash val="sysDash"/>
          </a:ln>
        </p:spPr>
      </p:pic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xmlns="" id="{33E6AC69-8656-401A-BD59-F5BFB72DD4EA}"/>
              </a:ext>
            </a:extLst>
          </p:cNvPr>
          <p:cNvSpPr/>
          <p:nvPr/>
        </p:nvSpPr>
        <p:spPr>
          <a:xfrm>
            <a:off x="281436" y="3259261"/>
            <a:ext cx="10245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Алюминиевые </a:t>
            </a:r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рондоли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6" name="Рисунок 135">
            <a:extLst>
              <a:ext uri="{FF2B5EF4-FFF2-40B4-BE49-F238E27FC236}">
                <a16:creationId xmlns:a16="http://schemas.microsoft.com/office/drawing/2014/main" xmlns="" id="{2399BCFF-1AAF-4AE9-BA03-D48B1CEDA6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1500156" y="2467442"/>
            <a:ext cx="720000" cy="720000"/>
          </a:xfrm>
          <a:prstGeom prst="ellipse">
            <a:avLst/>
          </a:prstGeom>
          <a:ln w="25400">
            <a:solidFill>
              <a:srgbClr val="B51F46"/>
            </a:solidFill>
            <a:prstDash val="sysDash"/>
          </a:ln>
        </p:spPr>
      </p:pic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xmlns="" id="{6D340E8B-BC1D-4791-8FD0-6173353957C0}"/>
              </a:ext>
            </a:extLst>
          </p:cNvPr>
          <p:cNvSpPr/>
          <p:nvPr/>
        </p:nvSpPr>
        <p:spPr>
          <a:xfrm>
            <a:off x="1208588" y="3282696"/>
            <a:ext cx="122292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Детали  и части для оборудования</a:t>
            </a:r>
          </a:p>
        </p:txBody>
      </p:sp>
      <p:sp>
        <p:nvSpPr>
          <p:cNvPr id="86" name="Стрелка: вправо 85">
            <a:extLst>
              <a:ext uri="{FF2B5EF4-FFF2-40B4-BE49-F238E27FC236}">
                <a16:creationId xmlns:a16="http://schemas.microsoft.com/office/drawing/2014/main" xmlns="" id="{0E2E7C3A-D81D-4D5F-AE71-FCE62D4BF1A2}"/>
              </a:ext>
            </a:extLst>
          </p:cNvPr>
          <p:cNvSpPr/>
          <p:nvPr/>
        </p:nvSpPr>
        <p:spPr>
          <a:xfrm>
            <a:off x="1" y="1815316"/>
            <a:ext cx="3456946" cy="2647797"/>
          </a:xfrm>
          <a:prstGeom prst="rightArrow">
            <a:avLst>
              <a:gd name="adj1" fmla="val 71739"/>
              <a:gd name="adj2" fmla="val 16507"/>
            </a:avLst>
          </a:prstGeom>
          <a:gradFill flip="none" rotWithShape="1">
            <a:gsLst>
              <a:gs pos="0">
                <a:srgbClr val="00897B">
                  <a:tint val="66000"/>
                  <a:satMod val="160000"/>
                </a:srgbClr>
              </a:gs>
              <a:gs pos="50000">
                <a:srgbClr val="00897B">
                  <a:tint val="44500"/>
                  <a:satMod val="160000"/>
                </a:srgbClr>
              </a:gs>
              <a:gs pos="100000">
                <a:srgbClr val="00897B">
                  <a:tint val="23500"/>
                  <a:satMod val="160000"/>
                </a:srgbClr>
              </a:gs>
            </a:gsLst>
            <a:lin ang="0" scaled="1"/>
            <a:tileRect/>
          </a:gradFill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олилиния: фигура 105">
            <a:extLst>
              <a:ext uri="{FF2B5EF4-FFF2-40B4-BE49-F238E27FC236}">
                <a16:creationId xmlns:a16="http://schemas.microsoft.com/office/drawing/2014/main" xmlns="" id="{11947D7E-CEEE-418E-A71A-5F46DB06A6DC}"/>
              </a:ext>
            </a:extLst>
          </p:cNvPr>
          <p:cNvSpPr/>
          <p:nvPr/>
        </p:nvSpPr>
        <p:spPr>
          <a:xfrm>
            <a:off x="8155009" y="4064483"/>
            <a:ext cx="359866" cy="2658967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олилиния: фигура 106">
            <a:extLst>
              <a:ext uri="{FF2B5EF4-FFF2-40B4-BE49-F238E27FC236}">
                <a16:creationId xmlns:a16="http://schemas.microsoft.com/office/drawing/2014/main" xmlns="" id="{1A5E4254-E687-47D9-8BAC-A85ABD743D78}"/>
              </a:ext>
            </a:extLst>
          </p:cNvPr>
          <p:cNvSpPr/>
          <p:nvPr/>
        </p:nvSpPr>
        <p:spPr>
          <a:xfrm>
            <a:off x="5684376" y="4086883"/>
            <a:ext cx="359866" cy="265896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олилиния: фигура 113">
            <a:extLst>
              <a:ext uri="{FF2B5EF4-FFF2-40B4-BE49-F238E27FC236}">
                <a16:creationId xmlns:a16="http://schemas.microsoft.com/office/drawing/2014/main" xmlns="" id="{21230DC2-FDAD-4F1B-BA5A-EFDC441F3EC1}"/>
              </a:ext>
            </a:extLst>
          </p:cNvPr>
          <p:cNvSpPr/>
          <p:nvPr/>
        </p:nvSpPr>
        <p:spPr>
          <a:xfrm>
            <a:off x="3159697" y="4092022"/>
            <a:ext cx="359866" cy="2658746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олилиния: фигура 114">
            <a:extLst>
              <a:ext uri="{FF2B5EF4-FFF2-40B4-BE49-F238E27FC236}">
                <a16:creationId xmlns:a16="http://schemas.microsoft.com/office/drawing/2014/main" xmlns="" id="{B0F20926-3637-42CF-8EBA-C38D87AF999C}"/>
              </a:ext>
            </a:extLst>
          </p:cNvPr>
          <p:cNvSpPr/>
          <p:nvPr/>
        </p:nvSpPr>
        <p:spPr>
          <a:xfrm>
            <a:off x="3151229" y="48135"/>
            <a:ext cx="248739" cy="2166421"/>
          </a:xfrm>
          <a:custGeom>
            <a:avLst/>
            <a:gdLst>
              <a:gd name="connsiteX0" fmla="*/ 0 w 584791"/>
              <a:gd name="connsiteY0" fmla="*/ 0 h 6719776"/>
              <a:gd name="connsiteX1" fmla="*/ 584791 w 584791"/>
              <a:gd name="connsiteY1" fmla="*/ 3359888 h 6719776"/>
              <a:gd name="connsiteX2" fmla="*/ 0 w 584791"/>
              <a:gd name="connsiteY2" fmla="*/ 6719776 h 671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4791" h="6719776">
                <a:moveTo>
                  <a:pt x="0" y="0"/>
                </a:moveTo>
                <a:lnTo>
                  <a:pt x="584791" y="3359888"/>
                </a:lnTo>
                <a:lnTo>
                  <a:pt x="0" y="6719776"/>
                </a:lnTo>
              </a:path>
            </a:pathLst>
          </a:custGeom>
          <a:noFill/>
          <a:ln w="19050">
            <a:solidFill>
              <a:srgbClr val="00897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9" name="Группа 14">
            <a:extLst>
              <a:ext uri="{FF2B5EF4-FFF2-40B4-BE49-F238E27FC236}">
                <a16:creationId xmlns:a16="http://schemas.microsoft.com/office/drawing/2014/main" xmlns="" id="{9C49AE7A-87C8-4F0F-B7E8-2337E4C813D6}"/>
              </a:ext>
            </a:extLst>
          </p:cNvPr>
          <p:cNvGrpSpPr>
            <a:grpSpLocks/>
          </p:cNvGrpSpPr>
          <p:nvPr/>
        </p:nvGrpSpPr>
        <p:grpSpPr bwMode="auto">
          <a:xfrm>
            <a:off x="1353669" y="608244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120" name="Овал 119">
              <a:extLst>
                <a:ext uri="{FF2B5EF4-FFF2-40B4-BE49-F238E27FC236}">
                  <a16:creationId xmlns:a16="http://schemas.microsoft.com/office/drawing/2014/main" xmlns="" id="{3A3B7639-AA2F-44FE-8FC9-0CA67BD2C73A}"/>
                </a:ext>
              </a:extLst>
            </p:cNvPr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1" name="Прямоугольник 14">
              <a:extLst>
                <a:ext uri="{FF2B5EF4-FFF2-40B4-BE49-F238E27FC236}">
                  <a16:creationId xmlns:a16="http://schemas.microsoft.com/office/drawing/2014/main" xmlns="" id="{7A8AFBC9-54B4-4268-8DAE-660275665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23" name="Группа 14">
            <a:extLst>
              <a:ext uri="{FF2B5EF4-FFF2-40B4-BE49-F238E27FC236}">
                <a16:creationId xmlns:a16="http://schemas.microsoft.com/office/drawing/2014/main" xmlns="" id="{10735977-946C-41B6-A4ED-43EB920983FC}"/>
              </a:ext>
            </a:extLst>
          </p:cNvPr>
          <p:cNvGrpSpPr>
            <a:grpSpLocks/>
          </p:cNvGrpSpPr>
          <p:nvPr/>
        </p:nvGrpSpPr>
        <p:grpSpPr bwMode="auto">
          <a:xfrm>
            <a:off x="4295619" y="606013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124" name="Овал 123">
              <a:extLst>
                <a:ext uri="{FF2B5EF4-FFF2-40B4-BE49-F238E27FC236}">
                  <a16:creationId xmlns:a16="http://schemas.microsoft.com/office/drawing/2014/main" xmlns="" id="{E60267CA-0F76-4B52-9B7D-194919612080}"/>
                </a:ext>
              </a:extLst>
            </p:cNvPr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5" name="Прямоугольник 14">
              <a:extLst>
                <a:ext uri="{FF2B5EF4-FFF2-40B4-BE49-F238E27FC236}">
                  <a16:creationId xmlns:a16="http://schemas.microsoft.com/office/drawing/2014/main" xmlns="" id="{B46ECE61-B937-4135-A4F2-9C32BBAB0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26" name="Группа 14">
            <a:extLst>
              <a:ext uri="{FF2B5EF4-FFF2-40B4-BE49-F238E27FC236}">
                <a16:creationId xmlns:a16="http://schemas.microsoft.com/office/drawing/2014/main" xmlns="" id="{7C9B616A-B6D0-4ED7-80E4-8CA6360853DF}"/>
              </a:ext>
            </a:extLst>
          </p:cNvPr>
          <p:cNvGrpSpPr>
            <a:grpSpLocks/>
          </p:cNvGrpSpPr>
          <p:nvPr/>
        </p:nvGrpSpPr>
        <p:grpSpPr bwMode="auto">
          <a:xfrm>
            <a:off x="6952864" y="603744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127" name="Овал 126">
              <a:extLst>
                <a:ext uri="{FF2B5EF4-FFF2-40B4-BE49-F238E27FC236}">
                  <a16:creationId xmlns:a16="http://schemas.microsoft.com/office/drawing/2014/main" xmlns="" id="{760EB192-9B58-4B8C-B34D-BAF65E288DB4}"/>
                </a:ext>
              </a:extLst>
            </p:cNvPr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8" name="Прямоугольник 14">
              <a:extLst>
                <a:ext uri="{FF2B5EF4-FFF2-40B4-BE49-F238E27FC236}">
                  <a16:creationId xmlns:a16="http://schemas.microsoft.com/office/drawing/2014/main" xmlns="" id="{7BD566F4-1A32-425E-9680-E210C0FB6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29" name="Группа 14">
            <a:extLst>
              <a:ext uri="{FF2B5EF4-FFF2-40B4-BE49-F238E27FC236}">
                <a16:creationId xmlns:a16="http://schemas.microsoft.com/office/drawing/2014/main" xmlns="" id="{C12CEFDA-7E85-408F-843A-CDF020E8D253}"/>
              </a:ext>
            </a:extLst>
          </p:cNvPr>
          <p:cNvGrpSpPr>
            <a:grpSpLocks/>
          </p:cNvGrpSpPr>
          <p:nvPr/>
        </p:nvGrpSpPr>
        <p:grpSpPr bwMode="auto">
          <a:xfrm>
            <a:off x="9121502" y="603744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130" name="Овал 129">
              <a:extLst>
                <a:ext uri="{FF2B5EF4-FFF2-40B4-BE49-F238E27FC236}">
                  <a16:creationId xmlns:a16="http://schemas.microsoft.com/office/drawing/2014/main" xmlns="" id="{21874378-3BB9-41BC-B215-A77C1EDDDCC6}"/>
                </a:ext>
              </a:extLst>
            </p:cNvPr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1" name="Прямоугольник 14">
              <a:extLst>
                <a:ext uri="{FF2B5EF4-FFF2-40B4-BE49-F238E27FC236}">
                  <a16:creationId xmlns:a16="http://schemas.microsoft.com/office/drawing/2014/main" xmlns="" id="{6FE961E1-5011-42B3-B8F8-01CCFBF7F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39" name="Группа 14">
            <a:extLst>
              <a:ext uri="{FF2B5EF4-FFF2-40B4-BE49-F238E27FC236}">
                <a16:creationId xmlns:a16="http://schemas.microsoft.com/office/drawing/2014/main" xmlns="" id="{8DE393BF-1058-44EC-8FA0-0DB86BFFF98D}"/>
              </a:ext>
            </a:extLst>
          </p:cNvPr>
          <p:cNvGrpSpPr>
            <a:grpSpLocks/>
          </p:cNvGrpSpPr>
          <p:nvPr/>
        </p:nvGrpSpPr>
        <p:grpSpPr bwMode="auto">
          <a:xfrm>
            <a:off x="10875735" y="598096"/>
            <a:ext cx="504000" cy="504000"/>
            <a:chOff x="473461" y="2001060"/>
            <a:chExt cx="504000" cy="503999"/>
          </a:xfrm>
          <a:solidFill>
            <a:srgbClr val="00897B"/>
          </a:solidFill>
        </p:grpSpPr>
        <p:sp>
          <p:nvSpPr>
            <p:cNvPr id="179" name="Овал 178">
              <a:extLst>
                <a:ext uri="{FF2B5EF4-FFF2-40B4-BE49-F238E27FC236}">
                  <a16:creationId xmlns:a16="http://schemas.microsoft.com/office/drawing/2014/main" xmlns="" id="{A0966EC5-951E-4783-BD2F-D6D98249BCBD}"/>
                </a:ext>
              </a:extLst>
            </p:cNvPr>
            <p:cNvSpPr/>
            <p:nvPr/>
          </p:nvSpPr>
          <p:spPr>
            <a:xfrm>
              <a:off x="473461" y="2001060"/>
              <a:ext cx="504000" cy="50399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0" name="Прямоугольник 14">
              <a:extLst>
                <a:ext uri="{FF2B5EF4-FFF2-40B4-BE49-F238E27FC236}">
                  <a16:creationId xmlns:a16="http://schemas.microsoft.com/office/drawing/2014/main" xmlns="" id="{82A808A0-D479-48F7-94A3-11D7B871D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105" y="2149801"/>
              <a:ext cx="275880" cy="2780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375"/>
                </a:lnSpc>
                <a:spcBef>
                  <a:spcPct val="0"/>
                </a:spcBef>
                <a:buNone/>
              </a:pPr>
              <a:r>
                <a:rPr lang="ru-RU" altLang="ru-RU" sz="18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83" name="Прямоугольник 182">
            <a:extLst>
              <a:ext uri="{FF2B5EF4-FFF2-40B4-BE49-F238E27FC236}">
                <a16:creationId xmlns:a16="http://schemas.microsoft.com/office/drawing/2014/main" xmlns="" id="{896AB8FF-D734-4630-8172-FCBCB6654771}"/>
              </a:ext>
            </a:extLst>
          </p:cNvPr>
          <p:cNvSpPr/>
          <p:nvPr/>
        </p:nvSpPr>
        <p:spPr>
          <a:xfrm>
            <a:off x="8503659" y="2259120"/>
            <a:ext cx="1495336" cy="646331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2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ИНВЕСТИЦИОННЫЕ НИШИ НЕ ВЫЯВЛЕНЫ</a:t>
            </a:r>
            <a:endParaRPr lang="ru-RU" sz="12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4" name="Рисунок 183">
            <a:extLst>
              <a:ext uri="{FF2B5EF4-FFF2-40B4-BE49-F238E27FC236}">
                <a16:creationId xmlns:a16="http://schemas.microsoft.com/office/drawing/2014/main" xmlns="" id="{9742B09E-85BF-4A36-A348-777508F727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" b="900"/>
          <a:stretch/>
        </p:blipFill>
        <p:spPr>
          <a:xfrm>
            <a:off x="233335" y="2755730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</p:spPr>
      </p:pic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xmlns="" id="{27FDEABB-724D-4DA7-9FE4-4FE34B682692}"/>
              </a:ext>
            </a:extLst>
          </p:cNvPr>
          <p:cNvSpPr/>
          <p:nvPr/>
        </p:nvSpPr>
        <p:spPr>
          <a:xfrm>
            <a:off x="93536" y="3538353"/>
            <a:ext cx="10245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Алюминиевые </a:t>
            </a:r>
            <a:r>
              <a:rPr lang="ru-RU" sz="1050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рондоли</a:t>
            </a:r>
            <a:endParaRPr lang="ru-RU" sz="105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6" name="Рисунок 185">
            <a:extLst>
              <a:ext uri="{FF2B5EF4-FFF2-40B4-BE49-F238E27FC236}">
                <a16:creationId xmlns:a16="http://schemas.microsoft.com/office/drawing/2014/main" xmlns="" id="{1D509E61-CAB3-4A15-B8B2-355562CC4F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2023370" y="2751696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</p:spPr>
      </p:pic>
      <p:sp>
        <p:nvSpPr>
          <p:cNvPr id="187" name="Прямоугольник 186">
            <a:extLst>
              <a:ext uri="{FF2B5EF4-FFF2-40B4-BE49-F238E27FC236}">
                <a16:creationId xmlns:a16="http://schemas.microsoft.com/office/drawing/2014/main" xmlns="" id="{B2F6CB2B-A5BD-4694-A31B-37A9364F6835}"/>
              </a:ext>
            </a:extLst>
          </p:cNvPr>
          <p:cNvSpPr/>
          <p:nvPr/>
        </p:nvSpPr>
        <p:spPr>
          <a:xfrm>
            <a:off x="1743509" y="3541832"/>
            <a:ext cx="122292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Детали  и части для оборудования</a:t>
            </a:r>
          </a:p>
        </p:txBody>
      </p:sp>
      <p:pic>
        <p:nvPicPr>
          <p:cNvPr id="188" name="Рисунок 29">
            <a:extLst>
              <a:ext uri="{FF2B5EF4-FFF2-40B4-BE49-F238E27FC236}">
                <a16:creationId xmlns:a16="http://schemas.microsoft.com/office/drawing/2014/main" xmlns="" id="{7A4A9AF9-C2F3-43DF-887E-ED872AD517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/>
        </p:blipFill>
        <p:spPr bwMode="auto">
          <a:xfrm>
            <a:off x="4142221" y="2754421"/>
            <a:ext cx="720000" cy="720000"/>
          </a:xfrm>
          <a:prstGeom prst="ellipse">
            <a:avLst/>
          </a:prstGeom>
          <a:solidFill>
            <a:srgbClr val="00897B"/>
          </a:solidFill>
          <a:ln w="25400">
            <a:solidFill>
              <a:srgbClr val="00897B"/>
            </a:solidFill>
            <a:prstDash val="sysDash"/>
          </a:ln>
        </p:spPr>
      </p:pic>
      <p:sp>
        <p:nvSpPr>
          <p:cNvPr id="189" name="Прямоугольник 188">
            <a:extLst>
              <a:ext uri="{FF2B5EF4-FFF2-40B4-BE49-F238E27FC236}">
                <a16:creationId xmlns:a16="http://schemas.microsoft.com/office/drawing/2014/main" xmlns="" id="{9DF51858-5F40-4332-9506-A861A1869991}"/>
              </a:ext>
            </a:extLst>
          </p:cNvPr>
          <p:cNvSpPr/>
          <p:nvPr/>
        </p:nvSpPr>
        <p:spPr>
          <a:xfrm>
            <a:off x="3869841" y="3537570"/>
            <a:ext cx="1284327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Жестяные баллоны</a:t>
            </a:r>
          </a:p>
        </p:txBody>
      </p:sp>
      <p:pic>
        <p:nvPicPr>
          <p:cNvPr id="190" name="Рисунок 15">
            <a:extLst>
              <a:ext uri="{FF2B5EF4-FFF2-40B4-BE49-F238E27FC236}">
                <a16:creationId xmlns:a16="http://schemas.microsoft.com/office/drawing/2014/main" xmlns="" id="{163D2100-7391-4E17-B3FB-8A08B51F96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08363" y="2714146"/>
            <a:ext cx="720000" cy="720000"/>
          </a:xfrm>
          <a:prstGeom prst="ellipse">
            <a:avLst/>
          </a:prstGeom>
          <a:ln w="25400">
            <a:solidFill>
              <a:srgbClr val="00897B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Прямоугольник 190">
            <a:extLst>
              <a:ext uri="{FF2B5EF4-FFF2-40B4-BE49-F238E27FC236}">
                <a16:creationId xmlns:a16="http://schemas.microsoft.com/office/drawing/2014/main" xmlns="" id="{08AA6D74-202A-43BB-AA14-57D3B0640B0E}"/>
              </a:ext>
            </a:extLst>
          </p:cNvPr>
          <p:cNvSpPr/>
          <p:nvPr/>
        </p:nvSpPr>
        <p:spPr>
          <a:xfrm>
            <a:off x="82001" y="2246883"/>
            <a:ext cx="2858529" cy="307777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4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ИНВЕСТИЦИОННАЯ НИША:</a:t>
            </a:r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xmlns="" id="{F7B6B027-44A1-4D34-B04B-776C7F04F532}"/>
              </a:ext>
            </a:extLst>
          </p:cNvPr>
          <p:cNvSpPr/>
          <p:nvPr/>
        </p:nvSpPr>
        <p:spPr>
          <a:xfrm>
            <a:off x="3421689" y="2256537"/>
            <a:ext cx="2164275" cy="307777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4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ИНВЕСТИЦИОННАЯ НИША:</a:t>
            </a:r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3" name="Прямоугольник 192">
            <a:extLst>
              <a:ext uri="{FF2B5EF4-FFF2-40B4-BE49-F238E27FC236}">
                <a16:creationId xmlns:a16="http://schemas.microsoft.com/office/drawing/2014/main" xmlns="" id="{F3F18BA6-6091-414B-9B3A-E40C0EF4B15C}"/>
              </a:ext>
            </a:extLst>
          </p:cNvPr>
          <p:cNvSpPr/>
          <p:nvPr/>
        </p:nvSpPr>
        <p:spPr>
          <a:xfrm>
            <a:off x="6309514" y="3488371"/>
            <a:ext cx="15797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Пластиковые комплектующие</a:t>
            </a:r>
          </a:p>
        </p:txBody>
      </p:sp>
      <p:sp>
        <p:nvSpPr>
          <p:cNvPr id="194" name="Прямоугольник 193">
            <a:extLst>
              <a:ext uri="{FF2B5EF4-FFF2-40B4-BE49-F238E27FC236}">
                <a16:creationId xmlns:a16="http://schemas.microsoft.com/office/drawing/2014/main" xmlns="" id="{DF0341BE-9FDE-4A93-A48D-85DEF7F291CD}"/>
              </a:ext>
            </a:extLst>
          </p:cNvPr>
          <p:cNvSpPr/>
          <p:nvPr/>
        </p:nvSpPr>
        <p:spPr>
          <a:xfrm>
            <a:off x="5864309" y="2247290"/>
            <a:ext cx="2242714" cy="307777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4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ИНВЕСТИЦИОННАЯ НИША:</a:t>
            </a:r>
            <a:endParaRPr lang="ru-RU" sz="14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5" name="Прямоугольник 194">
            <a:extLst>
              <a:ext uri="{FF2B5EF4-FFF2-40B4-BE49-F238E27FC236}">
                <a16:creationId xmlns:a16="http://schemas.microsoft.com/office/drawing/2014/main" xmlns="" id="{9CE3DD3D-ADB6-4FDB-BCDE-DA1BC8F1047E}"/>
              </a:ext>
            </a:extLst>
          </p:cNvPr>
          <p:cNvSpPr/>
          <p:nvPr/>
        </p:nvSpPr>
        <p:spPr>
          <a:xfrm>
            <a:off x="-37625" y="4257446"/>
            <a:ext cx="1336425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ПРЕДПОЛАГАЕМЫЙ ОБЪЕМ ИНВЕСТИЦИЙ: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7" name="Прямоугольник 196">
            <a:extLst>
              <a:ext uri="{FF2B5EF4-FFF2-40B4-BE49-F238E27FC236}">
                <a16:creationId xmlns:a16="http://schemas.microsoft.com/office/drawing/2014/main" xmlns="" id="{EC9C5F3D-7302-479B-A432-BFFB2ECE4B0C}"/>
              </a:ext>
            </a:extLst>
          </p:cNvPr>
          <p:cNvSpPr/>
          <p:nvPr/>
        </p:nvSpPr>
        <p:spPr>
          <a:xfrm>
            <a:off x="-37625" y="4861279"/>
            <a:ext cx="1517650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4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670 </a:t>
            </a:r>
            <a:r>
              <a:rPr lang="ru-RU" sz="14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млн.руб</a:t>
            </a:r>
            <a:endParaRPr lang="ru-RU" sz="24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8" name="Прямоугольник 197">
            <a:extLst>
              <a:ext uri="{FF2B5EF4-FFF2-40B4-BE49-F238E27FC236}">
                <a16:creationId xmlns:a16="http://schemas.microsoft.com/office/drawing/2014/main" xmlns="" id="{E15A7E68-BDA2-4B77-BB24-1777B70399EF}"/>
              </a:ext>
            </a:extLst>
          </p:cNvPr>
          <p:cNvSpPr/>
          <p:nvPr/>
        </p:nvSpPr>
        <p:spPr>
          <a:xfrm>
            <a:off x="1785573" y="4876312"/>
            <a:ext cx="1517650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4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 </a:t>
            </a:r>
            <a:r>
              <a:rPr lang="ru-RU" sz="14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млн.руб</a:t>
            </a:r>
            <a:endParaRPr lang="ru-RU" sz="24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9" name="Прямоугольник 198">
            <a:extLst>
              <a:ext uri="{FF2B5EF4-FFF2-40B4-BE49-F238E27FC236}">
                <a16:creationId xmlns:a16="http://schemas.microsoft.com/office/drawing/2014/main" xmlns="" id="{F83CACC9-06D4-4BDF-9EFA-0B5D77ADC158}"/>
              </a:ext>
            </a:extLst>
          </p:cNvPr>
          <p:cNvSpPr/>
          <p:nvPr/>
        </p:nvSpPr>
        <p:spPr>
          <a:xfrm>
            <a:off x="-35212" y="5358188"/>
            <a:ext cx="1517650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СУЩЕСТВУЮЩЕГО СПРОСА: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0" name="Прямоугольник 199">
            <a:extLst>
              <a:ext uri="{FF2B5EF4-FFF2-40B4-BE49-F238E27FC236}">
                <a16:creationId xmlns:a16="http://schemas.microsoft.com/office/drawing/2014/main" xmlns="" id="{CE18CE90-AF36-409D-9AC6-CE23A4145563}"/>
              </a:ext>
            </a:extLst>
          </p:cNvPr>
          <p:cNvSpPr/>
          <p:nvPr/>
        </p:nvSpPr>
        <p:spPr>
          <a:xfrm>
            <a:off x="1748142" y="5368926"/>
            <a:ext cx="1517650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СУЩЕСТВУЮЩЕГО СПРОСА: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1" name="Прямоугольник 200">
            <a:extLst>
              <a:ext uri="{FF2B5EF4-FFF2-40B4-BE49-F238E27FC236}">
                <a16:creationId xmlns:a16="http://schemas.microsoft.com/office/drawing/2014/main" xmlns="" id="{CB70DA0A-CAC2-4714-A771-1EF26FF0D6B8}"/>
              </a:ext>
            </a:extLst>
          </p:cNvPr>
          <p:cNvSpPr/>
          <p:nvPr/>
        </p:nvSpPr>
        <p:spPr>
          <a:xfrm>
            <a:off x="0" y="5973199"/>
            <a:ext cx="1517650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4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3,5 </a:t>
            </a:r>
            <a:r>
              <a:rPr lang="ru-RU" sz="14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тыс.тонн</a:t>
            </a:r>
            <a:endParaRPr lang="ru-RU" sz="24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2" name="Прямоугольник 201">
            <a:extLst>
              <a:ext uri="{FF2B5EF4-FFF2-40B4-BE49-F238E27FC236}">
                <a16:creationId xmlns:a16="http://schemas.microsoft.com/office/drawing/2014/main" xmlns="" id="{EABAEFAD-0A0F-4846-926A-98766323D4AB}"/>
              </a:ext>
            </a:extLst>
          </p:cNvPr>
          <p:cNvSpPr/>
          <p:nvPr/>
        </p:nvSpPr>
        <p:spPr>
          <a:xfrm>
            <a:off x="1781150" y="6017267"/>
            <a:ext cx="1517650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4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</a:t>
            </a:r>
            <a:r>
              <a:rPr lang="ru-RU" sz="14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тыс. единиц</a:t>
            </a:r>
            <a:endParaRPr lang="ru-RU" sz="24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3" name="Прямоугольник 202">
            <a:extLst>
              <a:ext uri="{FF2B5EF4-FFF2-40B4-BE49-F238E27FC236}">
                <a16:creationId xmlns:a16="http://schemas.microsoft.com/office/drawing/2014/main" xmlns="" id="{D7BA5D73-03E4-4AC6-89A7-7C0EEA8EA991}"/>
              </a:ext>
            </a:extLst>
          </p:cNvPr>
          <p:cNvSpPr/>
          <p:nvPr/>
        </p:nvSpPr>
        <p:spPr>
          <a:xfrm>
            <a:off x="3850626" y="4246293"/>
            <a:ext cx="1322755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ПРЕДПОЛАГАЕМЫЙ ОБЪЕМ ИНВЕСТИЦИЙ: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4" name="Прямоугольник 203">
            <a:extLst>
              <a:ext uri="{FF2B5EF4-FFF2-40B4-BE49-F238E27FC236}">
                <a16:creationId xmlns:a16="http://schemas.microsoft.com/office/drawing/2014/main" xmlns="" id="{20874567-F00A-4EB3-8961-AC636810D50F}"/>
              </a:ext>
            </a:extLst>
          </p:cNvPr>
          <p:cNvSpPr/>
          <p:nvPr/>
        </p:nvSpPr>
        <p:spPr>
          <a:xfrm>
            <a:off x="3918522" y="4893400"/>
            <a:ext cx="1517650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4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597 </a:t>
            </a:r>
            <a:r>
              <a:rPr lang="ru-RU" sz="14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млн.руб</a:t>
            </a:r>
            <a:endParaRPr lang="ru-RU" sz="24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5" name="Прямоугольник 204">
            <a:extLst>
              <a:ext uri="{FF2B5EF4-FFF2-40B4-BE49-F238E27FC236}">
                <a16:creationId xmlns:a16="http://schemas.microsoft.com/office/drawing/2014/main" xmlns="" id="{E5BEAB7F-AEF2-4035-922A-E726E4B04FB8}"/>
              </a:ext>
            </a:extLst>
          </p:cNvPr>
          <p:cNvSpPr/>
          <p:nvPr/>
        </p:nvSpPr>
        <p:spPr>
          <a:xfrm>
            <a:off x="3879055" y="5401095"/>
            <a:ext cx="1517650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СУЩЕСТВУЮЩЕГО СПРОСА: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6" name="Прямоугольник 205">
            <a:extLst>
              <a:ext uri="{FF2B5EF4-FFF2-40B4-BE49-F238E27FC236}">
                <a16:creationId xmlns:a16="http://schemas.microsoft.com/office/drawing/2014/main" xmlns="" id="{AAF8C57D-15F1-4602-B770-54677090E122}"/>
              </a:ext>
            </a:extLst>
          </p:cNvPr>
          <p:cNvSpPr/>
          <p:nvPr/>
        </p:nvSpPr>
        <p:spPr>
          <a:xfrm>
            <a:off x="3853653" y="5976823"/>
            <a:ext cx="1517650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4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100 </a:t>
            </a:r>
            <a:r>
              <a:rPr lang="ru-RU" sz="14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млн. единиц</a:t>
            </a:r>
            <a:endParaRPr lang="ru-RU" sz="24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7" name="Прямоугольник 206">
            <a:extLst>
              <a:ext uri="{FF2B5EF4-FFF2-40B4-BE49-F238E27FC236}">
                <a16:creationId xmlns:a16="http://schemas.microsoft.com/office/drawing/2014/main" xmlns="" id="{D7C41C7A-DD5A-4E61-9607-F79C1D3763F2}"/>
              </a:ext>
            </a:extLst>
          </p:cNvPr>
          <p:cNvSpPr/>
          <p:nvPr/>
        </p:nvSpPr>
        <p:spPr>
          <a:xfrm>
            <a:off x="6449581" y="6029810"/>
            <a:ext cx="1865593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24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300 </a:t>
            </a:r>
            <a:r>
              <a:rPr lang="ru-RU" sz="14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млн. комплектов</a:t>
            </a:r>
            <a:endParaRPr lang="ru-RU" sz="24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8" name="Прямоугольник 207">
            <a:extLst>
              <a:ext uri="{FF2B5EF4-FFF2-40B4-BE49-F238E27FC236}">
                <a16:creationId xmlns:a16="http://schemas.microsoft.com/office/drawing/2014/main" xmlns="" id="{67143267-9BAD-4397-8AA4-DEF53A642215}"/>
              </a:ext>
            </a:extLst>
          </p:cNvPr>
          <p:cNvSpPr/>
          <p:nvPr/>
        </p:nvSpPr>
        <p:spPr>
          <a:xfrm>
            <a:off x="6446039" y="5368926"/>
            <a:ext cx="1517650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РАЗМЕР СУЩЕСТВУЮЩЕГО СПРОСА: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9" name="Прямоугольник 208">
            <a:extLst>
              <a:ext uri="{FF2B5EF4-FFF2-40B4-BE49-F238E27FC236}">
                <a16:creationId xmlns:a16="http://schemas.microsoft.com/office/drawing/2014/main" xmlns="" id="{2511B900-84AF-4A7A-A5CA-7F7B7ABAE228}"/>
              </a:ext>
            </a:extLst>
          </p:cNvPr>
          <p:cNvSpPr/>
          <p:nvPr/>
        </p:nvSpPr>
        <p:spPr>
          <a:xfrm>
            <a:off x="6450890" y="4903371"/>
            <a:ext cx="1517650" cy="461665"/>
          </a:xfrm>
          <a:prstGeom prst="rect">
            <a:avLst/>
          </a:prstGeom>
          <a:ln w="12700">
            <a:noFill/>
            <a:prstDash val="dash"/>
          </a:ln>
        </p:spPr>
        <p:txBody>
          <a:bodyPr>
            <a:spAutoFit/>
          </a:bodyPr>
          <a:lstStyle/>
          <a:p>
            <a:pPr marL="12700">
              <a:defRPr/>
            </a:pPr>
            <a:r>
              <a:rPr lang="ru-RU" sz="2400" b="1" spc="-10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130 </a:t>
            </a:r>
            <a:r>
              <a:rPr lang="ru-RU" sz="1400" spc="-1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млн.руб</a:t>
            </a:r>
            <a:endParaRPr lang="ru-RU" sz="2400" b="1" dirty="0">
              <a:solidFill>
                <a:srgbClr val="00897B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0" name="Прямоугольник 209">
            <a:extLst>
              <a:ext uri="{FF2B5EF4-FFF2-40B4-BE49-F238E27FC236}">
                <a16:creationId xmlns:a16="http://schemas.microsoft.com/office/drawing/2014/main" xmlns="" id="{93737662-22B1-42C2-9995-9A7F6021A34D}"/>
              </a:ext>
            </a:extLst>
          </p:cNvPr>
          <p:cNvSpPr/>
          <p:nvPr/>
        </p:nvSpPr>
        <p:spPr>
          <a:xfrm>
            <a:off x="6421788" y="4245421"/>
            <a:ext cx="1357259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ПРЕДПОЛАГАЕМЫЙ ОБЪЕМ ИНВЕСТИЦИЙ: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1" name="Прямоугольник 210">
            <a:extLst>
              <a:ext uri="{FF2B5EF4-FFF2-40B4-BE49-F238E27FC236}">
                <a16:creationId xmlns:a16="http://schemas.microsoft.com/office/drawing/2014/main" xmlns="" id="{F50BC08B-3DFD-4ABA-8D74-A7C6821AE1FE}"/>
              </a:ext>
            </a:extLst>
          </p:cNvPr>
          <p:cNvSpPr/>
          <p:nvPr/>
        </p:nvSpPr>
        <p:spPr>
          <a:xfrm>
            <a:off x="-11754" y="6408868"/>
            <a:ext cx="10380899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>
              <a:defRPr/>
            </a:pPr>
            <a:r>
              <a:rPr lang="ru-RU" sz="1400" spc="-10" dirty="0">
                <a:highlight>
                  <a:srgbClr val="FFFFFF"/>
                </a:highlight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КЛЮЧЕВЫЕ ПОТРЕБИТЕЛИ В КЛАСТЕРЕ</a:t>
            </a:r>
            <a:r>
              <a:rPr lang="ru-RU" sz="1600" spc="-10" dirty="0">
                <a:highlight>
                  <a:srgbClr val="FFFFFF"/>
                </a:highlight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1400" spc="-10" dirty="0">
                <a:highlight>
                  <a:srgbClr val="FFFFFF"/>
                </a:highlight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АО «</a:t>
            </a:r>
            <a:r>
              <a:rPr lang="ru-RU" sz="1400" spc="-10" dirty="0" err="1">
                <a:highlight>
                  <a:srgbClr val="FFFFFF"/>
                </a:highlight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Арнест</a:t>
            </a:r>
            <a:r>
              <a:rPr lang="ru-RU" sz="1400" spc="-10" dirty="0">
                <a:highlight>
                  <a:srgbClr val="FFFFFF"/>
                </a:highlight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», ООО «Аэрозоль Новомосковск», ООО «Новые технологии»</a:t>
            </a:r>
            <a:endParaRPr lang="ru-RU" sz="1600" dirty="0">
              <a:highlight>
                <a:srgbClr val="FFFFFF"/>
              </a:highlight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xmlns="" id="{E025D2E3-07CA-424A-8F97-72C55B6CA234}"/>
              </a:ext>
            </a:extLst>
          </p:cNvPr>
          <p:cNvSpPr/>
          <p:nvPr/>
        </p:nvSpPr>
        <p:spPr>
          <a:xfrm>
            <a:off x="10351487" y="2260682"/>
            <a:ext cx="1544492" cy="646331"/>
          </a:xfrm>
          <a:prstGeom prst="rect">
            <a:avLst/>
          </a:prstGeom>
          <a:solidFill>
            <a:srgbClr val="00897B"/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ctr">
              <a:defRPr/>
            </a:pPr>
            <a:r>
              <a:rPr lang="ru-RU" sz="1200" spc="-1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ИНВЕСТИЦИОННЫЕ НИШИ НЕ ВЫЯВЛЕНЫ</a:t>
            </a:r>
            <a:endParaRPr lang="ru-RU" sz="12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xmlns="" id="{B670FD07-A4FB-4945-976F-B10396B0FFD9}"/>
              </a:ext>
            </a:extLst>
          </p:cNvPr>
          <p:cNvSpPr/>
          <p:nvPr/>
        </p:nvSpPr>
        <p:spPr>
          <a:xfrm>
            <a:off x="1731638" y="4232350"/>
            <a:ext cx="1336425" cy="60016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>
              <a:defRPr/>
            </a:pPr>
            <a:r>
              <a:rPr lang="ru-RU" sz="11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ПРЕДПОЛАГАЕМЫЙ ОБЪЕМ ИНВЕСТИЦИЙ:</a:t>
            </a:r>
            <a:endParaRPr lang="ru-RU" sz="11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4" name="Полилиния: фигура 83">
            <a:extLst>
              <a:ext uri="{FF2B5EF4-FFF2-40B4-BE49-F238E27FC236}">
                <a16:creationId xmlns:a16="http://schemas.microsoft.com/office/drawing/2014/main" xmlns="" id="{0953C6B1-B1C0-42BD-8753-4E8F559CBA78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92" name="Заголовок 1">
            <a:extLst>
              <a:ext uri="{FF2B5EF4-FFF2-40B4-BE49-F238E27FC236}">
                <a16:creationId xmlns:a16="http://schemas.microsoft.com/office/drawing/2014/main" xmlns="" id="{32AEE033-F1BD-450D-ABAC-5CEE86263C02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32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653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олилиния: фигура 89">
            <a:extLst>
              <a:ext uri="{FF2B5EF4-FFF2-40B4-BE49-F238E27FC236}">
                <a16:creationId xmlns:a16="http://schemas.microsoft.com/office/drawing/2014/main" xmlns="" id="{35078309-305F-42F8-835B-4CD5D0ABA88F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826786" y="158988"/>
            <a:ext cx="9216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ПРИМЕР СОВМЕСТНОГО ПРОЕКТА</a:t>
            </a: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51A2B930-C4F5-4EB0-BD3C-4EFD49A38D0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33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EF98AFE-8175-4520-8717-BC9FFFA43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7FF0AB3-5969-4CBE-A4E8-C60805E7B417}"/>
              </a:ext>
            </a:extLst>
          </p:cNvPr>
          <p:cNvSpPr/>
          <p:nvPr/>
        </p:nvSpPr>
        <p:spPr>
          <a:xfrm>
            <a:off x="429645" y="2783198"/>
            <a:ext cx="3158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Инициатор проекта </a:t>
            </a:r>
          </a:p>
          <a:p>
            <a:pPr algn="ctr"/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ООО «</a:t>
            </a:r>
            <a:r>
              <a:rPr lang="ru-RU" b="1" dirty="0" err="1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Аэробалл</a:t>
            </a:r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ru-RU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7C8A5B5-5F5E-487F-B0B0-B1F8FCB68D84}"/>
              </a:ext>
            </a:extLst>
          </p:cNvPr>
          <p:cNvSpPr/>
          <p:nvPr/>
        </p:nvSpPr>
        <p:spPr>
          <a:xfrm>
            <a:off x="429645" y="3421740"/>
            <a:ext cx="3165220" cy="83099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Осуществляет следующие затраты:</a:t>
            </a:r>
          </a:p>
          <a:p>
            <a:pPr marL="285750" indent="-285750" algn="ctr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приобретение оборудования</a:t>
            </a:r>
          </a:p>
          <a:p>
            <a:pPr marL="285750" indent="-285750" algn="ctr">
              <a:buFontTx/>
              <a:buChar char="-"/>
            </a:pPr>
            <a:r>
              <a:rPr lang="ru-RU" sz="16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приобретение техоснастки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9A5F9D-F7C0-4D35-B08C-737632620DE9}"/>
              </a:ext>
            </a:extLst>
          </p:cNvPr>
          <p:cNvSpPr/>
          <p:nvPr/>
        </p:nvSpPr>
        <p:spPr>
          <a:xfrm>
            <a:off x="8214384" y="2511009"/>
            <a:ext cx="36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Участники проекта </a:t>
            </a:r>
          </a:p>
          <a:p>
            <a:pPr algn="ctr"/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ООО «Аэрозоль Новомосковск»</a:t>
            </a:r>
          </a:p>
          <a:p>
            <a:pPr algn="ctr"/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АО «</a:t>
            </a:r>
            <a:r>
              <a:rPr lang="ru-RU" b="1" dirty="0" err="1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Арнест</a:t>
            </a:r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  <a:endParaRPr lang="ru-RU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4CC2DE5A-BCF0-460B-9D70-24D53DBF5FA1}"/>
              </a:ext>
            </a:extLst>
          </p:cNvPr>
          <p:cNvSpPr/>
          <p:nvPr/>
        </p:nvSpPr>
        <p:spPr>
          <a:xfrm>
            <a:off x="8507639" y="3426889"/>
            <a:ext cx="3004816" cy="156966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Обязуются приобрести не менее 2,9 </a:t>
            </a:r>
            <a:r>
              <a:rPr lang="ru-RU" sz="1600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млрд.руб</a:t>
            </a:r>
            <a:r>
              <a:rPr lang="ru-RU" sz="16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произведенной продукции до 2024 г. (42,6 руб. на 1 руб. субсидии)</a:t>
            </a:r>
          </a:p>
          <a:p>
            <a:pPr algn="ctr"/>
            <a:r>
              <a:rPr lang="ru-RU" sz="1600" i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Производят из алюминиевых баллонов аэрозольную продукцию</a:t>
            </a:r>
          </a:p>
        </p:txBody>
      </p:sp>
      <p:sp>
        <p:nvSpPr>
          <p:cNvPr id="11" name="Правая фигурная скобка 10">
            <a:extLst>
              <a:ext uri="{FF2B5EF4-FFF2-40B4-BE49-F238E27FC236}">
                <a16:creationId xmlns:a16="http://schemas.microsoft.com/office/drawing/2014/main" xmlns="" id="{9A1C3896-7AAD-4F6E-BB78-55DEA982C802}"/>
              </a:ext>
            </a:extLst>
          </p:cNvPr>
          <p:cNvSpPr/>
          <p:nvPr/>
        </p:nvSpPr>
        <p:spPr>
          <a:xfrm rot="16200000" flipV="1">
            <a:off x="5848751" y="-3233149"/>
            <a:ext cx="494496" cy="9172327"/>
          </a:xfrm>
          <a:prstGeom prst="rightBrace">
            <a:avLst>
              <a:gd name="adj1" fmla="val 78977"/>
              <a:gd name="adj2" fmla="val 50000"/>
            </a:avLst>
          </a:prstGeom>
          <a:ln w="19050">
            <a:solidFill>
              <a:srgbClr val="8620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041621E-6F4A-4C80-B532-B33C2D61D41B}"/>
              </a:ext>
            </a:extLst>
          </p:cNvPr>
          <p:cNvSpPr/>
          <p:nvPr/>
        </p:nvSpPr>
        <p:spPr>
          <a:xfrm>
            <a:off x="2304521" y="695496"/>
            <a:ext cx="7582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Участники</a:t>
            </a:r>
            <a:r>
              <a:rPr lang="en-US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b="1" dirty="0">
                <a:solidFill>
                  <a:srgbClr val="574F6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Национального аэрозольного кластера</a:t>
            </a:r>
            <a:endParaRPr lang="ru-RU" dirty="0">
              <a:solidFill>
                <a:srgbClr val="574F62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3" name="Соединитель: уступ 12">
            <a:extLst>
              <a:ext uri="{FF2B5EF4-FFF2-40B4-BE49-F238E27FC236}">
                <a16:creationId xmlns:a16="http://schemas.microsoft.com/office/drawing/2014/main" xmlns="" id="{9FAF7235-C28C-4700-A408-9391568CABFB}"/>
              </a:ext>
            </a:extLst>
          </p:cNvPr>
          <p:cNvCxnSpPr>
            <a:cxnSpLocks/>
            <a:stCxn id="7" idx="2"/>
            <a:endCxn id="14" idx="1"/>
          </p:cNvCxnSpPr>
          <p:nvPr/>
        </p:nvCxnSpPr>
        <p:spPr>
          <a:xfrm rot="16200000" flipH="1">
            <a:off x="1978467" y="4286524"/>
            <a:ext cx="1796456" cy="1728881"/>
          </a:xfrm>
          <a:prstGeom prst="bentConnector2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550C306-6091-4270-A498-EE59F5F80071}"/>
              </a:ext>
            </a:extLst>
          </p:cNvPr>
          <p:cNvSpPr txBox="1"/>
          <p:nvPr/>
        </p:nvSpPr>
        <p:spPr>
          <a:xfrm>
            <a:off x="3741136" y="5864527"/>
            <a:ext cx="44911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u="none" strike="noStrike" baseline="0" dirty="0">
                <a:solidFill>
                  <a:srgbClr val="574F62"/>
                </a:solidFill>
                <a:latin typeface="Arial Narrow" panose="020B0606020202030204" pitchFamily="34" charset="0"/>
              </a:rPr>
              <a:t>Совместный проект участников кластера</a:t>
            </a:r>
            <a:endParaRPr lang="ru-RU" dirty="0">
              <a:solidFill>
                <a:srgbClr val="574F6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5" name="Соединитель: уступ 14">
            <a:extLst>
              <a:ext uri="{FF2B5EF4-FFF2-40B4-BE49-F238E27FC236}">
                <a16:creationId xmlns:a16="http://schemas.microsoft.com/office/drawing/2014/main" xmlns="" id="{A0BB5847-575C-4B3A-B720-E1F8873B941F}"/>
              </a:ext>
            </a:extLst>
          </p:cNvPr>
          <p:cNvCxnSpPr>
            <a:cxnSpLocks/>
            <a:stCxn id="14" idx="3"/>
            <a:endCxn id="9" idx="2"/>
          </p:cNvCxnSpPr>
          <p:nvPr/>
        </p:nvCxnSpPr>
        <p:spPr>
          <a:xfrm flipV="1">
            <a:off x="8232244" y="4996549"/>
            <a:ext cx="1777803" cy="1052644"/>
          </a:xfrm>
          <a:prstGeom prst="bentConnector2">
            <a:avLst/>
          </a:prstGeom>
          <a:ln w="19050">
            <a:solidFill>
              <a:srgbClr val="8620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6077422B-2C6C-4A81-B11E-84AC8D6E44CF}"/>
              </a:ext>
            </a:extLst>
          </p:cNvPr>
          <p:cNvSpPr txBox="1"/>
          <p:nvPr/>
        </p:nvSpPr>
        <p:spPr>
          <a:xfrm>
            <a:off x="4513389" y="4637623"/>
            <a:ext cx="3165220" cy="584775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Аэрозольные алюминиевые баллоны по технологии </a:t>
            </a:r>
            <a:r>
              <a:rPr lang="en-US" dirty="0"/>
              <a:t>DWI</a:t>
            </a:r>
            <a:r>
              <a:rPr lang="ru-RU" dirty="0"/>
              <a:t> </a:t>
            </a: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xmlns="" id="{34A00502-26DC-45DA-A734-EF195A99B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124" y="2273509"/>
            <a:ext cx="3903750" cy="230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730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олилиния: фигура 89">
            <a:extLst>
              <a:ext uri="{FF2B5EF4-FFF2-40B4-BE49-F238E27FC236}">
                <a16:creationId xmlns:a16="http://schemas.microsoft.com/office/drawing/2014/main" xmlns="" id="{35078309-305F-42F8-835B-4CD5D0ABA88F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279576" y="113817"/>
            <a:ext cx="9763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ПОДАВАЕМЫЙ СОВМЕСТНЫЙ ПРОЕКТ</a:t>
            </a: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51A2B930-C4F5-4EB0-BD3C-4EFD49A38D0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34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EF98AFE-8175-4520-8717-BC9FFFA432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789C1176-187A-4664-B81E-E3B1B04F2FC1}"/>
              </a:ext>
            </a:extLst>
          </p:cNvPr>
          <p:cNvSpPr txBox="1"/>
          <p:nvPr/>
        </p:nvSpPr>
        <p:spPr>
          <a:xfrm>
            <a:off x="208942" y="6412244"/>
            <a:ext cx="57430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Arial Narrow" panose="020B0606020202030204" pitchFamily="34" charset="0"/>
              </a:rPr>
              <a:t>*План мероприятий по импортозамещению в отрасли химической промышленности РФ (шифр - Д13Х1)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08AEB756-D607-408D-9A73-96927E917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623610"/>
              </p:ext>
            </p:extLst>
          </p:nvPr>
        </p:nvGraphicFramePr>
        <p:xfrm>
          <a:off x="2032000" y="836712"/>
          <a:ext cx="8128000" cy="52642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31952">
                  <a:extLst>
                    <a:ext uri="{9D8B030D-6E8A-4147-A177-3AD203B41FA5}">
                      <a16:colId xmlns:a16="http://schemas.microsoft.com/office/drawing/2014/main" xmlns="" val="3912295320"/>
                    </a:ext>
                  </a:extLst>
                </a:gridCol>
                <a:gridCol w="2464048">
                  <a:extLst>
                    <a:ext uri="{9D8B030D-6E8A-4147-A177-3AD203B41FA5}">
                      <a16:colId xmlns:a16="http://schemas.microsoft.com/office/drawing/2014/main" xmlns="" val="35335345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858598629"/>
                    </a:ext>
                  </a:extLst>
                </a:gridCol>
              </a:tblGrid>
              <a:tr h="662704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Название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«Освоение новой технологии производства алюминиевых баллонов»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2630989"/>
                  </a:ext>
                </a:extLst>
              </a:tr>
              <a:tr h="429612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Сроки реализации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2020-2024 гг.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30991654"/>
                  </a:ext>
                </a:extLst>
              </a:tr>
              <a:tr h="429612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Инициатор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ООО «</a:t>
                      </a:r>
                      <a:r>
                        <a:rPr lang="ru-RU" sz="2000" dirty="0" err="1">
                          <a:latin typeface="Arial Narrow" panose="020B0606020202030204" pitchFamily="34" charset="0"/>
                        </a:rPr>
                        <a:t>Аэробалл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691581"/>
                  </a:ext>
                </a:extLst>
              </a:tr>
              <a:tr h="662704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Участник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ООО «Аэрозоль-Новомосковск»</a:t>
                      </a:r>
                    </a:p>
                    <a:p>
                      <a:pPr algn="ctr"/>
                      <a:r>
                        <a:rPr lang="ru-RU" sz="2000" dirty="0">
                          <a:latin typeface="Arial Narrow" panose="020B0606020202030204" pitchFamily="34" charset="0"/>
                        </a:rPr>
                        <a:t>АО «</a:t>
                      </a:r>
                      <a:r>
                        <a:rPr lang="ru-RU" sz="2000" dirty="0" err="1">
                          <a:latin typeface="Arial Narrow" panose="020B0606020202030204" pitchFamily="34" charset="0"/>
                        </a:rPr>
                        <a:t>Арнест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1010022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Общая стоимость проекта, в т.ч.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884,2 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6948604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pPr lvl="1"/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Субсидия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70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 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07369872"/>
                  </a:ext>
                </a:extLst>
              </a:tr>
              <a:tr h="429612">
                <a:tc>
                  <a:txBody>
                    <a:bodyPr/>
                    <a:lstStyle/>
                    <a:p>
                      <a:pPr lvl="1"/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latin typeface="Arial Narrow" panose="020B0606020202030204" pitchFamily="34" charset="0"/>
                        </a:rPr>
                        <a:t>Технологическая оснастка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95053077"/>
                  </a:ext>
                </a:extLst>
              </a:tr>
              <a:tr h="432199">
                <a:tc>
                  <a:txBody>
                    <a:bodyPr/>
                    <a:lstStyle/>
                    <a:p>
                      <a:pPr lvl="1"/>
                      <a:r>
                        <a:rPr lang="ru-RU" sz="2000" b="1" dirty="0">
                          <a:latin typeface="Arial Narrow" panose="020B0606020202030204" pitchFamily="34" charset="0"/>
                        </a:rPr>
                        <a:t>Внебюджетные инвестиции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</a:rPr>
                        <a:t>814,2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 млн руб.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rgbClr val="00897B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92</a:t>
                      </a:r>
                      <a:r>
                        <a:rPr lang="ru-RU" sz="2000" dirty="0"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7677565"/>
                  </a:ext>
                </a:extLst>
              </a:tr>
              <a:tr h="1201727">
                <a:tc>
                  <a:txBody>
                    <a:bodyPr/>
                    <a:lstStyle/>
                    <a:p>
                      <a:pPr marL="0" lvl="1"/>
                      <a:endParaRPr lang="ru-RU" sz="20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latin typeface="Arial Narrow" panose="020B0606020202030204" pitchFamily="34" charset="0"/>
                        </a:rPr>
                        <a:t>Приобретение, доставка, монтаж, проведение пусконаладочных работ новых машин и оборудования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89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86469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443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C707E5C-D7E4-4672-8658-E0A5884A1CA4}"/>
              </a:ext>
            </a:extLst>
          </p:cNvPr>
          <p:cNvSpPr/>
          <p:nvPr/>
        </p:nvSpPr>
        <p:spPr>
          <a:xfrm>
            <a:off x="811153" y="4748176"/>
            <a:ext cx="3009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prstClr val="white"/>
                </a:solidFill>
                <a:latin typeface="Gilroy Light" panose="00000400000000000000" pitchFamily="50" charset="-52"/>
              </a:rPr>
              <a:t>Правильное питание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A7EBDBF-E032-44C5-9C16-F42962B94C57}"/>
              </a:ext>
            </a:extLst>
          </p:cNvPr>
          <p:cNvSpPr/>
          <p:nvPr/>
        </p:nvSpPr>
        <p:spPr>
          <a:xfrm>
            <a:off x="8941663" y="3083521"/>
            <a:ext cx="3009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Друзья по бегу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4E819719-CC67-7C4C-B1B8-E71F38B71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913701"/>
              </p:ext>
            </p:extLst>
          </p:nvPr>
        </p:nvGraphicFramePr>
        <p:xfrm>
          <a:off x="407368" y="2073901"/>
          <a:ext cx="11377264" cy="244144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6941493">
                  <a:extLst>
                    <a:ext uri="{9D8B030D-6E8A-4147-A177-3AD203B41FA5}">
                      <a16:colId xmlns:a16="http://schemas.microsoft.com/office/drawing/2014/main" xmlns="" val="860122277"/>
                    </a:ext>
                  </a:extLst>
                </a:gridCol>
                <a:gridCol w="2347539">
                  <a:extLst>
                    <a:ext uri="{9D8B030D-6E8A-4147-A177-3AD203B41FA5}">
                      <a16:colId xmlns:a16="http://schemas.microsoft.com/office/drawing/2014/main" xmlns="" val="11569899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12529871"/>
                    </a:ext>
                  </a:extLst>
                </a:gridCol>
              </a:tblGrid>
              <a:tr h="248685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Критерии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Соответствует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anose="020B0606020202030204" pitchFamily="34" charset="0"/>
                        </a:rPr>
                        <a:t> Не соответствует</a:t>
                      </a:r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3818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Освоение производства промышленной продукции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0" dirty="0">
                        <a:solidFill>
                          <a:srgbClr val="00B05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0" dirty="0">
                        <a:solidFill>
                          <a:srgbClr val="356C52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6454139"/>
                  </a:ext>
                </a:extLst>
              </a:tr>
              <a:tr h="2372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Выпуск ранее не производимой инициаторами промышленной продукции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8514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Наличие не менее 1 инициатора и не менее 1 участника совместного проекта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2268894"/>
                  </a:ext>
                </a:extLst>
              </a:tr>
              <a:tr h="191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Отношение выручки от реализации продукции проекта к размеру субсидии – не менее 5</a:t>
                      </a:r>
                      <a:endParaRPr lang="ru-RU" sz="1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9061661"/>
                  </a:ext>
                </a:extLst>
              </a:tr>
              <a:tr h="228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Отношение объёма кооперации между инициатором и участником проекта к размеру субсидии – не менее 2</a:t>
                      </a:r>
                      <a:endParaRPr lang="ru-RU" sz="1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4566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Отношение внебюджетных инвестиций в проект к размеру субсидии – не менее 2,3</a:t>
                      </a:r>
                      <a:endParaRPr lang="ru-RU" sz="1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21815225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7EC346E-501E-4801-9301-F5466FE1B40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CE7792AB-C3AC-4A6C-ADF2-B6C2D678FBBC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35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xmlns="" id="{2FFC2D48-47EF-4907-BC48-FD2410477D45}"/>
              </a:ext>
            </a:extLst>
          </p:cNvPr>
          <p:cNvSpPr/>
          <p:nvPr/>
        </p:nvSpPr>
        <p:spPr>
          <a:xfrm>
            <a:off x="0" y="6544458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xmlns="" id="{9B5BADF6-4B57-4201-9025-27813D03AFDC}"/>
              </a:ext>
            </a:extLst>
          </p:cNvPr>
          <p:cNvSpPr txBox="1">
            <a:spLocks/>
          </p:cNvSpPr>
          <p:nvPr/>
        </p:nvSpPr>
        <p:spPr>
          <a:xfrm>
            <a:off x="11514710" y="635132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58DB2C0-19DC-4992-A8EC-00F93CC98E90}"/>
              </a:ext>
            </a:extLst>
          </p:cNvPr>
          <p:cNvSpPr txBox="1"/>
          <p:nvPr/>
        </p:nvSpPr>
        <p:spPr>
          <a:xfrm>
            <a:off x="2693375" y="13830"/>
            <a:ext cx="949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ОЦЕНКА СОВМЕСТНОГО ПРОЕКТА </a:t>
            </a:r>
            <a:r>
              <a:rPr lang="ru-RU" dirty="0">
                <a:solidFill>
                  <a:srgbClr val="00897B"/>
                </a:solidFill>
              </a:rPr>
              <a:t>НАЦИОНАЛЬНОГО АЭРОЗОЛЬНОГО КЛАСТЕРА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  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CD6B5E86-C06C-4408-AA78-314D29C92B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336" y="3786497"/>
            <a:ext cx="288032" cy="28803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0EF329BF-4BDB-4977-9B93-D9900C0A64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50" y="2786183"/>
            <a:ext cx="288032" cy="28803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5CE88D5C-EEB3-441C-A489-C5ACC8B20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01" y="2428641"/>
            <a:ext cx="288032" cy="28803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89B4ABF3-7CBA-4F48-BC85-9D0494CC81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01" y="3437352"/>
            <a:ext cx="288032" cy="28803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8C72C10E-2DD2-45BC-B4B7-1E0D11AD5F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101" y="4199923"/>
            <a:ext cx="288032" cy="2880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649917F-0376-4EBB-9C42-F0C1F2A252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50" y="3100146"/>
            <a:ext cx="28803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95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xmlns="" id="{F59C928F-3646-465F-9400-DB1F65B1B769}"/>
              </a:ext>
            </a:extLst>
          </p:cNvPr>
          <p:cNvSpPr/>
          <p:nvPr/>
        </p:nvSpPr>
        <p:spPr>
          <a:xfrm>
            <a:off x="0" y="5821544"/>
            <a:ext cx="12192000" cy="10364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xmlns="" id="{0E48E6BE-CF0F-4BD3-B483-E255D270A224}"/>
              </a:ext>
            </a:extLst>
          </p:cNvPr>
          <p:cNvSpPr/>
          <p:nvPr/>
        </p:nvSpPr>
        <p:spPr>
          <a:xfrm>
            <a:off x="-5109" y="4365957"/>
            <a:ext cx="12192000" cy="7190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xmlns="" id="{08BC5E8F-44C2-4857-94B4-EC6A4923DDFC}"/>
              </a:ext>
            </a:extLst>
          </p:cNvPr>
          <p:cNvSpPr/>
          <p:nvPr/>
        </p:nvSpPr>
        <p:spPr>
          <a:xfrm>
            <a:off x="0" y="3000880"/>
            <a:ext cx="12192000" cy="7029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xmlns="" id="{2B8DC98F-8309-48E7-998F-E11E13CFA29B}"/>
              </a:ext>
            </a:extLst>
          </p:cNvPr>
          <p:cNvSpPr/>
          <p:nvPr/>
        </p:nvSpPr>
        <p:spPr>
          <a:xfrm>
            <a:off x="0" y="1606152"/>
            <a:ext cx="12192000" cy="7029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DF504F4-17B3-49FC-A2FF-76ACD684885B}"/>
              </a:ext>
            </a:extLst>
          </p:cNvPr>
          <p:cNvSpPr txBox="1"/>
          <p:nvPr/>
        </p:nvSpPr>
        <p:spPr>
          <a:xfrm>
            <a:off x="1520492" y="1773796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Сроки достижения минимальных значений всех целевых показателей эффективности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9E0831A-ED2B-491D-BF3F-16036016A149}"/>
              </a:ext>
            </a:extLst>
          </p:cNvPr>
          <p:cNvSpPr txBox="1"/>
          <p:nvPr/>
        </p:nvSpPr>
        <p:spPr>
          <a:xfrm>
            <a:off x="1520492" y="2475369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Соотношение налоговых поступлений в федеральный бюджет и размера субсидии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DF70F0B-F0CF-40B8-B52F-842787B41340}"/>
              </a:ext>
            </a:extLst>
          </p:cNvPr>
          <p:cNvSpPr txBox="1"/>
          <p:nvPr/>
        </p:nvSpPr>
        <p:spPr>
          <a:xfrm>
            <a:off x="1520492" y="3168524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Доля понесённых инициатором затрат на момент подачи заявки в Минпромторг России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2AE9637-E86D-4037-A4CD-D0541F086776}"/>
              </a:ext>
            </a:extLst>
          </p:cNvPr>
          <p:cNvSpPr txBox="1"/>
          <p:nvPr/>
        </p:nvSpPr>
        <p:spPr>
          <a:xfrm>
            <a:off x="1520492" y="3957615"/>
            <a:ext cx="319986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Детализация плана-графика проекта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8EFEC3E-CE78-45C5-8CE0-7254293640BD}"/>
              </a:ext>
            </a:extLst>
          </p:cNvPr>
          <p:cNvSpPr txBox="1"/>
          <p:nvPr/>
        </p:nvSpPr>
        <p:spPr>
          <a:xfrm>
            <a:off x="1520492" y="4531627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Опыт сотрудников специализированной организации промышленного кластера (СОПК)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0E001CF-CBAD-4B52-AB3D-A1D72CEA27F2}"/>
              </a:ext>
            </a:extLst>
          </p:cNvPr>
          <p:cNvSpPr txBox="1"/>
          <p:nvPr/>
        </p:nvSpPr>
        <p:spPr>
          <a:xfrm>
            <a:off x="1520492" y="5175480"/>
            <a:ext cx="319986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Подтверждение обязательства участника совместного проекта приобрести продукцию инициатора совместного проекта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50DFD92-7D55-485C-A6E0-7B050510567C}"/>
              </a:ext>
            </a:extLst>
          </p:cNvPr>
          <p:cNvSpPr txBox="1"/>
          <p:nvPr/>
        </p:nvSpPr>
        <p:spPr>
          <a:xfrm>
            <a:off x="1520492" y="6078360"/>
            <a:ext cx="319986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Подтверждение наличия спроса на продукцию совместного проекта вне промышленного кластера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499E2A91-2B91-463A-B407-7A37F4282DA7}"/>
              </a:ext>
            </a:extLst>
          </p:cNvPr>
          <p:cNvSpPr txBox="1"/>
          <p:nvPr/>
        </p:nvSpPr>
        <p:spPr>
          <a:xfrm>
            <a:off x="6437505" y="1739845"/>
            <a:ext cx="1827150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000000"/>
                </a:solidFill>
                <a:latin typeface="Arial Narrow" panose="020B0606020202030204" pitchFamily="34" charset="0"/>
              </a:rPr>
              <a:t>На первое полугодие 5 года реализации проекта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8B214BD2-54E9-436E-8E75-8851D4215AA0}"/>
              </a:ext>
            </a:extLst>
          </p:cNvPr>
          <p:cNvSpPr txBox="1"/>
          <p:nvPr/>
        </p:nvSpPr>
        <p:spPr>
          <a:xfrm>
            <a:off x="6585187" y="2533751"/>
            <a:ext cx="153178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100% 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2461E4ED-1136-4A90-B642-5C2DC94E79EF}"/>
              </a:ext>
            </a:extLst>
          </p:cNvPr>
          <p:cNvSpPr txBox="1"/>
          <p:nvPr/>
        </p:nvSpPr>
        <p:spPr>
          <a:xfrm>
            <a:off x="6585187" y="3226906"/>
            <a:ext cx="153178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Более 40%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xmlns="" id="{03BFE9A0-7419-4AC7-A737-B4027A3B74AF}"/>
              </a:ext>
            </a:extLst>
          </p:cNvPr>
          <p:cNvSpPr txBox="1"/>
          <p:nvPr/>
        </p:nvSpPr>
        <p:spPr>
          <a:xfrm>
            <a:off x="6585371" y="3831331"/>
            <a:ext cx="153141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В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ысокая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детализация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5D6E37F2-3983-486E-8F34-0B0606447F01}"/>
              </a:ext>
            </a:extLst>
          </p:cNvPr>
          <p:cNvSpPr txBox="1"/>
          <p:nvPr/>
        </p:nvSpPr>
        <p:spPr>
          <a:xfrm>
            <a:off x="6258260" y="4401773"/>
            <a:ext cx="218220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СОПК был реализован совместный проект по 41 ПП РФ, создана более 5 лет назад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B5D18087-66F2-4053-BA52-748BE77D3FFB}"/>
              </a:ext>
            </a:extLst>
          </p:cNvPr>
          <p:cNvSpPr txBox="1"/>
          <p:nvPr/>
        </p:nvSpPr>
        <p:spPr>
          <a:xfrm>
            <a:off x="6456419" y="5141529"/>
            <a:ext cx="178932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Заключены договора на поставку продукции совместного проекта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xmlns="" id="{0F0F4206-B688-48C7-ADA2-CE2DFB308FA6}"/>
              </a:ext>
            </a:extLst>
          </p:cNvPr>
          <p:cNvSpPr txBox="1"/>
          <p:nvPr/>
        </p:nvSpPr>
        <p:spPr>
          <a:xfrm>
            <a:off x="6090891" y="6055972"/>
            <a:ext cx="252037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0000"/>
                </a:solidFill>
              </a:rPr>
              <a:t>Заключены договора с предприятиями вне кластера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70" name="Прямая соединительная линия 169">
            <a:extLst>
              <a:ext uri="{FF2B5EF4-FFF2-40B4-BE49-F238E27FC236}">
                <a16:creationId xmlns:a16="http://schemas.microsoft.com/office/drawing/2014/main" xmlns="" id="{569956DA-3BE6-45DE-9752-5B6687BCE7E1}"/>
              </a:ext>
            </a:extLst>
          </p:cNvPr>
          <p:cNvCxnSpPr>
            <a:cxnSpLocks/>
          </p:cNvCxnSpPr>
          <p:nvPr/>
        </p:nvCxnSpPr>
        <p:spPr>
          <a:xfrm>
            <a:off x="8616280" y="1539088"/>
            <a:ext cx="0" cy="5192214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4A301DA0-D30A-4EC2-81F3-AC2AD81286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78" y="1734628"/>
            <a:ext cx="540000" cy="540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35B3151-7727-4C7C-8801-64E5029F8B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078" y="2397607"/>
            <a:ext cx="612000" cy="6120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361B95E4-8862-41EA-9D50-E933E17A5E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78" y="3821122"/>
            <a:ext cx="540000" cy="54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BA4A2CEF-AA60-4B15-BA6F-05838E019F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074" y="3129356"/>
            <a:ext cx="540000" cy="54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FD5F45E7-9786-445D-84A3-21DF28E0EC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78" y="5267812"/>
            <a:ext cx="504000" cy="504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D12D0D53-F3D7-4206-BB89-F354F52F23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447" y="4488568"/>
            <a:ext cx="576000" cy="576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6DB52F5D-EAC8-42D4-9D78-71D01FCCE9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513" y="5998508"/>
            <a:ext cx="645869" cy="64586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24F964B4-B145-41BC-93A8-7136CC85D2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xmlns="" id="{81DA26B6-72F2-44E6-AE55-152B217BF44B}"/>
              </a:ext>
            </a:extLst>
          </p:cNvPr>
          <p:cNvSpPr/>
          <p:nvPr/>
        </p:nvSpPr>
        <p:spPr>
          <a:xfrm>
            <a:off x="0" y="6543049"/>
            <a:ext cx="12192000" cy="311925"/>
          </a:xfrm>
          <a:custGeom>
            <a:avLst/>
            <a:gdLst>
              <a:gd name="connsiteX0" fmla="*/ 11018155 w 12192000"/>
              <a:gd name="connsiteY0" fmla="*/ 0 h 311925"/>
              <a:gd name="connsiteX1" fmla="*/ 11018155 w 12192000"/>
              <a:gd name="connsiteY1" fmla="*/ 194443 h 311925"/>
              <a:gd name="connsiteX2" fmla="*/ 11018158 w 12192000"/>
              <a:gd name="connsiteY2" fmla="*/ 194443 h 311925"/>
              <a:gd name="connsiteX3" fmla="*/ 11018158 w 12192000"/>
              <a:gd name="connsiteY3" fmla="*/ 0 h 311925"/>
              <a:gd name="connsiteX4" fmla="*/ 12192000 w 12192000"/>
              <a:gd name="connsiteY4" fmla="*/ 0 h 311925"/>
              <a:gd name="connsiteX5" fmla="*/ 12192000 w 12192000"/>
              <a:gd name="connsiteY5" fmla="*/ 311925 h 311925"/>
              <a:gd name="connsiteX6" fmla="*/ 11593961 w 12192000"/>
              <a:gd name="connsiteY6" fmla="*/ 311925 h 311925"/>
              <a:gd name="connsiteX7" fmla="*/ 11018158 w 12192000"/>
              <a:gd name="connsiteY7" fmla="*/ 311925 h 311925"/>
              <a:gd name="connsiteX8" fmla="*/ 0 w 12192000"/>
              <a:gd name="connsiteY8" fmla="*/ 311925 h 311925"/>
              <a:gd name="connsiteX9" fmla="*/ 0 w 12192000"/>
              <a:gd name="connsiteY9" fmla="*/ 194443 h 311925"/>
              <a:gd name="connsiteX10" fmla="*/ 10508916 w 12192000"/>
              <a:gd name="connsiteY10" fmla="*/ 194443 h 31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11925">
                <a:moveTo>
                  <a:pt x="11018155" y="0"/>
                </a:moveTo>
                <a:lnTo>
                  <a:pt x="11018155" y="194443"/>
                </a:lnTo>
                <a:lnTo>
                  <a:pt x="11018158" y="194443"/>
                </a:lnTo>
                <a:lnTo>
                  <a:pt x="11018158" y="0"/>
                </a:lnTo>
                <a:lnTo>
                  <a:pt x="12192000" y="0"/>
                </a:lnTo>
                <a:lnTo>
                  <a:pt x="12192000" y="311925"/>
                </a:lnTo>
                <a:lnTo>
                  <a:pt x="11593961" y="311925"/>
                </a:lnTo>
                <a:lnTo>
                  <a:pt x="11018158" y="311925"/>
                </a:lnTo>
                <a:lnTo>
                  <a:pt x="0" y="311925"/>
                </a:lnTo>
                <a:lnTo>
                  <a:pt x="0" y="194443"/>
                </a:lnTo>
                <a:lnTo>
                  <a:pt x="10508916" y="194443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Заголовок 1">
            <a:extLst>
              <a:ext uri="{FF2B5EF4-FFF2-40B4-BE49-F238E27FC236}">
                <a16:creationId xmlns:a16="http://schemas.microsoft.com/office/drawing/2014/main" xmlns="" id="{7B995A04-BD1F-4DD6-A473-53C562295726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A94BA-70E4-44B7-850F-4CC5EB4624FD}" type="slidenum"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983D5D10-C3BA-4E43-B746-AD533ED3599A}"/>
              </a:ext>
            </a:extLst>
          </p:cNvPr>
          <p:cNvSpPr txBox="1"/>
          <p:nvPr/>
        </p:nvSpPr>
        <p:spPr>
          <a:xfrm>
            <a:off x="2495600" y="-18976"/>
            <a:ext cx="969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897B"/>
                </a:solidFill>
                <a:effectLst/>
                <a:highlight>
                  <a:srgbClr val="FFFFFF"/>
                </a:highlight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ОЦЕНКА РИСКОВ СОВМЕСТНОГО ПРОЕКТА НАЦИОНАЛЬНОГО АЭРОЗОЛЬНОГО КЛАСТЕРА</a:t>
            </a: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1CEAA0B3-C35D-4D24-8E10-3B3CFC68931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098" y="4442646"/>
            <a:ext cx="644539" cy="644539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B21B9AF0-2A64-4B16-8D83-7C0EEC63D0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783" y="2372387"/>
            <a:ext cx="644539" cy="644539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3D3D8B5B-CBBD-40F3-94B5-F128A9A823A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784" y="3070991"/>
            <a:ext cx="644539" cy="644539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4875C1E6-72B2-4596-A0FE-BDE157EE90B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991" y="1668471"/>
            <a:ext cx="644539" cy="644539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0417DF88-364A-41EC-8259-CD95F63812C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377" y="3745467"/>
            <a:ext cx="644539" cy="64453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517A64ED-BA8A-4793-8852-CA9FE55EC5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377" y="5187605"/>
            <a:ext cx="644539" cy="64453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057C07BF-C05A-47D1-B763-26B3761E24C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20" y="5973033"/>
            <a:ext cx="644539" cy="644539"/>
          </a:xfrm>
          <a:prstGeom prst="rect">
            <a:avLst/>
          </a:prstGeom>
        </p:spPr>
      </p:pic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F65B7FD6-85FD-4B25-9D20-6A726D09F210}"/>
              </a:ext>
            </a:extLst>
          </p:cNvPr>
          <p:cNvCxnSpPr>
            <a:cxnSpLocks/>
          </p:cNvCxnSpPr>
          <p:nvPr/>
        </p:nvCxnSpPr>
        <p:spPr>
          <a:xfrm>
            <a:off x="5965789" y="1568405"/>
            <a:ext cx="0" cy="5192214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3614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926AE1B-F33B-40A1-A662-9AC65E1C33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01"/>
          <a:stretch/>
        </p:blipFill>
        <p:spPr>
          <a:xfrm>
            <a:off x="0" y="0"/>
            <a:ext cx="12192000" cy="5702300"/>
          </a:xfrm>
          <a:prstGeom prst="rect">
            <a:avLst/>
          </a:prstGeom>
        </p:spPr>
      </p:pic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xmlns="" id="{978CCF3B-2C29-4A39-9DB6-217699C8CB55}"/>
              </a:ext>
            </a:extLst>
          </p:cNvPr>
          <p:cNvSpPr/>
          <p:nvPr/>
        </p:nvSpPr>
        <p:spPr>
          <a:xfrm>
            <a:off x="0" y="3643087"/>
            <a:ext cx="12192000" cy="3214914"/>
          </a:xfrm>
          <a:custGeom>
            <a:avLst/>
            <a:gdLst>
              <a:gd name="connsiteX0" fmla="*/ 9505950 w 12192000"/>
              <a:gd name="connsiteY0" fmla="*/ 0 h 3214914"/>
              <a:gd name="connsiteX1" fmla="*/ 12192000 w 12192000"/>
              <a:gd name="connsiteY1" fmla="*/ 0 h 3214914"/>
              <a:gd name="connsiteX2" fmla="*/ 12192000 w 12192000"/>
              <a:gd name="connsiteY2" fmla="*/ 3214914 h 3214914"/>
              <a:gd name="connsiteX3" fmla="*/ 9505950 w 12192000"/>
              <a:gd name="connsiteY3" fmla="*/ 3214914 h 3214914"/>
              <a:gd name="connsiteX4" fmla="*/ 9505950 w 12192000"/>
              <a:gd name="connsiteY4" fmla="*/ 3214913 h 3214914"/>
              <a:gd name="connsiteX5" fmla="*/ 0 w 12192000"/>
              <a:gd name="connsiteY5" fmla="*/ 3214913 h 3214914"/>
              <a:gd name="connsiteX6" fmla="*/ 0 w 12192000"/>
              <a:gd name="connsiteY6" fmla="*/ 783771 h 3214914"/>
              <a:gd name="connsiteX7" fmla="*/ 8992544 w 12192000"/>
              <a:gd name="connsiteY7" fmla="*/ 783771 h 321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214914">
                <a:moveTo>
                  <a:pt x="9505950" y="0"/>
                </a:moveTo>
                <a:lnTo>
                  <a:pt x="12192000" y="0"/>
                </a:lnTo>
                <a:lnTo>
                  <a:pt x="12192000" y="3214914"/>
                </a:lnTo>
                <a:lnTo>
                  <a:pt x="9505950" y="3214914"/>
                </a:lnTo>
                <a:lnTo>
                  <a:pt x="9505950" y="3214913"/>
                </a:lnTo>
                <a:lnTo>
                  <a:pt x="0" y="3214913"/>
                </a:lnTo>
                <a:lnTo>
                  <a:pt x="0" y="783771"/>
                </a:lnTo>
                <a:lnTo>
                  <a:pt x="8992544" y="783771"/>
                </a:lnTo>
                <a:close/>
              </a:path>
            </a:pathLst>
          </a:custGeom>
          <a:solidFill>
            <a:srgbClr val="008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76213"/>
            <a:endParaRPr lang="ru-RU" sz="3200" dirty="0">
              <a:latin typeface="Arial Narrow" panose="020B0606020202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B54418E-02C4-4801-B15E-409CCAA6EA3D}"/>
              </a:ext>
            </a:extLst>
          </p:cNvPr>
          <p:cNvSpPr txBox="1"/>
          <p:nvPr/>
        </p:nvSpPr>
        <p:spPr>
          <a:xfrm>
            <a:off x="10033820" y="5933144"/>
            <a:ext cx="14947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ekashinova@akitrf.ru</a:t>
            </a:r>
            <a:endParaRPr lang="en-US" sz="1200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1DB0C15-577C-42E4-A707-64AAD7FDD6AB}"/>
              </a:ext>
            </a:extLst>
          </p:cNvPr>
          <p:cNvSpPr txBox="1"/>
          <p:nvPr/>
        </p:nvSpPr>
        <p:spPr>
          <a:xfrm>
            <a:off x="0" y="5316346"/>
            <a:ext cx="6094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/>
            <a:r>
              <a:rPr lang="ru-RU" sz="40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57FE444-A187-4EF1-800B-E1B162C967CC}"/>
              </a:ext>
            </a:extLst>
          </p:cNvPr>
          <p:cNvSpPr txBox="1"/>
          <p:nvPr/>
        </p:nvSpPr>
        <p:spPr>
          <a:xfrm>
            <a:off x="9885657" y="4985560"/>
            <a:ext cx="1791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Ассоциация кластеров и технопарков России</a:t>
            </a: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info@akitrf.ru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 descr="Изображение выглядит как силуэт&#10;&#10;Автоматически созданное описание">
            <a:extLst>
              <a:ext uri="{FF2B5EF4-FFF2-40B4-BE49-F238E27FC236}">
                <a16:creationId xmlns:a16="http://schemas.microsoft.com/office/drawing/2014/main" xmlns="" id="{7B10B71C-F12A-419D-85EA-16EA079E35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3985763"/>
            <a:ext cx="1593548" cy="9467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BFA2997-4304-42DD-BCF4-009C2D2491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2" y="188640"/>
            <a:ext cx="3060000" cy="60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089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926AE1B-F33B-40A1-A662-9AC65E1C33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01"/>
          <a:stretch/>
        </p:blipFill>
        <p:spPr>
          <a:xfrm>
            <a:off x="0" y="0"/>
            <a:ext cx="12192000" cy="5702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1DB0C15-577C-42E4-A707-64AAD7FDD6AB}"/>
              </a:ext>
            </a:extLst>
          </p:cNvPr>
          <p:cNvSpPr txBox="1"/>
          <p:nvPr/>
        </p:nvSpPr>
        <p:spPr>
          <a:xfrm>
            <a:off x="0" y="5316346"/>
            <a:ext cx="6094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/>
            <a:r>
              <a:rPr lang="ru-RU" sz="40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57FE444-A187-4EF1-800B-E1B162C967CC}"/>
              </a:ext>
            </a:extLst>
          </p:cNvPr>
          <p:cNvSpPr txBox="1"/>
          <p:nvPr/>
        </p:nvSpPr>
        <p:spPr>
          <a:xfrm>
            <a:off x="9885657" y="5370601"/>
            <a:ext cx="179109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Ассоциация кластеров и технопарков России</a:t>
            </a:r>
            <a:endParaRPr lang="en-US" sz="11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info@akitrf.ru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лилиния: фигура 16">
            <a:extLst>
              <a:ext uri="{FF2B5EF4-FFF2-40B4-BE49-F238E27FC236}">
                <a16:creationId xmlns:a16="http://schemas.microsoft.com/office/drawing/2014/main" xmlns="" id="{BB06CEA4-53AD-B64E-A315-290814741F43}"/>
              </a:ext>
            </a:extLst>
          </p:cNvPr>
          <p:cNvSpPr/>
          <p:nvPr/>
        </p:nvSpPr>
        <p:spPr>
          <a:xfrm flipH="1">
            <a:off x="0" y="4861849"/>
            <a:ext cx="12192000" cy="2005343"/>
          </a:xfrm>
          <a:custGeom>
            <a:avLst/>
            <a:gdLst>
              <a:gd name="connsiteX0" fmla="*/ 2686051 w 12192000"/>
              <a:gd name="connsiteY0" fmla="*/ 0 h 2005343"/>
              <a:gd name="connsiteX1" fmla="*/ 2686049 w 12192000"/>
              <a:gd name="connsiteY1" fmla="*/ 0 h 2005343"/>
              <a:gd name="connsiteX2" fmla="*/ 0 w 12192000"/>
              <a:gd name="connsiteY2" fmla="*/ 0 h 2005343"/>
              <a:gd name="connsiteX3" fmla="*/ 0 w 12192000"/>
              <a:gd name="connsiteY3" fmla="*/ 2005343 h 2005343"/>
              <a:gd name="connsiteX4" fmla="*/ 2664617 w 12192000"/>
              <a:gd name="connsiteY4" fmla="*/ 2005343 h 2005343"/>
              <a:gd name="connsiteX5" fmla="*/ 2686051 w 12192000"/>
              <a:gd name="connsiteY5" fmla="*/ 2005343 h 2005343"/>
              <a:gd name="connsiteX6" fmla="*/ 3259929 w 12192000"/>
              <a:gd name="connsiteY6" fmla="*/ 2005343 h 2005343"/>
              <a:gd name="connsiteX7" fmla="*/ 3259929 w 12192000"/>
              <a:gd name="connsiteY7" fmla="*/ 2005342 h 2005343"/>
              <a:gd name="connsiteX8" fmla="*/ 12192000 w 12192000"/>
              <a:gd name="connsiteY8" fmla="*/ 2005342 h 2005343"/>
              <a:gd name="connsiteX9" fmla="*/ 12192000 w 12192000"/>
              <a:gd name="connsiteY9" fmla="*/ 595386 h 2005343"/>
              <a:gd name="connsiteX10" fmla="*/ 3449741 w 12192000"/>
              <a:gd name="connsiteY10" fmla="*/ 595386 h 2005343"/>
              <a:gd name="connsiteX11" fmla="*/ 2686051 w 12192000"/>
              <a:gd name="connsiteY11" fmla="*/ 2 h 2005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005343">
                <a:moveTo>
                  <a:pt x="2686051" y="0"/>
                </a:moveTo>
                <a:lnTo>
                  <a:pt x="2686049" y="0"/>
                </a:lnTo>
                <a:lnTo>
                  <a:pt x="0" y="0"/>
                </a:lnTo>
                <a:lnTo>
                  <a:pt x="0" y="2005343"/>
                </a:lnTo>
                <a:lnTo>
                  <a:pt x="2664617" y="2005343"/>
                </a:lnTo>
                <a:lnTo>
                  <a:pt x="2686051" y="2005343"/>
                </a:lnTo>
                <a:lnTo>
                  <a:pt x="3259929" y="2005343"/>
                </a:lnTo>
                <a:lnTo>
                  <a:pt x="3259929" y="2005342"/>
                </a:lnTo>
                <a:lnTo>
                  <a:pt x="12192000" y="2005342"/>
                </a:lnTo>
                <a:lnTo>
                  <a:pt x="12192000" y="595386"/>
                </a:lnTo>
                <a:lnTo>
                  <a:pt x="3449741" y="595386"/>
                </a:lnTo>
                <a:lnTo>
                  <a:pt x="2686051" y="2"/>
                </a:lnTo>
                <a:close/>
              </a:path>
            </a:pathLst>
          </a:custGeom>
          <a:solidFill>
            <a:srgbClr val="6B2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60B1320-AFF3-7A47-BA22-E303BCBE787E}"/>
              </a:ext>
            </a:extLst>
          </p:cNvPr>
          <p:cNvSpPr txBox="1"/>
          <p:nvPr/>
        </p:nvSpPr>
        <p:spPr>
          <a:xfrm>
            <a:off x="10007203" y="5974482"/>
            <a:ext cx="1791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Ассоциация кластеров,  технопарков и ОЭЗ России</a:t>
            </a: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info@akitrf.ru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 descr="Изображение выглядит как силуэт&#10;&#10;Автоматически созданное описание">
            <a:extLst>
              <a:ext uri="{FF2B5EF4-FFF2-40B4-BE49-F238E27FC236}">
                <a16:creationId xmlns:a16="http://schemas.microsoft.com/office/drawing/2014/main" xmlns="" id="{8B35D83A-ACFF-524A-B6AA-DD96FE22B6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978" y="4974685"/>
            <a:ext cx="1593548" cy="9467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CDA9924-0240-48C6-95FE-1C0698EEE427}"/>
              </a:ext>
            </a:extLst>
          </p:cNvPr>
          <p:cNvSpPr txBox="1"/>
          <p:nvPr/>
        </p:nvSpPr>
        <p:spPr>
          <a:xfrm>
            <a:off x="119336" y="5458693"/>
            <a:ext cx="8574582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ПРОМЫШЛЕННЫЕ ТЕХНОПАРКИ – ИНСТРУМЕНТ ПОВЫШЕНИЯ ИНВЕСТИЦИОННОЙ ПРИВЛЕКАТЕЛЬНОСТИ РЕГИОНА</a:t>
            </a:r>
          </a:p>
          <a:p>
            <a:pPr algn="ctr"/>
            <a:endParaRPr lang="ru-RU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Шпиленко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Андрей Викторович, директор Ассоциации кластеров и технопарков России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августа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2021 г., г. </a:t>
            </a: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Кемерово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0C5B08B-5439-41A2-9A32-0FD827B888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188640"/>
            <a:ext cx="3006738" cy="5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624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2" descr="Категория:Регионы России — Справочник наблюдателя">
            <a:extLst>
              <a:ext uri="{FF2B5EF4-FFF2-40B4-BE49-F238E27FC236}">
                <a16:creationId xmlns:a16="http://schemas.microsoft.com/office/drawing/2014/main" xmlns="" id="{BB1C89FC-A221-4D47-BD8A-63136E72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61" y="-42867"/>
            <a:ext cx="11811874" cy="6732769"/>
          </a:xfrm>
          <a:prstGeom prst="rect">
            <a:avLst/>
          </a:prstGeom>
          <a:noFill/>
          <a:ln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CA86177-FEC5-AE44-9DAC-3D907407DC69}"/>
              </a:ext>
            </a:extLst>
          </p:cNvPr>
          <p:cNvSpPr txBox="1"/>
          <p:nvPr/>
        </p:nvSpPr>
        <p:spPr>
          <a:xfrm>
            <a:off x="8021977" y="83735"/>
            <a:ext cx="3860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ВИДЫ ТЕХНОПАРКОВ В РОССИИ</a:t>
            </a:r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xmlns="" id="{F1957F7A-C031-C241-A2DB-8010765704FC}"/>
              </a:ext>
            </a:extLst>
          </p:cNvPr>
          <p:cNvGrpSpPr/>
          <p:nvPr/>
        </p:nvGrpSpPr>
        <p:grpSpPr>
          <a:xfrm>
            <a:off x="-2" y="6543675"/>
            <a:ext cx="12192002" cy="311925"/>
            <a:chOff x="-2" y="3789506"/>
            <a:chExt cx="12192002" cy="3068494"/>
          </a:xfrm>
          <a:solidFill>
            <a:srgbClr val="6B294C"/>
          </a:solidFill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xmlns="" id="{BCF978FE-03EF-5D4C-B5BA-72F6B48ADDCC}"/>
                </a:ext>
              </a:extLst>
            </p:cNvPr>
            <p:cNvSpPr/>
            <p:nvPr/>
          </p:nvSpPr>
          <p:spPr>
            <a:xfrm>
              <a:off x="11018158" y="3789506"/>
              <a:ext cx="1173842" cy="30684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Прямоугольный треугольник 61">
              <a:extLst>
                <a:ext uri="{FF2B5EF4-FFF2-40B4-BE49-F238E27FC236}">
                  <a16:creationId xmlns:a16="http://schemas.microsoft.com/office/drawing/2014/main" xmlns="" id="{515A425F-5655-3042-A019-5E173A53F3FD}"/>
                </a:ext>
              </a:extLst>
            </p:cNvPr>
            <p:cNvSpPr/>
            <p:nvPr/>
          </p:nvSpPr>
          <p:spPr>
            <a:xfrm flipH="1">
              <a:off x="10399030" y="3789506"/>
              <a:ext cx="619125" cy="2325543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xmlns="" id="{0F6E1058-8A99-A445-B146-07AB5AF53594}"/>
                </a:ext>
              </a:extLst>
            </p:cNvPr>
            <p:cNvSpPr/>
            <p:nvPr/>
          </p:nvSpPr>
          <p:spPr>
            <a:xfrm>
              <a:off x="-2" y="5702301"/>
              <a:ext cx="11593963" cy="1155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Заголовок 1">
            <a:extLst>
              <a:ext uri="{FF2B5EF4-FFF2-40B4-BE49-F238E27FC236}">
                <a16:creationId xmlns:a16="http://schemas.microsoft.com/office/drawing/2014/main" xmlns="" id="{ED1BCD14-73CE-BF46-8F7F-793D2492D733}"/>
              </a:ext>
            </a:extLst>
          </p:cNvPr>
          <p:cNvSpPr txBox="1">
            <a:spLocks/>
          </p:cNvSpPr>
          <p:nvPr/>
        </p:nvSpPr>
        <p:spPr>
          <a:xfrm>
            <a:off x="11413482" y="637435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39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562D70-A76D-3245-8CA3-584C764740A1}"/>
              </a:ext>
            </a:extLst>
          </p:cNvPr>
          <p:cNvSpPr txBox="1"/>
          <p:nvPr/>
        </p:nvSpPr>
        <p:spPr>
          <a:xfrm>
            <a:off x="4962935" y="4398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6E96015-C8A9-7448-865B-B367500378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557" y="1226173"/>
            <a:ext cx="2574609" cy="2564904"/>
          </a:xfrm>
          <a:prstGeom prst="ellipse">
            <a:avLst/>
          </a:prstGeom>
          <a:ln w="25400">
            <a:solidFill>
              <a:srgbClr val="6B294C"/>
            </a:solidFill>
          </a:ln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88099FC1-3B50-9545-8153-C731DAA95D93}"/>
              </a:ext>
            </a:extLst>
          </p:cNvPr>
          <p:cNvGrpSpPr/>
          <p:nvPr/>
        </p:nvGrpSpPr>
        <p:grpSpPr>
          <a:xfrm>
            <a:off x="4797613" y="1206794"/>
            <a:ext cx="2614499" cy="2614499"/>
            <a:chOff x="4486929" y="2126898"/>
            <a:chExt cx="2614499" cy="2614499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xmlns="" id="{F70EF1FD-9675-6F49-A28B-504B0A35E571}"/>
                </a:ext>
              </a:extLst>
            </p:cNvPr>
            <p:cNvSpPr/>
            <p:nvPr/>
          </p:nvSpPr>
          <p:spPr>
            <a:xfrm>
              <a:off x="4486929" y="2126898"/>
              <a:ext cx="2614499" cy="2614499"/>
            </a:xfrm>
            <a:prstGeom prst="ellipse">
              <a:avLst/>
            </a:prstGeom>
            <a:solidFill>
              <a:schemeClr val="dk1">
                <a:alpha val="35000"/>
              </a:schemeClr>
            </a:solidFill>
            <a:ln>
              <a:solidFill>
                <a:schemeClr val="dk1">
                  <a:shade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36396399-9A4C-344C-BEFE-9DD39DE0D005}"/>
                </a:ext>
              </a:extLst>
            </p:cNvPr>
            <p:cNvSpPr txBox="1"/>
            <p:nvPr/>
          </p:nvSpPr>
          <p:spPr>
            <a:xfrm>
              <a:off x="4616708" y="2951946"/>
              <a:ext cx="235494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Технопарки </a:t>
              </a:r>
            </a:p>
            <a:p>
              <a:pPr algn="ctr"/>
              <a:r>
                <a:rPr lang="ru-RU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России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3FC01813-3B29-8642-B93D-61646FE6295B}"/>
              </a:ext>
            </a:extLst>
          </p:cNvPr>
          <p:cNvGrpSpPr/>
          <p:nvPr/>
        </p:nvGrpSpPr>
        <p:grpSpPr>
          <a:xfrm>
            <a:off x="2773804" y="4864791"/>
            <a:ext cx="1657282" cy="1657282"/>
            <a:chOff x="2134462" y="4738141"/>
            <a:chExt cx="1657282" cy="1657282"/>
          </a:xfrm>
        </p:grpSpPr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xmlns="" id="{ECE1C113-FF06-A24F-8195-B88674E41C71}"/>
                </a:ext>
              </a:extLst>
            </p:cNvPr>
            <p:cNvSpPr/>
            <p:nvPr/>
          </p:nvSpPr>
          <p:spPr>
            <a:xfrm>
              <a:off x="2134462" y="4738141"/>
              <a:ext cx="1657282" cy="1657282"/>
            </a:xfrm>
            <a:prstGeom prst="ellipse">
              <a:avLst/>
            </a:prstGeom>
            <a:ln>
              <a:solidFill>
                <a:srgbClr val="6B294C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xmlns="" id="{F908341F-FA59-3F4F-99EF-C282FD8B9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3016" y="5165135"/>
              <a:ext cx="1120174" cy="864785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70689308-2F78-E744-BFA3-F91ABC0DC109}"/>
              </a:ext>
            </a:extLst>
          </p:cNvPr>
          <p:cNvGrpSpPr/>
          <p:nvPr/>
        </p:nvGrpSpPr>
        <p:grpSpPr>
          <a:xfrm>
            <a:off x="2751424" y="641433"/>
            <a:ext cx="1657282" cy="1657282"/>
            <a:chOff x="2134462" y="700945"/>
            <a:chExt cx="1657282" cy="1657282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5C858E8B-1194-294F-B12C-29282FA53A77}"/>
                </a:ext>
              </a:extLst>
            </p:cNvPr>
            <p:cNvSpPr/>
            <p:nvPr/>
          </p:nvSpPr>
          <p:spPr>
            <a:xfrm>
              <a:off x="2134462" y="700945"/>
              <a:ext cx="1657282" cy="1657282"/>
            </a:xfrm>
            <a:prstGeom prst="ellipse">
              <a:avLst/>
            </a:prstGeom>
            <a:ln>
              <a:solidFill>
                <a:srgbClr val="6B294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xmlns="" id="{C12441CE-1534-E848-A6AD-662C31DB4E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927"/>
            <a:stretch/>
          </p:blipFill>
          <p:spPr>
            <a:xfrm>
              <a:off x="2553963" y="885856"/>
              <a:ext cx="830106" cy="79965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448E91B-47AD-C344-8E9C-E3732BBE1FA3}"/>
                </a:ext>
              </a:extLst>
            </p:cNvPr>
            <p:cNvSpPr txBox="1"/>
            <p:nvPr/>
          </p:nvSpPr>
          <p:spPr>
            <a:xfrm>
              <a:off x="2240302" y="1601076"/>
              <a:ext cx="14456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науки и высшего образования РФ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1A24626A-995E-3847-B35D-9211BBCB4184}"/>
              </a:ext>
            </a:extLst>
          </p:cNvPr>
          <p:cNvGrpSpPr/>
          <p:nvPr/>
        </p:nvGrpSpPr>
        <p:grpSpPr>
          <a:xfrm>
            <a:off x="2766777" y="2701048"/>
            <a:ext cx="1657282" cy="1657282"/>
            <a:chOff x="2134462" y="2706197"/>
            <a:chExt cx="1657282" cy="1657282"/>
          </a:xfrm>
        </p:grpSpPr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xmlns="" id="{B8381394-CF5E-124D-AEF9-2A9E0E2BA4A9}"/>
                </a:ext>
              </a:extLst>
            </p:cNvPr>
            <p:cNvSpPr/>
            <p:nvPr/>
          </p:nvSpPr>
          <p:spPr>
            <a:xfrm>
              <a:off x="2134462" y="2706197"/>
              <a:ext cx="1657282" cy="1657282"/>
            </a:xfrm>
            <a:prstGeom prst="ellipse">
              <a:avLst/>
            </a:prstGeom>
            <a:ln>
              <a:solidFill>
                <a:srgbClr val="6B294C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8" name="Рисунок 77">
              <a:extLst>
                <a:ext uri="{FF2B5EF4-FFF2-40B4-BE49-F238E27FC236}">
                  <a16:creationId xmlns:a16="http://schemas.microsoft.com/office/drawing/2014/main" xmlns="" id="{34F91A70-17C6-E248-8A9B-3D436F9B73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927"/>
            <a:stretch/>
          </p:blipFill>
          <p:spPr>
            <a:xfrm>
              <a:off x="2561071" y="2890921"/>
              <a:ext cx="830106" cy="799659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5AAB4D69-9F48-3B41-8C24-F1FE8AF0E02E}"/>
                </a:ext>
              </a:extLst>
            </p:cNvPr>
            <p:cNvSpPr txBox="1"/>
            <p:nvPr/>
          </p:nvSpPr>
          <p:spPr>
            <a:xfrm>
              <a:off x="2247410" y="3606141"/>
              <a:ext cx="14456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науки и высшего образования РФ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003681B9-EA10-2547-BA69-59A2BE77F4E5}"/>
              </a:ext>
            </a:extLst>
          </p:cNvPr>
          <p:cNvGrpSpPr/>
          <p:nvPr/>
        </p:nvGrpSpPr>
        <p:grpSpPr>
          <a:xfrm>
            <a:off x="7797184" y="605221"/>
            <a:ext cx="1656668" cy="1656668"/>
            <a:chOff x="8611934" y="701559"/>
            <a:chExt cx="1656668" cy="1656668"/>
          </a:xfrm>
        </p:grpSpPr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xmlns="" id="{3A6023ED-F1C6-344C-A4E3-586856F69CE9}"/>
                </a:ext>
              </a:extLst>
            </p:cNvPr>
            <p:cNvSpPr/>
            <p:nvPr/>
          </p:nvSpPr>
          <p:spPr>
            <a:xfrm>
              <a:off x="8611934" y="701559"/>
              <a:ext cx="1656668" cy="1656668"/>
            </a:xfrm>
            <a:prstGeom prst="ellipse">
              <a:avLst/>
            </a:prstGeom>
            <a:ln>
              <a:solidFill>
                <a:srgbClr val="6B294C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xmlns="" id="{EFB64D25-9205-E142-A6AF-C5C11C690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54565"/>
            <a:stretch/>
          </p:blipFill>
          <p:spPr>
            <a:xfrm>
              <a:off x="9044057" y="817129"/>
              <a:ext cx="792421" cy="800860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3F4FC99F-3A48-F348-9617-B342814B197C}"/>
                </a:ext>
              </a:extLst>
            </p:cNvPr>
            <p:cNvSpPr txBox="1"/>
            <p:nvPr/>
          </p:nvSpPr>
          <p:spPr>
            <a:xfrm>
              <a:off x="8717466" y="1642153"/>
              <a:ext cx="14456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Министерство экономического развития РФ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AD7B5030-D044-3943-AE84-A4A18557B633}"/>
              </a:ext>
            </a:extLst>
          </p:cNvPr>
          <p:cNvGrpSpPr/>
          <p:nvPr/>
        </p:nvGrpSpPr>
        <p:grpSpPr>
          <a:xfrm>
            <a:off x="7776121" y="2707358"/>
            <a:ext cx="1656668" cy="1656668"/>
            <a:chOff x="8611934" y="2706811"/>
            <a:chExt cx="1656668" cy="1656668"/>
          </a:xfrm>
        </p:grpSpPr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xmlns="" id="{428C301F-2A28-4F49-9EB8-A0AD7310D581}"/>
                </a:ext>
              </a:extLst>
            </p:cNvPr>
            <p:cNvSpPr/>
            <p:nvPr/>
          </p:nvSpPr>
          <p:spPr>
            <a:xfrm>
              <a:off x="8611934" y="2706811"/>
              <a:ext cx="1656668" cy="1656668"/>
            </a:xfrm>
            <a:prstGeom prst="ellipse">
              <a:avLst/>
            </a:prstGeom>
            <a:ln>
              <a:solidFill>
                <a:srgbClr val="6B294C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B5DB679A-E845-7E48-8B1A-AE70CEF29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1182" y="2910199"/>
              <a:ext cx="1018860" cy="981811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92AE7B35-565A-8546-ACF8-B23C5B26BEB3}"/>
                </a:ext>
              </a:extLst>
            </p:cNvPr>
            <p:cNvSpPr txBox="1"/>
            <p:nvPr/>
          </p:nvSpPr>
          <p:spPr>
            <a:xfrm>
              <a:off x="8730832" y="3871899"/>
              <a:ext cx="144560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Минцифры</a:t>
              </a:r>
              <a:endParaRPr lang="ru-RU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 России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3C41B2BB-8148-C844-84F5-CBAF6BC68054}"/>
              </a:ext>
            </a:extLst>
          </p:cNvPr>
          <p:cNvGrpSpPr/>
          <p:nvPr/>
        </p:nvGrpSpPr>
        <p:grpSpPr>
          <a:xfrm>
            <a:off x="5156747" y="4690045"/>
            <a:ext cx="1876554" cy="1876554"/>
            <a:chOff x="8611934" y="4518869"/>
            <a:chExt cx="1876554" cy="1876554"/>
          </a:xfrm>
        </p:grpSpPr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xmlns="" id="{10AABDF1-4F9C-984E-A73D-9E57A7D3D0F1}"/>
                </a:ext>
              </a:extLst>
            </p:cNvPr>
            <p:cNvSpPr/>
            <p:nvPr/>
          </p:nvSpPr>
          <p:spPr>
            <a:xfrm>
              <a:off x="8611934" y="4518869"/>
              <a:ext cx="1876554" cy="1876554"/>
            </a:xfrm>
            <a:prstGeom prst="ellipse">
              <a:avLst/>
            </a:prstGeom>
            <a:ln w="38100">
              <a:solidFill>
                <a:srgbClr val="6B294C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4" name="Рисунок 83">
              <a:extLst>
                <a:ext uri="{FF2B5EF4-FFF2-40B4-BE49-F238E27FC236}">
                  <a16:creationId xmlns:a16="http://schemas.microsoft.com/office/drawing/2014/main" xmlns="" id="{F6A955C5-5A6E-0A4D-AA23-02D2478DB7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848" b="-44525"/>
            <a:stretch/>
          </p:blipFill>
          <p:spPr>
            <a:xfrm>
              <a:off x="9007837" y="4662723"/>
              <a:ext cx="1152928" cy="1274979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B115C0EE-B9BC-F046-8FF4-DCF13CD71090}"/>
                </a:ext>
              </a:extLst>
            </p:cNvPr>
            <p:cNvSpPr txBox="1"/>
            <p:nvPr/>
          </p:nvSpPr>
          <p:spPr>
            <a:xfrm>
              <a:off x="8722519" y="5645314"/>
              <a:ext cx="16553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Минпромторг</a:t>
              </a:r>
              <a:r>
                <a:rPr lang="ru-RU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России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D72DBED6-2600-D34E-BCC2-5B0C0C99F755}"/>
              </a:ext>
            </a:extLst>
          </p:cNvPr>
          <p:cNvSpPr txBox="1"/>
          <p:nvPr/>
        </p:nvSpPr>
        <p:spPr>
          <a:xfrm>
            <a:off x="515599" y="1131348"/>
            <a:ext cx="2129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Детский Технопарк «</a:t>
            </a:r>
            <a:r>
              <a:rPr lang="ru-RU" sz="16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Кванториум</a:t>
            </a:r>
            <a:r>
              <a:rPr lang="ru-RU" sz="1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»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26D3A31C-4CB5-6943-860F-490D6780FEC6}"/>
              </a:ext>
            </a:extLst>
          </p:cNvPr>
          <p:cNvSpPr txBox="1"/>
          <p:nvPr/>
        </p:nvSpPr>
        <p:spPr>
          <a:xfrm>
            <a:off x="128118" y="1683819"/>
            <a:ext cx="2645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 Принципы создания и функционирования детских технопарков «</a:t>
            </a:r>
            <a:r>
              <a:rPr lang="ru-RU" sz="11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Кванториум</a:t>
            </a:r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»</a:t>
            </a:r>
            <a:b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(утв. Министерством образования и науки РФ 26 декабря 2017 г.)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DF9C811A-FFAA-6042-A48C-9A62AF99A339}"/>
              </a:ext>
            </a:extLst>
          </p:cNvPr>
          <p:cNvSpPr txBox="1"/>
          <p:nvPr/>
        </p:nvSpPr>
        <p:spPr>
          <a:xfrm>
            <a:off x="126076" y="2374070"/>
            <a:ext cx="242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Целевые субсидии из федерального бюджета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xmlns="" id="{8A66D1C4-841A-E743-A03E-914CF67E2211}"/>
              </a:ext>
            </a:extLst>
          </p:cNvPr>
          <p:cNvSpPr/>
          <p:nvPr/>
        </p:nvSpPr>
        <p:spPr>
          <a:xfrm>
            <a:off x="1639911" y="622019"/>
            <a:ext cx="11112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более </a:t>
            </a:r>
            <a:r>
              <a:rPr lang="ru-RU" sz="32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89</a:t>
            </a:r>
            <a:r>
              <a:rPr lang="ru-RU" sz="28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4133AE79-2CB8-E24F-99E1-93C3F358085C}"/>
              </a:ext>
            </a:extLst>
          </p:cNvPr>
          <p:cNvSpPr/>
          <p:nvPr/>
        </p:nvSpPr>
        <p:spPr>
          <a:xfrm>
            <a:off x="75688" y="3540749"/>
            <a:ext cx="24318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ПП РФ от 9 апреля 2010 г. </a:t>
            </a:r>
            <a:r>
              <a:rPr lang="en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N 219</a:t>
            </a:r>
            <a:br>
              <a:rPr lang="en" sz="1100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"</a:t>
            </a:r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О государственной поддержке развития инновационной инфраструктуры в </a:t>
            </a:r>
          </a:p>
          <a:p>
            <a:pPr algn="just"/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Федеральных образовательных учреждениях высшего профессионального образования"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7F7CAD09-752E-F14E-B7F2-DDC1093B0008}"/>
              </a:ext>
            </a:extLst>
          </p:cNvPr>
          <p:cNvSpPr txBox="1"/>
          <p:nvPr/>
        </p:nvSpPr>
        <p:spPr>
          <a:xfrm>
            <a:off x="1236570" y="3244334"/>
            <a:ext cx="1402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 Narrow" panose="020B0604020202020204" pitchFamily="34" charset="0"/>
                <a:cs typeface="Arial Narrow" panose="020B0604020202020204" pitchFamily="34" charset="0"/>
              </a:rPr>
              <a:t>Технопарков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2D1745D1-205C-E34C-8382-590693C2FAB9}"/>
              </a:ext>
            </a:extLst>
          </p:cNvPr>
          <p:cNvSpPr txBox="1"/>
          <p:nvPr/>
        </p:nvSpPr>
        <p:spPr>
          <a:xfrm>
            <a:off x="2023182" y="2813031"/>
            <a:ext cx="559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30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51404661-15F7-CF4E-8158-1870A2FBDA9F}"/>
              </a:ext>
            </a:extLst>
          </p:cNvPr>
          <p:cNvSpPr txBox="1"/>
          <p:nvPr/>
        </p:nvSpPr>
        <p:spPr>
          <a:xfrm>
            <a:off x="170167" y="4615573"/>
            <a:ext cx="24225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Программа завершена.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CDFE177E-F331-2F42-8909-FEF59F443584}"/>
              </a:ext>
            </a:extLst>
          </p:cNvPr>
          <p:cNvSpPr txBox="1"/>
          <p:nvPr/>
        </p:nvSpPr>
        <p:spPr>
          <a:xfrm>
            <a:off x="316929" y="5390025"/>
            <a:ext cx="233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 Narrow" panose="020B0604020202020204" pitchFamily="34" charset="0"/>
                <a:cs typeface="Arial Narrow" panose="020B0604020202020204" pitchFamily="34" charset="0"/>
              </a:rPr>
              <a:t>Технопарк «</a:t>
            </a:r>
            <a:r>
              <a:rPr lang="ru-RU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Сколково</a:t>
            </a:r>
            <a:r>
              <a:rPr lang="ru-RU" b="1" dirty="0">
                <a:latin typeface="Arial Narrow" panose="020B0604020202020204" pitchFamily="34" charset="0"/>
                <a:cs typeface="Arial Narrow" panose="020B0604020202020204" pitchFamily="34" charset="0"/>
              </a:rPr>
              <a:t>»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6A2A8137-A4B2-244D-B3EA-B1D9AE44B50A}"/>
              </a:ext>
            </a:extLst>
          </p:cNvPr>
          <p:cNvSpPr txBox="1"/>
          <p:nvPr/>
        </p:nvSpPr>
        <p:spPr>
          <a:xfrm>
            <a:off x="75687" y="5690381"/>
            <a:ext cx="258245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Федеральный закон от 28 сентября 2010 г. </a:t>
            </a:r>
            <a:r>
              <a:rPr lang="en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N 244-</a:t>
            </a:r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ФЗ «Об инновационном центре «Сколково» 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0E6D0B04-7F14-D54F-8F99-4463C2982A3F}"/>
              </a:ext>
            </a:extLst>
          </p:cNvPr>
          <p:cNvSpPr txBox="1"/>
          <p:nvPr/>
        </p:nvSpPr>
        <p:spPr>
          <a:xfrm>
            <a:off x="254050" y="6327924"/>
            <a:ext cx="242250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Создан 1 технопарк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C8B64158-C17A-224E-AF01-83004D17978D}"/>
              </a:ext>
            </a:extLst>
          </p:cNvPr>
          <p:cNvSpPr txBox="1"/>
          <p:nvPr/>
        </p:nvSpPr>
        <p:spPr>
          <a:xfrm>
            <a:off x="2185494" y="4916308"/>
            <a:ext cx="372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C9F3F675-3138-214E-AD1F-49D17846F909}"/>
              </a:ext>
            </a:extLst>
          </p:cNvPr>
          <p:cNvSpPr txBox="1"/>
          <p:nvPr/>
        </p:nvSpPr>
        <p:spPr>
          <a:xfrm>
            <a:off x="9449924" y="871306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Arial Narrow" panose="020B0604020202020204" pitchFamily="34" charset="0"/>
                <a:cs typeface="Arial Narrow" panose="020B0604020202020204" pitchFamily="34" charset="0"/>
              </a:rPr>
              <a:t>Технопарк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9EC81CA-B4E8-B44B-9CD5-687E5DBC7238}"/>
              </a:ext>
            </a:extLst>
          </p:cNvPr>
          <p:cNvSpPr txBox="1"/>
          <p:nvPr/>
        </p:nvSpPr>
        <p:spPr>
          <a:xfrm>
            <a:off x="9498240" y="1169197"/>
            <a:ext cx="242250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ПП РФ от 15 апреля 2014 г. </a:t>
            </a:r>
            <a:r>
              <a:rPr lang="en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N 316</a:t>
            </a:r>
            <a:br>
              <a:rPr lang="en" sz="1100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«Об утверждении государственной программы Российской Федерации «Экономическое развитие и инновационная экономика» 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xmlns="" id="{4241369C-3F60-D74E-A968-066D369187A6}"/>
              </a:ext>
            </a:extLst>
          </p:cNvPr>
          <p:cNvSpPr txBox="1"/>
          <p:nvPr/>
        </p:nvSpPr>
        <p:spPr>
          <a:xfrm>
            <a:off x="9432789" y="406661"/>
            <a:ext cx="559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087F8282-12B7-4140-9637-B9BE41F7E9C6}"/>
              </a:ext>
            </a:extLst>
          </p:cNvPr>
          <p:cNvSpPr txBox="1"/>
          <p:nvPr/>
        </p:nvSpPr>
        <p:spPr>
          <a:xfrm>
            <a:off x="9105044" y="2049269"/>
            <a:ext cx="28931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356C52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Господдержка для 10 регионов с низким уровнем социально-экономического развития</a:t>
            </a: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xmlns="" id="{7FF3EFE7-86A0-3A42-9983-84EC62A8D7C3}"/>
              </a:ext>
            </a:extLst>
          </p:cNvPr>
          <p:cNvSpPr/>
          <p:nvPr/>
        </p:nvSpPr>
        <p:spPr>
          <a:xfrm>
            <a:off x="9446255" y="3670006"/>
            <a:ext cx="24889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ПП РФ от 10 марта 2006 г. </a:t>
            </a:r>
            <a:r>
              <a:rPr lang="en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N 328-</a:t>
            </a:r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р </a:t>
            </a:r>
          </a:p>
          <a:p>
            <a:pPr algn="just"/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«Комплексная программа</a:t>
            </a:r>
            <a:b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«Создание в Российской Федерации технопарков в сфере высоких технологий»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4502C8FD-CD3A-4444-968E-794A22C9E1C2}"/>
              </a:ext>
            </a:extLst>
          </p:cNvPr>
          <p:cNvSpPr txBox="1"/>
          <p:nvPr/>
        </p:nvSpPr>
        <p:spPr>
          <a:xfrm>
            <a:off x="9425223" y="2687257"/>
            <a:ext cx="559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5DDE1DD6-86E9-0A4C-8699-2D2F2C7568FC}"/>
              </a:ext>
            </a:extLst>
          </p:cNvPr>
          <p:cNvSpPr txBox="1"/>
          <p:nvPr/>
        </p:nvSpPr>
        <p:spPr>
          <a:xfrm>
            <a:off x="8955872" y="4378245"/>
            <a:ext cx="33720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Программа завершена.</a:t>
            </a:r>
          </a:p>
          <a:p>
            <a:pPr algn="ctr"/>
            <a:r>
              <a:rPr lang="ru-RU" sz="1300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Период реализации программы 2007- 2014 гг. 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xmlns="" id="{5A4056F9-4924-9244-90C2-AA6D0F96DDA0}"/>
              </a:ext>
            </a:extLst>
          </p:cNvPr>
          <p:cNvSpPr txBox="1"/>
          <p:nvPr/>
        </p:nvSpPr>
        <p:spPr>
          <a:xfrm>
            <a:off x="9438746" y="3108569"/>
            <a:ext cx="3189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anose="020B0604020202020204" pitchFamily="34" charset="0"/>
                <a:cs typeface="Arial Narrow" panose="020B0604020202020204" pitchFamily="34" charset="0"/>
              </a:rPr>
              <a:t>Технопарк в </a:t>
            </a:r>
          </a:p>
          <a:p>
            <a:r>
              <a:rPr lang="ru-RU" b="1" dirty="0">
                <a:latin typeface="Arial Narrow" panose="020B0604020202020204" pitchFamily="34" charset="0"/>
                <a:cs typeface="Arial Narrow" panose="020B0604020202020204" pitchFamily="34" charset="0"/>
              </a:rPr>
              <a:t>сфере высоких технологий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775FBCDF-6CCD-0247-9031-7B3B0E76C001}"/>
              </a:ext>
            </a:extLst>
          </p:cNvPr>
          <p:cNvSpPr txBox="1"/>
          <p:nvPr/>
        </p:nvSpPr>
        <p:spPr>
          <a:xfrm>
            <a:off x="8012040" y="4829467"/>
            <a:ext cx="3927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  <a:cs typeface="Arial" panose="020B0604020202020204" pitchFamily="34" charset="0"/>
              </a:rPr>
              <a:t>Промышленный технопарк </a:t>
            </a: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xmlns="" id="{43D09D05-B2D1-3949-B190-5B8524917402}"/>
              </a:ext>
            </a:extLst>
          </p:cNvPr>
          <p:cNvSpPr/>
          <p:nvPr/>
        </p:nvSpPr>
        <p:spPr>
          <a:xfrm>
            <a:off x="7361337" y="5433029"/>
            <a:ext cx="45850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spc="-10" dirty="0"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ФЗ от 31.12.2014 г. № 488-ФЗ </a:t>
            </a:r>
          </a:p>
          <a:p>
            <a:r>
              <a:rPr lang="ru-RU" sz="1400" spc="-10" dirty="0"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«О промышленной политике в Российской Федерации»</a:t>
            </a:r>
            <a:endParaRPr lang="ru-RU" sz="1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2F27B88C-C56C-FC48-B271-9A0B83652C16}"/>
              </a:ext>
            </a:extLst>
          </p:cNvPr>
          <p:cNvSpPr txBox="1"/>
          <p:nvPr/>
        </p:nvSpPr>
        <p:spPr>
          <a:xfrm>
            <a:off x="7319449" y="4792253"/>
            <a:ext cx="652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65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xmlns="" id="{35A86F42-BAA2-9D42-ABA2-689FFB3EA9D5}"/>
              </a:ext>
            </a:extLst>
          </p:cNvPr>
          <p:cNvSpPr/>
          <p:nvPr/>
        </p:nvSpPr>
        <p:spPr>
          <a:xfrm>
            <a:off x="7401164" y="5860337"/>
            <a:ext cx="3835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56C53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Господдержка на создание и развитие согласно ПП РФ 1119, ПП РФ 831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E6434E6-EE6D-4049-990D-83F1B844DE5F}"/>
              </a:ext>
            </a:extLst>
          </p:cNvPr>
          <p:cNvSpPr/>
          <p:nvPr/>
        </p:nvSpPr>
        <p:spPr>
          <a:xfrm>
            <a:off x="7150004" y="4900215"/>
            <a:ext cx="4174912" cy="1598004"/>
          </a:xfrm>
          <a:prstGeom prst="rect">
            <a:avLst/>
          </a:prstGeom>
          <a:solidFill>
            <a:schemeClr val="lt1">
              <a:alpha val="0"/>
            </a:schemeClr>
          </a:solidFill>
          <a:ln w="31750">
            <a:solidFill>
              <a:srgbClr val="6B294C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C5EC5B5D-8C70-6846-A908-EC3620614F51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4445710" y="1423737"/>
            <a:ext cx="734788" cy="165942"/>
          </a:xfrm>
          <a:prstGeom prst="straightConnector1">
            <a:avLst/>
          </a:prstGeom>
          <a:ln>
            <a:solidFill>
              <a:srgbClr val="6B294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>
            <a:extLst>
              <a:ext uri="{FF2B5EF4-FFF2-40B4-BE49-F238E27FC236}">
                <a16:creationId xmlns:a16="http://schemas.microsoft.com/office/drawing/2014/main" xmlns="" id="{22844118-E493-6848-B37D-92EAF5296ECE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4178199" y="2514044"/>
            <a:ext cx="619414" cy="422279"/>
          </a:xfrm>
          <a:prstGeom prst="straightConnector1">
            <a:avLst/>
          </a:prstGeom>
          <a:ln>
            <a:solidFill>
              <a:srgbClr val="6B294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>
            <a:extLst>
              <a:ext uri="{FF2B5EF4-FFF2-40B4-BE49-F238E27FC236}">
                <a16:creationId xmlns:a16="http://schemas.microsoft.com/office/drawing/2014/main" xmlns="" id="{4C2593A6-EE3B-C044-B453-6D00F1513418}"/>
              </a:ext>
            </a:extLst>
          </p:cNvPr>
          <p:cNvCxnSpPr>
            <a:cxnSpLocks/>
            <a:stCxn id="9" idx="3"/>
            <a:endCxn id="67" idx="7"/>
          </p:cNvCxnSpPr>
          <p:nvPr/>
        </p:nvCxnSpPr>
        <p:spPr>
          <a:xfrm flipH="1">
            <a:off x="4188383" y="3438408"/>
            <a:ext cx="992115" cy="1669086"/>
          </a:xfrm>
          <a:prstGeom prst="straightConnector1">
            <a:avLst/>
          </a:prstGeom>
          <a:ln>
            <a:solidFill>
              <a:srgbClr val="6B294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>
            <a:extLst>
              <a:ext uri="{FF2B5EF4-FFF2-40B4-BE49-F238E27FC236}">
                <a16:creationId xmlns:a16="http://schemas.microsoft.com/office/drawing/2014/main" xmlns="" id="{E80B3269-8C38-0F42-BCA7-7A6660D50C82}"/>
              </a:ext>
            </a:extLst>
          </p:cNvPr>
          <p:cNvCxnSpPr>
            <a:cxnSpLocks/>
            <a:endCxn id="73" idx="0"/>
          </p:cNvCxnSpPr>
          <p:nvPr/>
        </p:nvCxnSpPr>
        <p:spPr>
          <a:xfrm flipH="1">
            <a:off x="6095024" y="3855412"/>
            <a:ext cx="9837" cy="834633"/>
          </a:xfrm>
          <a:prstGeom prst="straightConnector1">
            <a:avLst/>
          </a:prstGeom>
          <a:ln>
            <a:solidFill>
              <a:srgbClr val="6B294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>
            <a:extLst>
              <a:ext uri="{FF2B5EF4-FFF2-40B4-BE49-F238E27FC236}">
                <a16:creationId xmlns:a16="http://schemas.microsoft.com/office/drawing/2014/main" xmlns="" id="{D5E92A85-C37F-1045-8511-9B0A0CF43062}"/>
              </a:ext>
            </a:extLst>
          </p:cNvPr>
          <p:cNvCxnSpPr>
            <a:cxnSpLocks/>
          </p:cNvCxnSpPr>
          <p:nvPr/>
        </p:nvCxnSpPr>
        <p:spPr>
          <a:xfrm flipV="1">
            <a:off x="7054545" y="1389042"/>
            <a:ext cx="736271" cy="233596"/>
          </a:xfrm>
          <a:prstGeom prst="straightConnector1">
            <a:avLst/>
          </a:prstGeom>
          <a:ln>
            <a:solidFill>
              <a:srgbClr val="6B294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>
            <a:extLst>
              <a:ext uri="{FF2B5EF4-FFF2-40B4-BE49-F238E27FC236}">
                <a16:creationId xmlns:a16="http://schemas.microsoft.com/office/drawing/2014/main" xmlns="" id="{8C84FC1B-B2ED-824B-B220-F4369236DE7D}"/>
              </a:ext>
            </a:extLst>
          </p:cNvPr>
          <p:cNvCxnSpPr>
            <a:cxnSpLocks/>
            <a:stCxn id="9" idx="6"/>
            <a:endCxn id="72" idx="1"/>
          </p:cNvCxnSpPr>
          <p:nvPr/>
        </p:nvCxnSpPr>
        <p:spPr>
          <a:xfrm>
            <a:off x="7412112" y="2514044"/>
            <a:ext cx="606622" cy="435927"/>
          </a:xfrm>
          <a:prstGeom prst="straightConnector1">
            <a:avLst/>
          </a:prstGeom>
          <a:ln>
            <a:solidFill>
              <a:srgbClr val="6B294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AB8AFA4D-C49D-46C0-80E8-82DB27CD7B2F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80991" y="226615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1054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 descr="Категория:Регионы России — Справочник наблюдателя">
            <a:extLst>
              <a:ext uri="{FF2B5EF4-FFF2-40B4-BE49-F238E27FC236}">
                <a16:creationId xmlns:a16="http://schemas.microsoft.com/office/drawing/2014/main" xmlns="" id="{5BD25675-A882-EC44-8C79-66E805262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7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"/>
                    </a14:imgEffect>
                    <a14:imgEffect>
                      <a14:saturation sat="0"/>
                    </a14:imgEffect>
                    <a14:imgEffect>
                      <a14:brightnessContrast bright="6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2" y="52115"/>
            <a:ext cx="11980188" cy="6732769"/>
          </a:xfrm>
          <a:prstGeom prst="rect">
            <a:avLst/>
          </a:prstGeom>
          <a:noFill/>
          <a:ln>
            <a:noFill/>
            <a:prstDash val="dash"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1020742" y="201731"/>
            <a:ext cx="1092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НОРМАТИВНАЯ ПРАВОВАЯ БАЗА ПРОМЫШЛЕННЫХ ТЕХНОПАРКОВ</a:t>
            </a:r>
          </a:p>
        </p:txBody>
      </p:sp>
      <p:sp>
        <p:nvSpPr>
          <p:cNvPr id="115" name="Заголовок 1">
            <a:extLst>
              <a:ext uri="{FF2B5EF4-FFF2-40B4-BE49-F238E27FC236}">
                <a16:creationId xmlns:a16="http://schemas.microsoft.com/office/drawing/2014/main" xmlns="" id="{A1EA15B7-BEEB-45A2-BA99-1CFF018E33DC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173850D-CC44-3546-94E1-535049CD675D}"/>
              </a:ext>
            </a:extLst>
          </p:cNvPr>
          <p:cNvSpPr/>
          <p:nvPr/>
        </p:nvSpPr>
        <p:spPr>
          <a:xfrm>
            <a:off x="2135167" y="933794"/>
            <a:ext cx="93610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spc="-10" dirty="0">
                <a:solidFill>
                  <a:srgbClr val="6B294C"/>
                </a:solidFill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Федеральный закон от 31.12.2014 г. </a:t>
            </a:r>
            <a:r>
              <a:rPr lang="ru-RU" sz="2400" b="1" spc="-10" dirty="0">
                <a:solidFill>
                  <a:srgbClr val="6B294C"/>
                </a:solidFill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№ 488-ФЗ  </a:t>
            </a:r>
            <a:endParaRPr lang="ru-RU" sz="2000" b="1" spc="-10" dirty="0">
              <a:solidFill>
                <a:srgbClr val="6B294C"/>
              </a:solidFill>
              <a:latin typeface="Arial Narrow" panose="020B0604020202020204" pitchFamily="34" charset="0"/>
              <a:ea typeface="Open Sans" panose="020B0606030504020204" pitchFamily="34" charset="0"/>
              <a:cs typeface="Arial Narrow" panose="020B0604020202020204" pitchFamily="34" charset="0"/>
            </a:endParaRPr>
          </a:p>
          <a:p>
            <a:pPr lvl="0"/>
            <a:r>
              <a:rPr lang="ru-RU" sz="2000" spc="-10" dirty="0"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«О промышленной политике в Российской федерации»</a:t>
            </a:r>
            <a:endParaRPr lang="ru-RU" sz="20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990BE96-E50B-5441-A050-696BEF7E23E5}"/>
              </a:ext>
            </a:extLst>
          </p:cNvPr>
          <p:cNvSpPr/>
          <p:nvPr/>
        </p:nvSpPr>
        <p:spPr>
          <a:xfrm>
            <a:off x="2056156" y="3342475"/>
            <a:ext cx="959763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Постановление Правительства Российской Федерации от 27 декабря 2019 г. </a:t>
            </a:r>
            <a:r>
              <a:rPr lang="en" sz="2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 1863</a:t>
            </a:r>
            <a:r>
              <a:rPr lang="en" b="1" dirty="0">
                <a:latin typeface="Arial Narrow" panose="020B0604020202020204" pitchFamily="34" charset="0"/>
                <a:cs typeface="Arial Narrow" panose="020B0604020202020204" pitchFamily="34" charset="0"/>
              </a:rPr>
              <a:t/>
            </a:r>
            <a:br>
              <a:rPr lang="en" b="1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" dirty="0">
                <a:latin typeface="Arial Narrow" panose="020B0604020202020204" pitchFamily="34" charset="0"/>
                <a:cs typeface="Arial Narrow" panose="020B0604020202020204" pitchFamily="34" charset="0"/>
              </a:rPr>
              <a:t>"</a:t>
            </a:r>
            <a:r>
              <a:rPr lang="ru-RU" dirty="0">
                <a:latin typeface="Arial Narrow" panose="020B0604020202020204" pitchFamily="34" charset="0"/>
                <a:cs typeface="Arial Narrow" panose="020B0604020202020204" pitchFamily="34" charset="0"/>
              </a:rPr>
              <a:t>О промышленных технопарках и управляющих компаниях промышленных технопарков"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E023F13-A42B-9E47-A9F5-5B419FC2CADA}"/>
              </a:ext>
            </a:extLst>
          </p:cNvPr>
          <p:cNvSpPr/>
          <p:nvPr/>
        </p:nvSpPr>
        <p:spPr>
          <a:xfrm>
            <a:off x="2049823" y="4423952"/>
            <a:ext cx="9853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Приказ Министерства промышленности и торговли Российской Федерации от 23 июня 2020 г. </a:t>
            </a:r>
            <a:r>
              <a:rPr lang="en" sz="2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</a:t>
            </a:r>
            <a:r>
              <a:rPr lang="ru-RU" sz="2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3221</a:t>
            </a:r>
            <a:r>
              <a:rPr lang="en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/>
            </a:r>
            <a:br>
              <a:rPr lang="en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" dirty="0">
                <a:latin typeface="Arial Narrow" panose="020B0604020202020204" pitchFamily="34" charset="0"/>
                <a:cs typeface="Arial Narrow" panose="020B0604020202020204" pitchFamily="34" charset="0"/>
              </a:rPr>
              <a:t>"</a:t>
            </a:r>
            <a:r>
              <a:rPr lang="ru-RU" dirty="0">
                <a:latin typeface="Arial Narrow" panose="020B0604020202020204" pitchFamily="34" charset="0"/>
                <a:cs typeface="Arial Narrow" panose="020B0604020202020204" pitchFamily="34" charset="0"/>
              </a:rPr>
              <a:t>Об утверждении Перечная требований к объектам технологической инфраструктуры промышленных технопарков"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F70C684F-3904-3C43-B5DC-980B76F27C91}"/>
              </a:ext>
            </a:extLst>
          </p:cNvPr>
          <p:cNvSpPr/>
          <p:nvPr/>
        </p:nvSpPr>
        <p:spPr>
          <a:xfrm>
            <a:off x="2049823" y="5702162"/>
            <a:ext cx="100564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Приказ Министерства промышленности и торговли Российской Федерации от 22 июля 2020 г. </a:t>
            </a:r>
            <a:r>
              <a:rPr lang="en" sz="2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 2363</a:t>
            </a:r>
            <a:r>
              <a:rPr lang="en" dirty="0">
                <a:latin typeface="Arial Narrow" panose="020B0604020202020204" pitchFamily="34" charset="0"/>
                <a:cs typeface="Arial Narrow" panose="020B0604020202020204" pitchFamily="34" charset="0"/>
              </a:rPr>
              <a:t/>
            </a:r>
            <a:br>
              <a:rPr lang="en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" dirty="0">
                <a:latin typeface="Arial Narrow" panose="020B0604020202020204" pitchFamily="34" charset="0"/>
                <a:cs typeface="Arial Narrow" panose="020B0604020202020204" pitchFamily="34" charset="0"/>
              </a:rPr>
              <a:t>"</a:t>
            </a:r>
            <a:r>
              <a:rPr lang="ru-RU" dirty="0">
                <a:latin typeface="Arial Narrow" panose="020B0604020202020204" pitchFamily="34" charset="0"/>
                <a:cs typeface="Arial Narrow" panose="020B0604020202020204" pitchFamily="34" charset="0"/>
              </a:rPr>
              <a:t>Об утверждении Порядка ведения реестра промышленных технопарков и управляющих компаний промышленных технопарков</a:t>
            </a:r>
            <a:endParaRPr lang="ru-RU" dirty="0"/>
          </a:p>
        </p:txBody>
      </p:sp>
      <p:sp>
        <p:nvSpPr>
          <p:cNvPr id="50" name="Заголовок 1">
            <a:extLst>
              <a:ext uri="{FF2B5EF4-FFF2-40B4-BE49-F238E27FC236}">
                <a16:creationId xmlns:a16="http://schemas.microsoft.com/office/drawing/2014/main" xmlns="" id="{B894CF8C-C136-1241-A1E9-040EB74065C8}"/>
              </a:ext>
            </a:extLst>
          </p:cNvPr>
          <p:cNvSpPr txBox="1">
            <a:spLocks/>
          </p:cNvSpPr>
          <p:nvPr/>
        </p:nvSpPr>
        <p:spPr>
          <a:xfrm>
            <a:off x="11413482" y="637435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40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196A811A-0079-2745-9602-B57E880776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48" b="-44525"/>
          <a:stretch/>
        </p:blipFill>
        <p:spPr>
          <a:xfrm>
            <a:off x="663042" y="4499836"/>
            <a:ext cx="963068" cy="106502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A74B9CD3-ADB3-6446-A94D-2BE37247DF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48" b="-44525"/>
          <a:stretch/>
        </p:blipFill>
        <p:spPr>
          <a:xfrm>
            <a:off x="693918" y="5764151"/>
            <a:ext cx="963068" cy="106502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CD8F191C-F5B2-1946-993D-93BC7FD8DB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53" y="3245271"/>
            <a:ext cx="1110233" cy="1110233"/>
          </a:xfrm>
          <a:prstGeom prst="ellipse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6140BC3C-266B-3746-BD14-3BD73728FD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44" y="937594"/>
            <a:ext cx="1025085" cy="590628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DF6BE2B7-251B-F240-920D-780B711E11E7}"/>
              </a:ext>
            </a:extLst>
          </p:cNvPr>
          <p:cNvSpPr/>
          <p:nvPr/>
        </p:nvSpPr>
        <p:spPr>
          <a:xfrm>
            <a:off x="2115001" y="2010963"/>
            <a:ext cx="73204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ГОСТ Р 56425-2015 Технопарки</a:t>
            </a:r>
          </a:p>
          <a:p>
            <a:pPr fontAlgn="base"/>
            <a:r>
              <a:rPr lang="ru-RU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«Национальный стандарт Российской Федерации»</a:t>
            </a:r>
            <a:endParaRPr lang="ru-RU" sz="2400" dirty="0">
              <a:solidFill>
                <a:srgbClr val="6B294C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EEE82E7-12C4-C74A-A1F9-2A84B35C499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0"/>
          <a:stretch/>
        </p:blipFill>
        <p:spPr>
          <a:xfrm>
            <a:off x="663042" y="1941822"/>
            <a:ext cx="963067" cy="101043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5CDC9EE-5ADC-44A3-B32C-CCFD0CFD3466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407368" y="22615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9C67E481-BF2F-429B-B3CC-16B456504BA4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xmlns="" id="{DEDE012E-106C-4EAB-A493-0E2D525DC49B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5" name="Заголовок 1">
              <a:extLst>
                <a:ext uri="{FF2B5EF4-FFF2-40B4-BE49-F238E27FC236}">
                  <a16:creationId xmlns:a16="http://schemas.microsoft.com/office/drawing/2014/main" xmlns="" id="{DFFB9875-544C-4F8B-8314-3E9B1B8C47C6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40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17788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7B89C9C4-9838-4BE7-A1B4-5F6D132A5351}"/>
              </a:ext>
            </a:extLst>
          </p:cNvPr>
          <p:cNvSpPr txBox="1">
            <a:spLocks/>
          </p:cNvSpPr>
          <p:nvPr/>
        </p:nvSpPr>
        <p:spPr>
          <a:xfrm>
            <a:off x="-2" y="39996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41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863055" y="108817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ОСОБЕННОСТИ ПРОМЫШЛЕННЫХ ТЕХНОПАРКОВ</a:t>
            </a:r>
          </a:p>
        </p:txBody>
      </p:sp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xmlns="" id="{61B9CAE4-8BFE-42DA-83CC-C3AA76597173}"/>
              </a:ext>
            </a:extLst>
          </p:cNvPr>
          <p:cNvGraphicFramePr>
            <a:graphicFrameLocks noGrp="1"/>
          </p:cNvGraphicFramePr>
          <p:nvPr/>
        </p:nvGraphicFramePr>
        <p:xfrm>
          <a:off x="288030" y="441671"/>
          <a:ext cx="11521280" cy="5831641"/>
        </p:xfrm>
        <a:graphic>
          <a:graphicData uri="http://schemas.openxmlformats.org/drawingml/2006/table">
            <a:tbl>
              <a:tblPr bandRow="1">
                <a:tableStyleId>{5FD0F851-EC5A-4D38-B0AD-8093EC10F338}</a:tableStyleId>
              </a:tblPr>
              <a:tblGrid>
                <a:gridCol w="2916806">
                  <a:extLst>
                    <a:ext uri="{9D8B030D-6E8A-4147-A177-3AD203B41FA5}">
                      <a16:colId xmlns:a16="http://schemas.microsoft.com/office/drawing/2014/main" xmlns="" val="3845558492"/>
                    </a:ext>
                  </a:extLst>
                </a:gridCol>
                <a:gridCol w="41617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426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Требования к индустриальным (промышленным) паркам*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Требования к промышленным технопаркам**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Назначение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Земельный участок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 подведенными коммуникациями и(или)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необорудованные здания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общепроизводственного назначения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Здания производственного назначения,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оснащенные производственным и(или) технологическим оборудованием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Площадь земельного участка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От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га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От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1,5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га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Требования к земельному участку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1" dirty="0">
                          <a:latin typeface="Arial Narrow" panose="020B0606020202030204" pitchFamily="34" charset="0"/>
                        </a:rPr>
                        <a:t>не менее 50 процентов </a:t>
                      </a:r>
                      <a:r>
                        <a:rPr lang="ru-RU" sz="1200" dirty="0">
                          <a:latin typeface="Arial Narrow" panose="020B0606020202030204" pitchFamily="34" charset="0"/>
                        </a:rPr>
                        <a:t>территории парка предназначено для размещения и ведения промышленного производства резидентов или потенциальных резидентов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 требований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030247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Площадь зданий / сооружений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 требований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От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5 000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кв. 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Плотность застройки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 требований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От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2 000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кв.м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./ 1 га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9708822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Требования к площади зданий, строений парка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Нет требований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не менее 40 процентов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площади зданий, строений, предназначено для размещения и осуществления производства, и (или) научно-технической деятельности и (или) инновационной деятельности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17115674"/>
                  </a:ext>
                </a:extLst>
              </a:tr>
              <a:tr h="49854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Виды деятельности резидентов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Производство промышленной продукции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Производство промышленной продукции / научно-техническая деятельность / инновационная деятельность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8759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Требования к коммунальной инфраструктуре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Электрическая энергия (мощность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 менее 2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МВт), подключение к сетям газо- или теплоснабжения, водоснабжения, водоотведения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Электрическая энергия (мощность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не менее 0,5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МВт), подключение к сетям газо- или теплоснабжения, водоснабжения, водоотведения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9860114"/>
                  </a:ext>
                </a:extLst>
              </a:tr>
              <a:tr h="638759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Основные статьи дохода управляющей компании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Сдача земельных участков / помещений в аренду, оказание коммунальных услуг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Сдача земельных участков / помещений в аренду, оказание коммунальных услуг,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оказание технологических услуг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 оказание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специализированных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услуг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191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rgbClr val="6B294C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Возможные направления государственной поддержки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7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 Создание энергетической и транспортной инфраструктуры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 Проведение и подключение коммуникаций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 Строительство / реконструкция производственных зданий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 Создание энергетической и транспортной инфраструктуры - Проведение и подключение коммуникаций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 Строительство / реконструкция производственных зданий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Создание объектов технологической инфраструктуры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5F1052DB-F132-412A-A444-43ADA9AEDFD2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41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6279241-9CE0-4D3C-A085-B42667F44AE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88030" y="230792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6CF4DF4-F66B-4732-B00D-8E65DC154995}"/>
              </a:ext>
            </a:extLst>
          </p:cNvPr>
          <p:cNvSpPr txBox="1"/>
          <p:nvPr/>
        </p:nvSpPr>
        <p:spPr>
          <a:xfrm>
            <a:off x="170534" y="6461840"/>
            <a:ext cx="112970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** Согласно требованиям ПП РФ № 1863 от 27.12.2019г</a:t>
            </a:r>
            <a:endParaRPr lang="ru-RU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7565A4-5731-4AAE-9670-5851F8DE2E18}"/>
              </a:ext>
            </a:extLst>
          </p:cNvPr>
          <p:cNvSpPr txBox="1"/>
          <p:nvPr/>
        </p:nvSpPr>
        <p:spPr>
          <a:xfrm>
            <a:off x="170534" y="6303108"/>
            <a:ext cx="112970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latin typeface="Arial Narrow" panose="020B0604020202020204" pitchFamily="34" charset="0"/>
                <a:cs typeface="Arial Narrow" panose="020B0604020202020204" pitchFamily="34" charset="0"/>
              </a:rPr>
              <a:t>* Согласно требованиям ПП РФ № 794 от 04.08.2015г.  </a:t>
            </a:r>
            <a:endParaRPr lang="ru-RU" sz="1100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F5A93212-0E90-4254-9410-FC1153FA51F5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xmlns="" id="{7B1C4DA9-199F-479A-BB71-0476570A00DC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17" name="Заголовок 1">
              <a:extLst>
                <a:ext uri="{FF2B5EF4-FFF2-40B4-BE49-F238E27FC236}">
                  <a16:creationId xmlns:a16="http://schemas.microsoft.com/office/drawing/2014/main" xmlns="" id="{FB30B8AA-34E3-4A20-8549-7405BE64DA7B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41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3206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F5418A3D-DCCB-BA47-934B-B618B3098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197" r="1"/>
          <a:stretch/>
        </p:blipFill>
        <p:spPr>
          <a:xfrm>
            <a:off x="3267484" y="2640183"/>
            <a:ext cx="5654401" cy="3777968"/>
          </a:xfrm>
          <a:prstGeom prst="roundRect">
            <a:avLst/>
          </a:prstGeom>
          <a:noFill/>
          <a:ln w="63500" cap="sq">
            <a:solidFill>
              <a:srgbClr val="6B294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4" name="Заголовок 1">
            <a:extLst>
              <a:ext uri="{FF2B5EF4-FFF2-40B4-BE49-F238E27FC236}">
                <a16:creationId xmlns:a16="http://schemas.microsoft.com/office/drawing/2014/main" xmlns="" id="{ED1BCD14-73CE-BF46-8F7F-793D2492D733}"/>
              </a:ext>
            </a:extLst>
          </p:cNvPr>
          <p:cNvSpPr txBox="1">
            <a:spLocks/>
          </p:cNvSpPr>
          <p:nvPr/>
        </p:nvSpPr>
        <p:spPr>
          <a:xfrm>
            <a:off x="11422450" y="6281257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42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562D70-A76D-3245-8CA3-584C764740A1}"/>
              </a:ext>
            </a:extLst>
          </p:cNvPr>
          <p:cNvSpPr txBox="1"/>
          <p:nvPr/>
        </p:nvSpPr>
        <p:spPr>
          <a:xfrm>
            <a:off x="4962935" y="4398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F8DC9F26-532F-9B47-BEB0-368B2AA1B547}"/>
              </a:ext>
            </a:extLst>
          </p:cNvPr>
          <p:cNvSpPr/>
          <p:nvPr/>
        </p:nvSpPr>
        <p:spPr>
          <a:xfrm>
            <a:off x="2501058" y="1424273"/>
            <a:ext cx="95700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17D944B9-9FB3-1946-A712-629CCC403E0F}"/>
              </a:ext>
            </a:extLst>
          </p:cNvPr>
          <p:cNvSpPr/>
          <p:nvPr/>
        </p:nvSpPr>
        <p:spPr>
          <a:xfrm>
            <a:off x="469752" y="799320"/>
            <a:ext cx="11114585" cy="1354217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b="1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ПРОМЫШЛЕННЫЙ ТЕХНОПАРК </a:t>
            </a:r>
            <a:r>
              <a:rPr lang="ru-RU" sz="16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объекты промышленной инфраструктуры и технологической инфраструктуры, предназначенные для осуществления субъектами деятельности в сфере промышленности промышленного производства, и (или) научно-технической деятельности, и (или) инновационной деятельности в целях освоения производства промышленной продукции и коммерциализации полученных научно-технических результатов </a:t>
            </a:r>
            <a:r>
              <a:rPr lang="ru-RU" sz="14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(Федеральный закон от 31.12.2014 г. № 488-фз  «О промышленной политике в Российской федерации»)</a:t>
            </a:r>
            <a:endParaRPr lang="ru-RU" sz="1400" dirty="0">
              <a:latin typeface="Arial Narrow" panose="020B0606020202030204" pitchFamily="34" charset="0"/>
            </a:endParaRPr>
          </a:p>
          <a:p>
            <a:pPr marL="12700" algn="just"/>
            <a:endParaRPr lang="ru-RU" sz="1600" dirty="0">
              <a:latin typeface="Arial Narrow" panose="020B0604020202020204" pitchFamily="34" charset="0"/>
              <a:ea typeface="Open Sans" panose="020B0606030504020204" pitchFamily="34" charset="0"/>
              <a:cs typeface="Arial Narrow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0F815658-6466-764E-9D02-BC1D7E97EADA}"/>
              </a:ext>
            </a:extLst>
          </p:cNvPr>
          <p:cNvSpPr txBox="1"/>
          <p:nvPr/>
        </p:nvSpPr>
        <p:spPr>
          <a:xfrm>
            <a:off x="2855640" y="167439"/>
            <a:ext cx="899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ТРЕБОВАНИЯ К ПРОМЫШЛЕННЫМ ТЕХНОПАРКАМ (согласно ПП РФ от 27.12.2019 г. № 1863)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0D05B72-5C09-B044-B1A9-D9E525E64D8C}"/>
              </a:ext>
            </a:extLst>
          </p:cNvPr>
          <p:cNvSpPr txBox="1"/>
          <p:nvPr/>
        </p:nvSpPr>
        <p:spPr>
          <a:xfrm>
            <a:off x="8995721" y="3256674"/>
            <a:ext cx="3226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Площадь помещений не менее</a:t>
            </a:r>
            <a:r>
              <a:rPr lang="ru-RU" sz="2000" dirty="0">
                <a:latin typeface="Arial Narrow" panose="020B0606020202030204" pitchFamily="34" charset="0"/>
              </a:rPr>
              <a:t> 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5000 м</a:t>
            </a:r>
            <a:r>
              <a:rPr lang="ru-RU" sz="2000" b="1" baseline="30000" dirty="0">
                <a:solidFill>
                  <a:srgbClr val="851F47"/>
                </a:solidFill>
                <a:latin typeface="Arial Narrow" panose="020B0606020202030204" pitchFamily="34" charset="0"/>
              </a:rPr>
              <a:t>2</a:t>
            </a:r>
            <a:endParaRPr lang="ru-RU" sz="2400" b="1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0583FBE-B90F-8A4A-8B06-17AAA31FFD79}"/>
              </a:ext>
            </a:extLst>
          </p:cNvPr>
          <p:cNvSpPr txBox="1"/>
          <p:nvPr/>
        </p:nvSpPr>
        <p:spPr>
          <a:xfrm>
            <a:off x="385861" y="4743273"/>
            <a:ext cx="28501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Не менее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2</a:t>
            </a:r>
            <a:r>
              <a:rPr lang="ru-RU" sz="800" dirty="0">
                <a:latin typeface="Arial Narrow" panose="020B0606020202030204" pitchFamily="34" charset="0"/>
              </a:rPr>
              <a:t> </a:t>
            </a:r>
            <a:r>
              <a:rPr lang="ru-RU" sz="1400" dirty="0">
                <a:latin typeface="Arial Narrow" panose="020B0606020202030204" pitchFamily="34" charset="0"/>
              </a:rPr>
              <a:t>объектов 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технологической инфраструктуры</a:t>
            </a:r>
          </a:p>
        </p:txBody>
      </p:sp>
      <p:sp>
        <p:nvSpPr>
          <p:cNvPr id="106" name="Выноска 2 (без границы) 105">
            <a:extLst>
              <a:ext uri="{FF2B5EF4-FFF2-40B4-BE49-F238E27FC236}">
                <a16:creationId xmlns:a16="http://schemas.microsoft.com/office/drawing/2014/main" xmlns="" id="{950D5168-25E8-DB46-A98A-A649FF8C47B7}"/>
              </a:ext>
            </a:extLst>
          </p:cNvPr>
          <p:cNvSpPr/>
          <p:nvPr/>
        </p:nvSpPr>
        <p:spPr>
          <a:xfrm>
            <a:off x="9473518" y="4387096"/>
            <a:ext cx="4080030" cy="290149"/>
          </a:xfrm>
          <a:prstGeom prst="callout2">
            <a:avLst>
              <a:gd name="adj1" fmla="val 118205"/>
              <a:gd name="adj2" fmla="val 65160"/>
              <a:gd name="adj3" fmla="val 118204"/>
              <a:gd name="adj4" fmla="val -8361"/>
              <a:gd name="adj5" fmla="val 212162"/>
              <a:gd name="adj6" fmla="val -40932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769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D8B4F190-4896-8A46-A1B1-2DBD58B36A58}"/>
              </a:ext>
            </a:extLst>
          </p:cNvPr>
          <p:cNvSpPr/>
          <p:nvPr/>
        </p:nvSpPr>
        <p:spPr>
          <a:xfrm>
            <a:off x="2498857" y="2070466"/>
            <a:ext cx="72007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МИНИМАЛЬНЫЕ ТРЕБОВАНИЯ К </a:t>
            </a:r>
            <a:r>
              <a:rPr lang="ru-RU" sz="1600" b="1">
                <a:latin typeface="Arial Narrow" panose="020B0606020202030204" pitchFamily="34" charset="0"/>
              </a:rPr>
              <a:t>ПРОМЫШЛЕННЫМ ТЕХНОПАРКАМ*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43F3EA57-2C27-7C44-B3D8-ECF636AFD495}"/>
              </a:ext>
            </a:extLst>
          </p:cNvPr>
          <p:cNvSpPr txBox="1"/>
          <p:nvPr/>
        </p:nvSpPr>
        <p:spPr>
          <a:xfrm>
            <a:off x="418356" y="5691758"/>
            <a:ext cx="262320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latin typeface="Arial Narrow" panose="020B0606020202030204" pitchFamily="34" charset="0"/>
              </a:rPr>
              <a:t>Точки присоединения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latin typeface="Arial Narrow" panose="020B0606020202030204" pitchFamily="34" charset="0"/>
              </a:rPr>
              <a:t>к электроэнергии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latin typeface="Arial Narrow" panose="020B0606020202030204" pitchFamily="34" charset="0"/>
              </a:rPr>
              <a:t>мощностью не менее</a:t>
            </a:r>
            <a:r>
              <a:rPr lang="ru-RU" sz="800" dirty="0">
                <a:latin typeface="Arial Narrow" panose="020B0606020202030204" pitchFamily="34" charset="0"/>
              </a:rPr>
              <a:t> 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0,5 МВт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49" name="Выноска 2 (без границы) 48">
            <a:extLst>
              <a:ext uri="{FF2B5EF4-FFF2-40B4-BE49-F238E27FC236}">
                <a16:creationId xmlns:a16="http://schemas.microsoft.com/office/drawing/2014/main" xmlns="" id="{BAFA6ADA-0D1C-0142-82C4-B2C9183C4F26}"/>
              </a:ext>
            </a:extLst>
          </p:cNvPr>
          <p:cNvSpPr/>
          <p:nvPr/>
        </p:nvSpPr>
        <p:spPr>
          <a:xfrm>
            <a:off x="9552384" y="4215616"/>
            <a:ext cx="3116774" cy="184640"/>
          </a:xfrm>
          <a:prstGeom prst="callout2">
            <a:avLst>
              <a:gd name="adj1" fmla="val -660808"/>
              <a:gd name="adj2" fmla="val 82344"/>
              <a:gd name="adj3" fmla="val -660077"/>
              <a:gd name="adj4" fmla="val -28355"/>
              <a:gd name="adj5" fmla="val -171147"/>
              <a:gd name="adj6" fmla="val -38810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FEB451C-4365-C54F-91CE-5A8CBBEF50D5}"/>
              </a:ext>
            </a:extLst>
          </p:cNvPr>
          <p:cNvSpPr/>
          <p:nvPr/>
        </p:nvSpPr>
        <p:spPr>
          <a:xfrm>
            <a:off x="8976621" y="2539099"/>
            <a:ext cx="29550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Площадь территории не менее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1,5 га</a:t>
            </a:r>
            <a:endParaRPr lang="ru-RU" sz="2400" b="1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50" name="Выноска 2 (без границы) 49">
            <a:extLst>
              <a:ext uri="{FF2B5EF4-FFF2-40B4-BE49-F238E27FC236}">
                <a16:creationId xmlns:a16="http://schemas.microsoft.com/office/drawing/2014/main" xmlns="" id="{03E9FE71-DDC7-3845-BC2C-4EC7C97A5045}"/>
              </a:ext>
            </a:extLst>
          </p:cNvPr>
          <p:cNvSpPr/>
          <p:nvPr/>
        </p:nvSpPr>
        <p:spPr>
          <a:xfrm>
            <a:off x="9473518" y="3477269"/>
            <a:ext cx="4080030" cy="290149"/>
          </a:xfrm>
          <a:prstGeom prst="callout2">
            <a:avLst>
              <a:gd name="adj1" fmla="val 100325"/>
              <a:gd name="adj2" fmla="val 66232"/>
              <a:gd name="adj3" fmla="val 98141"/>
              <a:gd name="adj4" fmla="val -9860"/>
              <a:gd name="adj5" fmla="val 244759"/>
              <a:gd name="adj6" fmla="val -30272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769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9116DAE0-5D45-6642-B3F7-757EE3E739E1}"/>
              </a:ext>
            </a:extLst>
          </p:cNvPr>
          <p:cNvSpPr/>
          <p:nvPr/>
        </p:nvSpPr>
        <p:spPr>
          <a:xfrm>
            <a:off x="418356" y="2374643"/>
            <a:ext cx="2661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851F4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Управляющая компания:</a:t>
            </a:r>
          </a:p>
          <a:p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Коммерческая или некоммерческая организация, осуществляющая деятельность по управлению промышленным технопарком</a:t>
            </a:r>
          </a:p>
        </p:txBody>
      </p:sp>
      <p:sp>
        <p:nvSpPr>
          <p:cNvPr id="52" name="Выноска 2 (без границы) 51">
            <a:extLst>
              <a:ext uri="{FF2B5EF4-FFF2-40B4-BE49-F238E27FC236}">
                <a16:creationId xmlns:a16="http://schemas.microsoft.com/office/drawing/2014/main" xmlns="" id="{0EFE8F88-B890-D74A-91D2-BD01B5838C5A}"/>
              </a:ext>
            </a:extLst>
          </p:cNvPr>
          <p:cNvSpPr/>
          <p:nvPr/>
        </p:nvSpPr>
        <p:spPr>
          <a:xfrm>
            <a:off x="-179179" y="1627672"/>
            <a:ext cx="3329169" cy="331255"/>
          </a:xfrm>
          <a:prstGeom prst="callout2">
            <a:avLst>
              <a:gd name="adj1" fmla="val 596805"/>
              <a:gd name="adj2" fmla="val 11595"/>
              <a:gd name="adj3" fmla="val 600836"/>
              <a:gd name="adj4" fmla="val 94836"/>
              <a:gd name="adj5" fmla="val 690477"/>
              <a:gd name="adj6" fmla="val 112446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26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FA366AB-7AF7-4246-8BE1-193EC120F9B1}"/>
              </a:ext>
            </a:extLst>
          </p:cNvPr>
          <p:cNvSpPr/>
          <p:nvPr/>
        </p:nvSpPr>
        <p:spPr>
          <a:xfrm>
            <a:off x="390735" y="3688694"/>
            <a:ext cx="27776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2272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Объекты промышленной инфраструктуры и технологической инфраструктуры в управлении управляющей компанией </a:t>
            </a:r>
            <a:endParaRPr lang="ru-RU" sz="1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C2B576F-B11A-8349-B8EF-3FEE4625478A}"/>
              </a:ext>
            </a:extLst>
          </p:cNvPr>
          <p:cNvSpPr txBox="1"/>
          <p:nvPr/>
        </p:nvSpPr>
        <p:spPr>
          <a:xfrm>
            <a:off x="10316584" y="18610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4" name="Выноска 2 (без границы) 103">
            <a:extLst>
              <a:ext uri="{FF2B5EF4-FFF2-40B4-BE49-F238E27FC236}">
                <a16:creationId xmlns:a16="http://schemas.microsoft.com/office/drawing/2014/main" xmlns="" id="{198B5C39-15F2-CB42-8416-173F9B67681C}"/>
              </a:ext>
            </a:extLst>
          </p:cNvPr>
          <p:cNvSpPr/>
          <p:nvPr/>
        </p:nvSpPr>
        <p:spPr>
          <a:xfrm>
            <a:off x="2173493" y="4422433"/>
            <a:ext cx="3347124" cy="184640"/>
          </a:xfrm>
          <a:prstGeom prst="callout2">
            <a:avLst>
              <a:gd name="adj1" fmla="val 123403"/>
              <a:gd name="adj2" fmla="val -61643"/>
              <a:gd name="adj3" fmla="val 125950"/>
              <a:gd name="adj4" fmla="val 12432"/>
              <a:gd name="adj5" fmla="val -290051"/>
              <a:gd name="adj6" fmla="val 59398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105" name="Выноска 2 (без границы) 104">
            <a:extLst>
              <a:ext uri="{FF2B5EF4-FFF2-40B4-BE49-F238E27FC236}">
                <a16:creationId xmlns:a16="http://schemas.microsoft.com/office/drawing/2014/main" xmlns="" id="{25957EE3-E43A-C745-81B6-C962ADD7769A}"/>
              </a:ext>
            </a:extLst>
          </p:cNvPr>
          <p:cNvSpPr/>
          <p:nvPr/>
        </p:nvSpPr>
        <p:spPr>
          <a:xfrm>
            <a:off x="-215434" y="3464748"/>
            <a:ext cx="3329169" cy="331255"/>
          </a:xfrm>
          <a:prstGeom prst="callout2">
            <a:avLst>
              <a:gd name="adj1" fmla="val 600053"/>
              <a:gd name="adj2" fmla="val 11595"/>
              <a:gd name="adj3" fmla="val 598923"/>
              <a:gd name="adj4" fmla="val 96784"/>
              <a:gd name="adj5" fmla="val 416356"/>
              <a:gd name="adj6" fmla="val 125800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26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4C4C6AEB-D39D-1F40-AFE4-2AC75EC8B6C1}"/>
              </a:ext>
            </a:extLst>
          </p:cNvPr>
          <p:cNvSpPr/>
          <p:nvPr/>
        </p:nvSpPr>
        <p:spPr>
          <a:xfrm rot="1303031">
            <a:off x="6615435" y="4433583"/>
            <a:ext cx="576539" cy="248907"/>
          </a:xfrm>
          <a:prstGeom prst="rect">
            <a:avLst/>
          </a:prstGeom>
          <a:solidFill>
            <a:srgbClr val="D5D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E14846DF-5E06-D646-8374-87637D58D199}"/>
              </a:ext>
            </a:extLst>
          </p:cNvPr>
          <p:cNvSpPr/>
          <p:nvPr/>
        </p:nvSpPr>
        <p:spPr>
          <a:xfrm rot="1303031">
            <a:off x="6767835" y="4585983"/>
            <a:ext cx="576539" cy="248907"/>
          </a:xfrm>
          <a:prstGeom prst="rect">
            <a:avLst/>
          </a:prstGeom>
          <a:solidFill>
            <a:srgbClr val="D5D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280CB33A-7006-154C-B595-A9C9126FE0A2}"/>
              </a:ext>
            </a:extLst>
          </p:cNvPr>
          <p:cNvSpPr/>
          <p:nvPr/>
        </p:nvSpPr>
        <p:spPr>
          <a:xfrm rot="21278208">
            <a:off x="4982327" y="3106320"/>
            <a:ext cx="254984" cy="214067"/>
          </a:xfrm>
          <a:prstGeom prst="rect">
            <a:avLst/>
          </a:prstGeom>
          <a:solidFill>
            <a:srgbClr val="DCD8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C81D9F9F-E5D2-2E42-B32A-596875B998E4}"/>
              </a:ext>
            </a:extLst>
          </p:cNvPr>
          <p:cNvSpPr/>
          <p:nvPr/>
        </p:nvSpPr>
        <p:spPr>
          <a:xfrm rot="21278208">
            <a:off x="5345276" y="3033621"/>
            <a:ext cx="254984" cy="214067"/>
          </a:xfrm>
          <a:prstGeom prst="rect">
            <a:avLst/>
          </a:prstGeom>
          <a:solidFill>
            <a:srgbClr val="DCD8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48256C29-9B16-5A4E-90F0-0E0273828A93}"/>
              </a:ext>
            </a:extLst>
          </p:cNvPr>
          <p:cNvSpPr/>
          <p:nvPr/>
        </p:nvSpPr>
        <p:spPr>
          <a:xfrm rot="21278208">
            <a:off x="4730359" y="3186827"/>
            <a:ext cx="156366" cy="214067"/>
          </a:xfrm>
          <a:prstGeom prst="rect">
            <a:avLst/>
          </a:prstGeom>
          <a:solidFill>
            <a:srgbClr val="DCD8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Выноска 2 (без границы) 104">
            <a:extLst>
              <a:ext uri="{FF2B5EF4-FFF2-40B4-BE49-F238E27FC236}">
                <a16:creationId xmlns:a16="http://schemas.microsoft.com/office/drawing/2014/main" xmlns="" id="{0D1BF9BD-DA8B-442E-9F20-E074E93C207F}"/>
              </a:ext>
            </a:extLst>
          </p:cNvPr>
          <p:cNvSpPr/>
          <p:nvPr/>
        </p:nvSpPr>
        <p:spPr>
          <a:xfrm>
            <a:off x="-245589" y="4578204"/>
            <a:ext cx="3329169" cy="331255"/>
          </a:xfrm>
          <a:prstGeom prst="callout2">
            <a:avLst>
              <a:gd name="adj1" fmla="val 600053"/>
              <a:gd name="adj2" fmla="val 11595"/>
              <a:gd name="adj3" fmla="val 598923"/>
              <a:gd name="adj4" fmla="val 96784"/>
              <a:gd name="adj5" fmla="val 194492"/>
              <a:gd name="adj6" fmla="val 146336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26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F3F1195-2BF7-4993-840A-533B536AF5BA}"/>
              </a:ext>
            </a:extLst>
          </p:cNvPr>
          <p:cNvSpPr txBox="1"/>
          <p:nvPr/>
        </p:nvSpPr>
        <p:spPr>
          <a:xfrm>
            <a:off x="9026881" y="3920428"/>
            <a:ext cx="2792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Плотность застройки не менее</a:t>
            </a:r>
            <a:r>
              <a:rPr lang="ru-RU" sz="2000" dirty="0">
                <a:latin typeface="Arial Narrow" panose="020B0606020202030204" pitchFamily="34" charset="0"/>
              </a:rPr>
              <a:t> 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2000 м</a:t>
            </a:r>
            <a:r>
              <a:rPr lang="ru-RU" sz="2000" b="1" baseline="30000" dirty="0">
                <a:solidFill>
                  <a:srgbClr val="851F47"/>
                </a:solidFill>
                <a:latin typeface="Arial Narrow" panose="020B0606020202030204" pitchFamily="34" charset="0"/>
              </a:rPr>
              <a:t>2</a:t>
            </a:r>
            <a:r>
              <a:rPr lang="ru-RU" sz="2400" baseline="30000" dirty="0">
                <a:solidFill>
                  <a:srgbClr val="851F47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latin typeface="Arial Narrow" panose="020B0606020202030204" pitchFamily="34" charset="0"/>
              </a:rPr>
              <a:t>на 1 га</a:t>
            </a:r>
            <a:endParaRPr lang="ru-RU" sz="1400" baseline="30000" dirty="0">
              <a:latin typeface="Arial Narrow" panose="020B0606020202030204" pitchFamily="34" charset="0"/>
            </a:endParaRPr>
          </a:p>
        </p:txBody>
      </p:sp>
      <p:sp>
        <p:nvSpPr>
          <p:cNvPr id="36" name="Выноска 2 (без границы) 105">
            <a:extLst>
              <a:ext uri="{FF2B5EF4-FFF2-40B4-BE49-F238E27FC236}">
                <a16:creationId xmlns:a16="http://schemas.microsoft.com/office/drawing/2014/main" xmlns="" id="{BF2DB697-9923-4D3A-B960-ED5039004894}"/>
              </a:ext>
            </a:extLst>
          </p:cNvPr>
          <p:cNvSpPr/>
          <p:nvPr/>
        </p:nvSpPr>
        <p:spPr>
          <a:xfrm>
            <a:off x="9356413" y="5677844"/>
            <a:ext cx="4080030" cy="290149"/>
          </a:xfrm>
          <a:prstGeom prst="callout2">
            <a:avLst>
              <a:gd name="adj1" fmla="val 241908"/>
              <a:gd name="adj2" fmla="val 67254"/>
              <a:gd name="adj3" fmla="val 241907"/>
              <a:gd name="adj4" fmla="val -7314"/>
              <a:gd name="adj5" fmla="val -23463"/>
              <a:gd name="adj6" fmla="val -42817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769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92BA1EC-F59E-4677-859A-24EBE87D2013}"/>
              </a:ext>
            </a:extLst>
          </p:cNvPr>
          <p:cNvSpPr txBox="1"/>
          <p:nvPr/>
        </p:nvSpPr>
        <p:spPr>
          <a:xfrm>
            <a:off x="9025001" y="4789702"/>
            <a:ext cx="32267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 Narrow" panose="020B0604020202020204" pitchFamily="34" charset="0"/>
              </a:rPr>
              <a:t>Не менее </a:t>
            </a:r>
            <a:r>
              <a:rPr lang="ru-RU" sz="2000" b="1" dirty="0">
                <a:solidFill>
                  <a:srgbClr val="94165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 Narrow" panose="020B0604020202020204" pitchFamily="34" charset="0"/>
              </a:rPr>
              <a:t>40% 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 Narrow" panose="020B0604020202020204" pitchFamily="34" charset="0"/>
              </a:rPr>
              <a:t>общей площади зданий (помещений) промышленного технопарка предназначено для размещения и ведения производства и (или) научно-технической деятельности, и (или) инновационной деятельности 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D646AC31-1E98-4995-A598-61523BC2891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327753" y="173774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106209FC-7A31-4A5E-9E6C-1A505712B1E4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xmlns="" id="{0D890813-80D1-4AAF-AB44-1C7C5F96C3BB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43" name="Заголовок 1">
              <a:extLst>
                <a:ext uri="{FF2B5EF4-FFF2-40B4-BE49-F238E27FC236}">
                  <a16:creationId xmlns:a16="http://schemas.microsoft.com/office/drawing/2014/main" xmlns="" id="{775BA2A1-FC63-4EDF-98BD-62CCF3AF3E4B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42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0221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1D930D8D-50EE-49AA-B5A1-70C55A23C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267" y="2999243"/>
            <a:ext cx="5527430" cy="3198581"/>
          </a:xfrm>
          <a:prstGeom prst="roundRect">
            <a:avLst/>
          </a:prstGeom>
          <a:ln w="82550">
            <a:solidFill>
              <a:srgbClr val="67294A"/>
            </a:solidFill>
          </a:ln>
        </p:spPr>
      </p:pic>
      <p:sp>
        <p:nvSpPr>
          <p:cNvPr id="64" name="Заголовок 1">
            <a:extLst>
              <a:ext uri="{FF2B5EF4-FFF2-40B4-BE49-F238E27FC236}">
                <a16:creationId xmlns:a16="http://schemas.microsoft.com/office/drawing/2014/main" xmlns="" id="{ED1BCD14-73CE-BF46-8F7F-793D2492D733}"/>
              </a:ext>
            </a:extLst>
          </p:cNvPr>
          <p:cNvSpPr txBox="1">
            <a:spLocks/>
          </p:cNvSpPr>
          <p:nvPr/>
        </p:nvSpPr>
        <p:spPr>
          <a:xfrm>
            <a:off x="11422450" y="6281257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43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562D70-A76D-3245-8CA3-584C764740A1}"/>
              </a:ext>
            </a:extLst>
          </p:cNvPr>
          <p:cNvSpPr txBox="1"/>
          <p:nvPr/>
        </p:nvSpPr>
        <p:spPr>
          <a:xfrm>
            <a:off x="4962935" y="4398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F8DC9F26-532F-9B47-BEB0-368B2AA1B547}"/>
              </a:ext>
            </a:extLst>
          </p:cNvPr>
          <p:cNvSpPr/>
          <p:nvPr/>
        </p:nvSpPr>
        <p:spPr>
          <a:xfrm>
            <a:off x="2501058" y="1424273"/>
            <a:ext cx="95700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0F815658-6466-764E-9D02-BC1D7E97EADA}"/>
              </a:ext>
            </a:extLst>
          </p:cNvPr>
          <p:cNvSpPr txBox="1"/>
          <p:nvPr/>
        </p:nvSpPr>
        <p:spPr>
          <a:xfrm>
            <a:off x="2501058" y="167439"/>
            <a:ext cx="9349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ТРЕБОВАНИЯ К АГРОПРОМЫШЛЕННЫМ ТЕХНОПАРКАМ (согласно проекту изменений в ПП РФ от 27.12.2019 г. № 1863)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0D05B72-5C09-B044-B1A9-D9E525E64D8C}"/>
              </a:ext>
            </a:extLst>
          </p:cNvPr>
          <p:cNvSpPr txBox="1"/>
          <p:nvPr/>
        </p:nvSpPr>
        <p:spPr>
          <a:xfrm>
            <a:off x="8995721" y="3256674"/>
            <a:ext cx="3226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Площадь помещений не менее</a:t>
            </a:r>
            <a:r>
              <a:rPr lang="ru-RU" sz="2000" dirty="0">
                <a:latin typeface="Arial Narrow" panose="020B0606020202030204" pitchFamily="34" charset="0"/>
              </a:rPr>
              <a:t> 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5000 м</a:t>
            </a:r>
            <a:r>
              <a:rPr lang="ru-RU" sz="2000" b="1" baseline="30000" dirty="0">
                <a:solidFill>
                  <a:srgbClr val="851F47"/>
                </a:solidFill>
                <a:latin typeface="Arial Narrow" panose="020B0606020202030204" pitchFamily="34" charset="0"/>
              </a:rPr>
              <a:t>2</a:t>
            </a:r>
            <a:endParaRPr lang="ru-RU" sz="2400" b="1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0583FBE-B90F-8A4A-8B06-17AAA31FFD79}"/>
              </a:ext>
            </a:extLst>
          </p:cNvPr>
          <p:cNvSpPr txBox="1"/>
          <p:nvPr/>
        </p:nvSpPr>
        <p:spPr>
          <a:xfrm>
            <a:off x="385861" y="4743273"/>
            <a:ext cx="28501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Не менее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2</a:t>
            </a:r>
            <a:r>
              <a:rPr lang="ru-RU" sz="800" dirty="0">
                <a:latin typeface="Arial Narrow" panose="020B0606020202030204" pitchFamily="34" charset="0"/>
              </a:rPr>
              <a:t> </a:t>
            </a:r>
            <a:r>
              <a:rPr lang="ru-RU" sz="1400" dirty="0">
                <a:latin typeface="Arial Narrow" panose="020B0606020202030204" pitchFamily="34" charset="0"/>
              </a:rPr>
              <a:t>объектов 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технологической инфраструктуры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D8B4F190-4896-8A46-A1B1-2DBD58B36A58}"/>
              </a:ext>
            </a:extLst>
          </p:cNvPr>
          <p:cNvSpPr/>
          <p:nvPr/>
        </p:nvSpPr>
        <p:spPr>
          <a:xfrm>
            <a:off x="2013398" y="2162278"/>
            <a:ext cx="80299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МИНИМАЛЬНЫЕ ТРЕБОВАНИЯ К (АГРОПРОМЫШЛЕННЫМ ТЕХНОПАРКАМ (АГРОБИОТЕХНОПАРКАМ)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43F3EA57-2C27-7C44-B3D8-ECF636AFD495}"/>
              </a:ext>
            </a:extLst>
          </p:cNvPr>
          <p:cNvSpPr txBox="1"/>
          <p:nvPr/>
        </p:nvSpPr>
        <p:spPr>
          <a:xfrm>
            <a:off x="385861" y="5688631"/>
            <a:ext cx="262320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latin typeface="Arial Narrow" panose="020B0606020202030204" pitchFamily="34" charset="0"/>
              </a:rPr>
              <a:t>Точки присоединения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latin typeface="Arial Narrow" panose="020B0606020202030204" pitchFamily="34" charset="0"/>
              </a:rPr>
              <a:t>к электроэнергии </a:t>
            </a:r>
          </a:p>
          <a:p>
            <a:pPr>
              <a:lnSpc>
                <a:spcPct val="80000"/>
              </a:lnSpc>
            </a:pPr>
            <a:r>
              <a:rPr lang="ru-RU" sz="1400" dirty="0">
                <a:latin typeface="Arial Narrow" panose="020B0606020202030204" pitchFamily="34" charset="0"/>
              </a:rPr>
              <a:t>мощностью не менее</a:t>
            </a:r>
            <a:r>
              <a:rPr lang="ru-RU" sz="800" dirty="0">
                <a:latin typeface="Arial Narrow" panose="020B0606020202030204" pitchFamily="34" charset="0"/>
              </a:rPr>
              <a:t> 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0,5 МВт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49" name="Выноска 2 (без границы) 48">
            <a:extLst>
              <a:ext uri="{FF2B5EF4-FFF2-40B4-BE49-F238E27FC236}">
                <a16:creationId xmlns:a16="http://schemas.microsoft.com/office/drawing/2014/main" xmlns="" id="{BAFA6ADA-0D1C-0142-82C4-B2C9183C4F26}"/>
              </a:ext>
            </a:extLst>
          </p:cNvPr>
          <p:cNvSpPr/>
          <p:nvPr/>
        </p:nvSpPr>
        <p:spPr>
          <a:xfrm>
            <a:off x="9552384" y="4215616"/>
            <a:ext cx="3116774" cy="184640"/>
          </a:xfrm>
          <a:prstGeom prst="callout2">
            <a:avLst>
              <a:gd name="adj1" fmla="val -660808"/>
              <a:gd name="adj2" fmla="val 82344"/>
              <a:gd name="adj3" fmla="val -660077"/>
              <a:gd name="adj4" fmla="val -28355"/>
              <a:gd name="adj5" fmla="val -171147"/>
              <a:gd name="adj6" fmla="val -38810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FEB451C-4365-C54F-91CE-5A8CBBEF50D5}"/>
              </a:ext>
            </a:extLst>
          </p:cNvPr>
          <p:cNvSpPr/>
          <p:nvPr/>
        </p:nvSpPr>
        <p:spPr>
          <a:xfrm>
            <a:off x="8976621" y="2539099"/>
            <a:ext cx="29550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Площадь территории не менее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1 га</a:t>
            </a:r>
            <a:endParaRPr lang="ru-RU" sz="2400" b="1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50" name="Выноска 2 (без границы) 49">
            <a:extLst>
              <a:ext uri="{FF2B5EF4-FFF2-40B4-BE49-F238E27FC236}">
                <a16:creationId xmlns:a16="http://schemas.microsoft.com/office/drawing/2014/main" xmlns="" id="{03E9FE71-DDC7-3845-BC2C-4EC7C97A5045}"/>
              </a:ext>
            </a:extLst>
          </p:cNvPr>
          <p:cNvSpPr/>
          <p:nvPr/>
        </p:nvSpPr>
        <p:spPr>
          <a:xfrm>
            <a:off x="9473518" y="3477269"/>
            <a:ext cx="4080030" cy="290149"/>
          </a:xfrm>
          <a:prstGeom prst="callout2">
            <a:avLst>
              <a:gd name="adj1" fmla="val 100325"/>
              <a:gd name="adj2" fmla="val 66232"/>
              <a:gd name="adj3" fmla="val 98141"/>
              <a:gd name="adj4" fmla="val -9860"/>
              <a:gd name="adj5" fmla="val 244759"/>
              <a:gd name="adj6" fmla="val -30272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769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9116DAE0-5D45-6642-B3F7-757EE3E739E1}"/>
              </a:ext>
            </a:extLst>
          </p:cNvPr>
          <p:cNvSpPr/>
          <p:nvPr/>
        </p:nvSpPr>
        <p:spPr>
          <a:xfrm>
            <a:off x="418356" y="2374643"/>
            <a:ext cx="2661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851F4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Управляющая компания:</a:t>
            </a:r>
          </a:p>
          <a:p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Коммерческая или некоммерческая организация, осуществляющая деятельность по управлению промышленным технопарком</a:t>
            </a:r>
          </a:p>
        </p:txBody>
      </p:sp>
      <p:sp>
        <p:nvSpPr>
          <p:cNvPr id="52" name="Выноска 2 (без границы) 51">
            <a:extLst>
              <a:ext uri="{FF2B5EF4-FFF2-40B4-BE49-F238E27FC236}">
                <a16:creationId xmlns:a16="http://schemas.microsoft.com/office/drawing/2014/main" xmlns="" id="{0EFE8F88-B890-D74A-91D2-BD01B5838C5A}"/>
              </a:ext>
            </a:extLst>
          </p:cNvPr>
          <p:cNvSpPr/>
          <p:nvPr/>
        </p:nvSpPr>
        <p:spPr>
          <a:xfrm>
            <a:off x="-179179" y="1627672"/>
            <a:ext cx="3329169" cy="331255"/>
          </a:xfrm>
          <a:prstGeom prst="callout2">
            <a:avLst>
              <a:gd name="adj1" fmla="val 596805"/>
              <a:gd name="adj2" fmla="val 11595"/>
              <a:gd name="adj3" fmla="val 600836"/>
              <a:gd name="adj4" fmla="val 94836"/>
              <a:gd name="adj5" fmla="val 690477"/>
              <a:gd name="adj6" fmla="val 112446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26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FA366AB-7AF7-4246-8BE1-193EC120F9B1}"/>
              </a:ext>
            </a:extLst>
          </p:cNvPr>
          <p:cNvSpPr/>
          <p:nvPr/>
        </p:nvSpPr>
        <p:spPr>
          <a:xfrm>
            <a:off x="390735" y="3688694"/>
            <a:ext cx="27776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2272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Объекты промышленной инфраструктуры и технологической инфраструктуры в управлении управляющей компанией </a:t>
            </a:r>
            <a:endParaRPr lang="ru-RU" sz="1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C2B576F-B11A-8349-B8EF-3FEE4625478A}"/>
              </a:ext>
            </a:extLst>
          </p:cNvPr>
          <p:cNvSpPr txBox="1"/>
          <p:nvPr/>
        </p:nvSpPr>
        <p:spPr>
          <a:xfrm>
            <a:off x="10316584" y="18610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4" name="Выноска 2 (без границы) 103">
            <a:extLst>
              <a:ext uri="{FF2B5EF4-FFF2-40B4-BE49-F238E27FC236}">
                <a16:creationId xmlns:a16="http://schemas.microsoft.com/office/drawing/2014/main" xmlns="" id="{198B5C39-15F2-CB42-8416-173F9B67681C}"/>
              </a:ext>
            </a:extLst>
          </p:cNvPr>
          <p:cNvSpPr/>
          <p:nvPr/>
        </p:nvSpPr>
        <p:spPr>
          <a:xfrm>
            <a:off x="2173493" y="4422433"/>
            <a:ext cx="3347124" cy="184640"/>
          </a:xfrm>
          <a:prstGeom prst="callout2">
            <a:avLst>
              <a:gd name="adj1" fmla="val 123403"/>
              <a:gd name="adj2" fmla="val -61643"/>
              <a:gd name="adj3" fmla="val 125950"/>
              <a:gd name="adj4" fmla="val 12432"/>
              <a:gd name="adj5" fmla="val -290051"/>
              <a:gd name="adj6" fmla="val 59398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105" name="Выноска 2 (без границы) 104">
            <a:extLst>
              <a:ext uri="{FF2B5EF4-FFF2-40B4-BE49-F238E27FC236}">
                <a16:creationId xmlns:a16="http://schemas.microsoft.com/office/drawing/2014/main" xmlns="" id="{25957EE3-E43A-C745-81B6-C962ADD7769A}"/>
              </a:ext>
            </a:extLst>
          </p:cNvPr>
          <p:cNvSpPr/>
          <p:nvPr/>
        </p:nvSpPr>
        <p:spPr>
          <a:xfrm>
            <a:off x="-215434" y="3464748"/>
            <a:ext cx="3329169" cy="331255"/>
          </a:xfrm>
          <a:prstGeom prst="callout2">
            <a:avLst>
              <a:gd name="adj1" fmla="val 600053"/>
              <a:gd name="adj2" fmla="val 11595"/>
              <a:gd name="adj3" fmla="val 598923"/>
              <a:gd name="adj4" fmla="val 96784"/>
              <a:gd name="adj5" fmla="val 416356"/>
              <a:gd name="adj6" fmla="val 125800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26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Заголовок 1">
            <a:extLst>
              <a:ext uri="{FF2B5EF4-FFF2-40B4-BE49-F238E27FC236}">
                <a16:creationId xmlns:a16="http://schemas.microsoft.com/office/drawing/2014/main" xmlns="" id="{9464C4A2-D3D2-1E45-806F-55E2B428D095}"/>
              </a:ext>
            </a:extLst>
          </p:cNvPr>
          <p:cNvSpPr txBox="1">
            <a:spLocks/>
          </p:cNvSpPr>
          <p:nvPr/>
        </p:nvSpPr>
        <p:spPr>
          <a:xfrm>
            <a:off x="11513533" y="635743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43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Выноска 2 (без границы) 104">
            <a:extLst>
              <a:ext uri="{FF2B5EF4-FFF2-40B4-BE49-F238E27FC236}">
                <a16:creationId xmlns:a16="http://schemas.microsoft.com/office/drawing/2014/main" xmlns="" id="{0D1BF9BD-DA8B-442E-9F20-E074E93C207F}"/>
              </a:ext>
            </a:extLst>
          </p:cNvPr>
          <p:cNvSpPr/>
          <p:nvPr/>
        </p:nvSpPr>
        <p:spPr>
          <a:xfrm>
            <a:off x="-249031" y="4432905"/>
            <a:ext cx="3329169" cy="331255"/>
          </a:xfrm>
          <a:prstGeom prst="callout2">
            <a:avLst>
              <a:gd name="adj1" fmla="val 600053"/>
              <a:gd name="adj2" fmla="val 11595"/>
              <a:gd name="adj3" fmla="val 598923"/>
              <a:gd name="adj4" fmla="val 96784"/>
              <a:gd name="adj5" fmla="val 194492"/>
              <a:gd name="adj6" fmla="val 146336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26" baseline="30000" dirty="0">
              <a:solidFill>
                <a:srgbClr val="851F47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Выноска 2 (без границы) 105">
            <a:extLst>
              <a:ext uri="{FF2B5EF4-FFF2-40B4-BE49-F238E27FC236}">
                <a16:creationId xmlns:a16="http://schemas.microsoft.com/office/drawing/2014/main" xmlns="" id="{BF2DB697-9923-4D3A-B960-ED5039004894}"/>
              </a:ext>
            </a:extLst>
          </p:cNvPr>
          <p:cNvSpPr/>
          <p:nvPr/>
        </p:nvSpPr>
        <p:spPr>
          <a:xfrm>
            <a:off x="9382435" y="4917555"/>
            <a:ext cx="4080030" cy="290149"/>
          </a:xfrm>
          <a:prstGeom prst="callout2">
            <a:avLst>
              <a:gd name="adj1" fmla="val 146707"/>
              <a:gd name="adj2" fmla="val 66554"/>
              <a:gd name="adj3" fmla="val 140140"/>
              <a:gd name="adj4" fmla="val -7314"/>
              <a:gd name="adj5" fmla="val -23463"/>
              <a:gd name="adj6" fmla="val -42817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769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92BA1EC-F59E-4677-859A-24EBE87D2013}"/>
              </a:ext>
            </a:extLst>
          </p:cNvPr>
          <p:cNvSpPr txBox="1"/>
          <p:nvPr/>
        </p:nvSpPr>
        <p:spPr>
          <a:xfrm>
            <a:off x="8976621" y="3982965"/>
            <a:ext cx="322678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 Narrow" panose="020B0604020202020204" pitchFamily="34" charset="0"/>
              </a:rPr>
              <a:t>Не менее </a:t>
            </a:r>
            <a:r>
              <a:rPr lang="ru-RU" sz="2000" b="1" dirty="0">
                <a:solidFill>
                  <a:srgbClr val="94165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 Narrow" panose="020B0604020202020204" pitchFamily="34" charset="0"/>
              </a:rPr>
              <a:t>50% 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 Narrow" panose="020B0604020202020204" pitchFamily="34" charset="0"/>
              </a:rPr>
              <a:t>общей площади зданий (помещений) предназначено для размещения и ведения производства и (или) научно-технической деятельности, и (или) инновационной деятельности 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D646AC31-1E98-4995-A598-61523BC2891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327753" y="173774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EA25B758-FE58-4458-905B-B62F68FE86D6}"/>
              </a:ext>
            </a:extLst>
          </p:cNvPr>
          <p:cNvSpPr/>
          <p:nvPr/>
        </p:nvSpPr>
        <p:spPr>
          <a:xfrm>
            <a:off x="322523" y="764119"/>
            <a:ext cx="11527732" cy="1600438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 Narrow" panose="020B0604020202020204" pitchFamily="34" charset="0"/>
                <a:cs typeface="Arial Narrow" panose="020B0604020202020204" pitchFamily="34" charset="0"/>
              </a:rPr>
              <a:t>Агропромышленный технопарк (</a:t>
            </a:r>
            <a:r>
              <a:rPr lang="ru-RU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агробиотехнопарк</a:t>
            </a:r>
            <a:r>
              <a:rPr lang="ru-RU" b="1" dirty="0">
                <a:latin typeface="Arial Narrow" panose="020B0604020202020204" pitchFamily="34" charset="0"/>
                <a:cs typeface="Arial Narrow" panose="020B0604020202020204" pitchFamily="34" charset="0"/>
              </a:rPr>
              <a:t>) </a:t>
            </a: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– </a:t>
            </a:r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промышленный технопарк, предназначенный для производства и переработки сельскохозяйственной продукции, сырья и продовольствия, оказания услуг резидентам по обслуживанию сельскохозяйственного производства, и (или) осуществления научно-технической деятельности, в том числе ведения научных исследований и экспериментальных разработок в области биотехнологии, сельскохозяйственных наук, и (или) инновационной деятельности, в том числе селекции животных и сельскохозяйственных культур. В состав земельных участков агропромышленного технопарка могут входить земли сельскохозяйственного назначения. </a:t>
            </a:r>
            <a:endParaRPr lang="ru-RU" sz="1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0" name="Выноска 2 (без границы) 105">
            <a:extLst>
              <a:ext uri="{FF2B5EF4-FFF2-40B4-BE49-F238E27FC236}">
                <a16:creationId xmlns:a16="http://schemas.microsoft.com/office/drawing/2014/main" xmlns="" id="{788C5195-9CE2-41B0-A3A1-8823047A4A20}"/>
              </a:ext>
            </a:extLst>
          </p:cNvPr>
          <p:cNvSpPr/>
          <p:nvPr/>
        </p:nvSpPr>
        <p:spPr>
          <a:xfrm>
            <a:off x="9264352" y="5962965"/>
            <a:ext cx="4080030" cy="290149"/>
          </a:xfrm>
          <a:prstGeom prst="callout2">
            <a:avLst>
              <a:gd name="adj1" fmla="val 118205"/>
              <a:gd name="adj2" fmla="val 65160"/>
              <a:gd name="adj3" fmla="val 118204"/>
              <a:gd name="adj4" fmla="val -8361"/>
              <a:gd name="adj5" fmla="val -34048"/>
              <a:gd name="adj6" fmla="val -36496"/>
            </a:avLst>
          </a:prstGeom>
          <a:noFill/>
          <a:ln w="28575">
            <a:solidFill>
              <a:srgbClr val="6B294C"/>
            </a:solidFill>
            <a:tailEnd type="oval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769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C7C70A6-9EAA-4F75-8213-F7CE74889D6D}"/>
              </a:ext>
            </a:extLst>
          </p:cNvPr>
          <p:cNvSpPr txBox="1"/>
          <p:nvPr/>
        </p:nvSpPr>
        <p:spPr>
          <a:xfrm>
            <a:off x="8966352" y="5380531"/>
            <a:ext cx="2792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Плотность застройки не менее</a:t>
            </a:r>
            <a:r>
              <a:rPr lang="ru-RU" sz="2000" dirty="0">
                <a:latin typeface="Arial Narrow" panose="020B0606020202030204" pitchFamily="34" charset="0"/>
              </a:rPr>
              <a:t>  </a:t>
            </a:r>
            <a:r>
              <a:rPr lang="ru-RU" sz="2000" b="1" dirty="0">
                <a:solidFill>
                  <a:srgbClr val="851F47"/>
                </a:solidFill>
                <a:latin typeface="Arial Narrow" panose="020B0606020202030204" pitchFamily="34" charset="0"/>
              </a:rPr>
              <a:t>2000 м</a:t>
            </a:r>
            <a:r>
              <a:rPr lang="ru-RU" sz="2000" b="1" baseline="30000" dirty="0">
                <a:solidFill>
                  <a:srgbClr val="851F47"/>
                </a:solidFill>
                <a:latin typeface="Arial Narrow" panose="020B0606020202030204" pitchFamily="34" charset="0"/>
              </a:rPr>
              <a:t>2</a:t>
            </a:r>
            <a:r>
              <a:rPr lang="ru-RU" sz="2400" baseline="30000" dirty="0">
                <a:solidFill>
                  <a:srgbClr val="851F47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latin typeface="Arial Narrow" panose="020B0606020202030204" pitchFamily="34" charset="0"/>
              </a:rPr>
              <a:t>на 1 га 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(кроме земель с/х назначения)</a:t>
            </a:r>
            <a:endParaRPr lang="ru-RU" sz="1400" baseline="30000" dirty="0">
              <a:latin typeface="Arial Narrow" panose="020B0606020202030204" pitchFamily="34" charset="0"/>
            </a:endParaRP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2F3E7E1C-5A9B-48F0-B89B-1EA66802B422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xmlns="" id="{2E792758-2533-4059-B3A6-4AF1AF6C08DE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42" name="Заголовок 1">
              <a:extLst>
                <a:ext uri="{FF2B5EF4-FFF2-40B4-BE49-F238E27FC236}">
                  <a16:creationId xmlns:a16="http://schemas.microsoft.com/office/drawing/2014/main" xmlns="" id="{562A74E1-E755-4333-8F30-FE4E6339CC38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43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3114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495601" y="103663"/>
            <a:ext cx="9510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ОСОБЕННОСТИ ТЕХНОЛОГИЧЕСКОЙ ИНФРАСТРУКТУРЫ ПРОМЫШЛЕННЫХ ТЕХНОПАРКОВ</a:t>
            </a:r>
          </a:p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(Приказ Минпромторга России от 23.06.2020 г. № 3221) 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2119942" y="980847"/>
            <a:ext cx="9417183" cy="646331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2000" b="1" spc="-1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Технологическая инфраструктура</a:t>
            </a:r>
            <a:r>
              <a:rPr lang="ru-RU" sz="2000" spc="-1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совокупность объектов недвижимого имущества и оборудования, необходимых для осуществления научно-технической или инновационной деятельности*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3979123" y="1804304"/>
            <a:ext cx="4989700" cy="369332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b="1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Виды объектов технологической инфраструктуры:</a:t>
            </a:r>
            <a:endParaRPr lang="ru-RU" b="1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367E5657-1CF3-4270-A178-04B123042A4B}"/>
              </a:ext>
            </a:extLst>
          </p:cNvPr>
          <p:cNvSpPr/>
          <p:nvPr/>
        </p:nvSpPr>
        <p:spPr>
          <a:xfrm>
            <a:off x="38239" y="6412567"/>
            <a:ext cx="12575927" cy="276999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/>
            <a:r>
              <a:rPr lang="ru-RU" sz="1200" spc="-11" dirty="0">
                <a:latin typeface="Arial Narrow" panose="020B0606020202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* Федеральный закон от 31 декабря 2014 г. № 488-ФЗ «О промышленной политике в Российской Федерации»</a:t>
            </a:r>
            <a:endParaRPr lang="ru-RU" sz="1200" dirty="0">
              <a:latin typeface="Arial Narrow" panose="020B0606020202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1065024" y="5835839"/>
            <a:ext cx="4775761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Конгрессно</a:t>
            </a:r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-выставочный зал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DE3AC378-09C8-46E8-A935-092C5BE8CD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47" y="880365"/>
            <a:ext cx="1154928" cy="1154928"/>
          </a:xfrm>
          <a:prstGeom prst="rect">
            <a:avLst/>
          </a:prstGeom>
          <a:noFill/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82C6EA7-2FFB-4F7E-8A41-EE34EBD47B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22" y="5613563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7858213" y="3261273"/>
            <a:ext cx="2652541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Инжиниринговый центр 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7858213" y="4578432"/>
            <a:ext cx="5023690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Бизнес-инкубатор или технологический инкубатор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7839848" y="4099842"/>
            <a:ext cx="4802897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Чистые комнаты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7851811" y="2345983"/>
            <a:ext cx="4231751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Лаборатории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7858213" y="2818118"/>
            <a:ext cx="3671114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Центр </a:t>
            </a:r>
            <a:r>
              <a:rPr lang="ru-RU" sz="1600" spc="-11" dirty="0" err="1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прототипирования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907DAF26-839A-48DC-BBA6-3D412FEE4F85}"/>
              </a:ext>
            </a:extLst>
          </p:cNvPr>
          <p:cNvSpPr/>
          <p:nvPr/>
        </p:nvSpPr>
        <p:spPr>
          <a:xfrm>
            <a:off x="7827413" y="3666595"/>
            <a:ext cx="4775761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Центр обработки данных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EAE55911-E8DC-4D51-91E8-4AF9F0DF61EF}"/>
              </a:ext>
            </a:extLst>
          </p:cNvPr>
          <p:cNvSpPr/>
          <p:nvPr/>
        </p:nvSpPr>
        <p:spPr>
          <a:xfrm>
            <a:off x="7845637" y="5644493"/>
            <a:ext cx="5216595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Сертификационный центр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3AF4B057-D9C6-4D35-B6B8-29438F4FD61D}"/>
              </a:ext>
            </a:extLst>
          </p:cNvPr>
          <p:cNvSpPr/>
          <p:nvPr/>
        </p:nvSpPr>
        <p:spPr>
          <a:xfrm>
            <a:off x="7848940" y="6078746"/>
            <a:ext cx="5216595" cy="338554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Виварий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07A6EE98-03FD-464C-8B17-4338765282F1}"/>
              </a:ext>
            </a:extLst>
          </p:cNvPr>
          <p:cNvSpPr/>
          <p:nvPr/>
        </p:nvSpPr>
        <p:spPr>
          <a:xfrm>
            <a:off x="7848940" y="5000731"/>
            <a:ext cx="5836817" cy="584775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Инновационно-технологический центр </a:t>
            </a:r>
          </a:p>
          <a:p>
            <a:pPr marL="12700" algn="just"/>
            <a:r>
              <a:rPr lang="ru-RU" sz="1600" spc="-1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(Центр трансфера технологий)</a:t>
            </a:r>
            <a:endParaRPr lang="ru-RU" sz="1600" dirty="0"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4CA2FA84-4224-45CC-A19F-E8780AB2CA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22" y="4575468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E40CEEC9-E910-4634-AD08-0264582CDC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22" y="3683911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0F64F563-7E48-43E2-8C71-7F7E80098D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606" y="2823692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65D8A488-CAF5-4CB4-9727-2F946DE1DD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606" y="3266127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9B145C4A-1E18-4B3D-9D2B-06FD9BF8B9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22" y="4118600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4D380ED8-299B-4C41-A548-DA21701D0C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22" y="5026250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xmlns="" id="{F64C40F0-1F0B-422C-9DF1-860C9113E5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970" y="2369206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E435B7B5-6885-47C9-8EB0-09EC779EB9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22" y="6076870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97D7B1-2B4A-4CFB-80ED-F60D597AF1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50" y="5838328"/>
            <a:ext cx="338554" cy="338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A2FF4870-456C-477A-8EF4-D8DB41C354F8}"/>
              </a:ext>
            </a:extLst>
          </p:cNvPr>
          <p:cNvGrpSpPr/>
          <p:nvPr/>
        </p:nvGrpSpPr>
        <p:grpSpPr>
          <a:xfrm>
            <a:off x="655760" y="2372191"/>
            <a:ext cx="5625859" cy="3227963"/>
            <a:chOff x="6868156" y="2849868"/>
            <a:chExt cx="5625859" cy="3227963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907DAF26-839A-48DC-BBA6-3D412FEE4F85}"/>
                </a:ext>
              </a:extLst>
            </p:cNvPr>
            <p:cNvSpPr/>
            <p:nvPr/>
          </p:nvSpPr>
          <p:spPr>
            <a:xfrm>
              <a:off x="7277420" y="2849868"/>
              <a:ext cx="5216595" cy="338554"/>
            </a:xfrm>
            <a:prstGeom prst="rect">
              <a:avLst/>
            </a:prstGeom>
            <a:ln w="12700">
              <a:noFill/>
              <a:prstDash val="dash"/>
            </a:ln>
          </p:spPr>
          <p:txBody>
            <a:bodyPr wrap="square">
              <a:spAutoFit/>
            </a:bodyPr>
            <a:lstStyle/>
            <a:p>
              <a:pPr marL="12700" algn="just"/>
              <a:r>
                <a:rPr lang="ru-RU" sz="1600" spc="-11" dirty="0">
                  <a:latin typeface="Arial Narrow" panose="020B060602020203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Центр коллективного пользования оборудованием</a:t>
              </a:r>
              <a:endParaRPr lang="ru-RU" sz="16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xmlns="" id="{907DAF26-839A-48DC-BBA6-3D412FEE4F85}"/>
                </a:ext>
              </a:extLst>
            </p:cNvPr>
            <p:cNvSpPr/>
            <p:nvPr/>
          </p:nvSpPr>
          <p:spPr>
            <a:xfrm>
              <a:off x="6868156" y="3340444"/>
              <a:ext cx="4942776" cy="523220"/>
            </a:xfrm>
            <a:prstGeom prst="rect">
              <a:avLst/>
            </a:prstGeom>
            <a:ln w="12700">
              <a:noFill/>
              <a:prstDash val="dash"/>
            </a:ln>
          </p:spPr>
          <p:txBody>
            <a:bodyPr wrap="square">
              <a:spAutoFit/>
            </a:bodyPr>
            <a:lstStyle/>
            <a:p>
              <a:pPr marL="12700" algn="just"/>
              <a:r>
                <a:rPr lang="ru-RU" sz="1400" b="1" spc="-11" dirty="0">
                  <a:latin typeface="Arial Narrow" panose="020B060602020203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Типы машин и оборудования, используемых в объектах технологической инфраструктуры :</a:t>
              </a:r>
              <a:endParaRPr lang="ru-RU" sz="1400" b="1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xmlns="" id="{907DAF26-839A-48DC-BBA6-3D412FEE4F85}"/>
                </a:ext>
              </a:extLst>
            </p:cNvPr>
            <p:cNvSpPr/>
            <p:nvPr/>
          </p:nvSpPr>
          <p:spPr>
            <a:xfrm>
              <a:off x="6907730" y="3885472"/>
              <a:ext cx="3647728" cy="307777"/>
            </a:xfrm>
            <a:prstGeom prst="rect">
              <a:avLst/>
            </a:prstGeom>
            <a:ln w="12700">
              <a:noFill/>
              <a:prstDash val="dash"/>
            </a:ln>
          </p:spPr>
          <p:txBody>
            <a:bodyPr wrap="square">
              <a:spAutoFit/>
            </a:bodyPr>
            <a:lstStyle/>
            <a:p>
              <a:pPr marL="298450" indent="-285750" algn="just">
                <a:buFont typeface="Wingdings" panose="05000000000000000000" pitchFamily="2" charset="2"/>
                <a:buChar char="ü"/>
              </a:pPr>
              <a:r>
                <a:rPr lang="ru-RU" sz="1400" spc="-11" dirty="0">
                  <a:latin typeface="Arial Narrow" panose="020B060602020203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Научное оборудование</a:t>
              </a:r>
              <a:endPara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xmlns="" id="{907DAF26-839A-48DC-BBA6-3D412FEE4F85}"/>
                </a:ext>
              </a:extLst>
            </p:cNvPr>
            <p:cNvSpPr/>
            <p:nvPr/>
          </p:nvSpPr>
          <p:spPr>
            <a:xfrm>
              <a:off x="6907730" y="4213385"/>
              <a:ext cx="3647728" cy="307777"/>
            </a:xfrm>
            <a:prstGeom prst="rect">
              <a:avLst/>
            </a:prstGeom>
            <a:ln w="12700">
              <a:noFill/>
              <a:prstDash val="dash"/>
            </a:ln>
          </p:spPr>
          <p:txBody>
            <a:bodyPr wrap="square">
              <a:spAutoFit/>
            </a:bodyPr>
            <a:lstStyle/>
            <a:p>
              <a:pPr marL="298450" indent="-285750" algn="just">
                <a:buFont typeface="Wingdings" panose="05000000000000000000" pitchFamily="2" charset="2"/>
                <a:buChar char="ü"/>
              </a:pPr>
              <a:r>
                <a:rPr lang="ru-RU" sz="1400" spc="-11" dirty="0">
                  <a:latin typeface="Arial Narrow" panose="020B060602020203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Лабораторное оборудование</a:t>
              </a:r>
              <a:endPara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xmlns="" id="{907DAF26-839A-48DC-BBA6-3D412FEE4F85}"/>
                </a:ext>
              </a:extLst>
            </p:cNvPr>
            <p:cNvSpPr/>
            <p:nvPr/>
          </p:nvSpPr>
          <p:spPr>
            <a:xfrm>
              <a:off x="6903520" y="4516407"/>
              <a:ext cx="3217909" cy="307777"/>
            </a:xfrm>
            <a:prstGeom prst="rect">
              <a:avLst/>
            </a:prstGeom>
            <a:ln w="12700">
              <a:noFill/>
              <a:prstDash val="dash"/>
            </a:ln>
          </p:spPr>
          <p:txBody>
            <a:bodyPr wrap="square">
              <a:spAutoFit/>
            </a:bodyPr>
            <a:lstStyle/>
            <a:p>
              <a:pPr marL="298450" indent="-285750" algn="just">
                <a:buFont typeface="Wingdings" panose="05000000000000000000" pitchFamily="2" charset="2"/>
                <a:buChar char="ü"/>
              </a:pPr>
              <a:r>
                <a:rPr lang="ru-RU" sz="1400" spc="-11" dirty="0">
                  <a:latin typeface="Arial Narrow" panose="020B060602020203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Опытно-промышленное оборудование</a:t>
              </a:r>
              <a:endParaRPr lang="ru-RU" sz="14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xmlns="" id="{907DAF26-839A-48DC-BBA6-3D412FEE4F85}"/>
                </a:ext>
              </a:extLst>
            </p:cNvPr>
            <p:cNvSpPr/>
            <p:nvPr/>
          </p:nvSpPr>
          <p:spPr>
            <a:xfrm>
              <a:off x="6903520" y="5000613"/>
              <a:ext cx="4941146" cy="1077218"/>
            </a:xfrm>
            <a:prstGeom prst="rect">
              <a:avLst/>
            </a:prstGeom>
            <a:noFill/>
            <a:ln w="12700">
              <a:noFill/>
              <a:prstDash val="dash"/>
            </a:ln>
          </p:spPr>
          <p:txBody>
            <a:bodyPr wrap="square">
              <a:spAutoFit/>
            </a:bodyPr>
            <a:lstStyle/>
            <a:p>
              <a:pPr marL="12700" algn="just"/>
              <a:r>
                <a:rPr lang="ru-RU" sz="1600" b="1" spc="-11" dirty="0">
                  <a:latin typeface="Arial Narrow" panose="020B060602020203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Назначение используемых машин и оборудования </a:t>
              </a:r>
              <a:r>
                <a:rPr lang="ru-RU" sz="1600" spc="-11" dirty="0">
                  <a:latin typeface="Arial Narrow" panose="020B060602020203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– разработка новых видов продукции, улучшение потребительских свойств продукции, создание прототипов и опытных партий продукции</a:t>
              </a:r>
              <a:endParaRPr lang="ru-RU" sz="16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79" name="Рисунок 78">
              <a:extLst>
                <a:ext uri="{FF2B5EF4-FFF2-40B4-BE49-F238E27FC236}">
                  <a16:creationId xmlns:a16="http://schemas.microsoft.com/office/drawing/2014/main" xmlns="" id="{16E3F883-8410-455D-B252-E77D0C56E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5570" y="2871129"/>
              <a:ext cx="338554" cy="33855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</p:pic>
      </p:grpSp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302667AE-256A-43BA-947C-24FC0EB7DCF9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173446" y="198938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E616A795-329E-4AED-AD81-F9C978BA61AE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xmlns="" id="{64D0D5B0-8B80-4DC3-B55C-709251694A9E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42" name="Заголовок 1">
              <a:extLst>
                <a:ext uri="{FF2B5EF4-FFF2-40B4-BE49-F238E27FC236}">
                  <a16:creationId xmlns:a16="http://schemas.microsoft.com/office/drawing/2014/main" xmlns="" id="{63865C70-1EA9-41BD-A8C8-DFF450EEAF99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44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25652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1EAC6DE4-B291-E047-914E-152468C5A0DC}"/>
              </a:ext>
            </a:extLst>
          </p:cNvPr>
          <p:cNvSpPr/>
          <p:nvPr/>
        </p:nvSpPr>
        <p:spPr>
          <a:xfrm>
            <a:off x="-77632" y="3808546"/>
            <a:ext cx="12345782" cy="1299504"/>
          </a:xfrm>
          <a:prstGeom prst="rect">
            <a:avLst/>
          </a:prstGeom>
          <a:solidFill>
            <a:srgbClr val="8A2D83">
              <a:alpha val="28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единительная линия 89"/>
          <p:cNvCxnSpPr/>
          <p:nvPr/>
        </p:nvCxnSpPr>
        <p:spPr>
          <a:xfrm>
            <a:off x="1197418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2425827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654236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4886382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6107316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7339463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8567872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9796281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cxnSpLocks/>
            <a:stCxn id="42" idx="6"/>
            <a:endCxn id="77" idx="2"/>
          </p:cNvCxnSpPr>
          <p:nvPr/>
        </p:nvCxnSpPr>
        <p:spPr>
          <a:xfrm>
            <a:off x="729289" y="2039993"/>
            <a:ext cx="1076352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-46786" y="2455528"/>
            <a:ext cx="126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Определены основные производственные потребности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5389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1</a:t>
            </a:r>
            <a:endParaRPr lang="ru-RU" dirty="0"/>
          </a:p>
        </p:txBody>
      </p:sp>
      <p:grpSp>
        <p:nvGrpSpPr>
          <p:cNvPr id="43" name="Группа 42"/>
          <p:cNvGrpSpPr/>
          <p:nvPr/>
        </p:nvGrpSpPr>
        <p:grpSpPr>
          <a:xfrm>
            <a:off x="437139" y="1902149"/>
            <a:ext cx="292150" cy="275688"/>
            <a:chOff x="2519507" y="679949"/>
            <a:chExt cx="275688" cy="275688"/>
          </a:xfrm>
        </p:grpSpPr>
        <p:sp>
          <p:nvSpPr>
            <p:cNvPr id="42" name="Овал 41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4B85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4B859E"/>
            </a:solidFill>
            <a:ln>
              <a:solidFill>
                <a:srgbClr val="4B85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181623" y="2455528"/>
            <a:ext cx="12600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Определена концепция производства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43798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2</a:t>
            </a:r>
            <a:endParaRPr lang="ru-RU" dirty="0"/>
          </a:p>
        </p:txBody>
      </p:sp>
      <p:grpSp>
        <p:nvGrpSpPr>
          <p:cNvPr id="44" name="Группа 43"/>
          <p:cNvGrpSpPr/>
          <p:nvPr/>
        </p:nvGrpSpPr>
        <p:grpSpPr>
          <a:xfrm>
            <a:off x="1665548" y="1902149"/>
            <a:ext cx="292150" cy="275688"/>
            <a:chOff x="2519507" y="679949"/>
            <a:chExt cx="275688" cy="275688"/>
          </a:xfrm>
        </p:grpSpPr>
        <p:sp>
          <p:nvSpPr>
            <p:cNvPr id="45" name="Овал 44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4B85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4B859E"/>
            </a:solidFill>
            <a:ln>
              <a:solidFill>
                <a:srgbClr val="4B85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2410032" y="2455528"/>
            <a:ext cx="12600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Подтверждена производственная концепция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72207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3</a:t>
            </a:r>
            <a:endParaRPr lang="ru-RU" dirty="0"/>
          </a:p>
        </p:txBody>
      </p:sp>
      <p:grpSp>
        <p:nvGrpSpPr>
          <p:cNvPr id="47" name="Группа 46"/>
          <p:cNvGrpSpPr/>
          <p:nvPr/>
        </p:nvGrpSpPr>
        <p:grpSpPr>
          <a:xfrm>
            <a:off x="2893957" y="1902149"/>
            <a:ext cx="292150" cy="275688"/>
            <a:chOff x="2519507" y="679949"/>
            <a:chExt cx="275688" cy="275688"/>
          </a:xfrm>
        </p:grpSpPr>
        <p:sp>
          <p:nvSpPr>
            <p:cNvPr id="48" name="Овал 47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4B85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4B859E"/>
            </a:solidFill>
            <a:ln>
              <a:solidFill>
                <a:srgbClr val="4B85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3638441" y="2455528"/>
            <a:ext cx="1260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Достигнута возможность изготовления технических средств в лабораторных условиях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00616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4</a:t>
            </a:r>
            <a:endParaRPr lang="ru-RU" dirty="0"/>
          </a:p>
        </p:txBody>
      </p:sp>
      <p:grpSp>
        <p:nvGrpSpPr>
          <p:cNvPr id="50" name="Группа 49"/>
          <p:cNvGrpSpPr/>
          <p:nvPr/>
        </p:nvGrpSpPr>
        <p:grpSpPr>
          <a:xfrm>
            <a:off x="4122366" y="1902149"/>
            <a:ext cx="292150" cy="275688"/>
            <a:chOff x="2519507" y="679949"/>
            <a:chExt cx="275688" cy="275688"/>
          </a:xfrm>
        </p:grpSpPr>
        <p:sp>
          <p:nvSpPr>
            <p:cNvPr id="51" name="Овал 50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4B85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5816A"/>
                </a:solidFill>
              </a:endParaRPr>
            </a:p>
          </p:txBody>
        </p:sp>
        <p:sp>
          <p:nvSpPr>
            <p:cNvPr id="52" name="Овал 51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4B859E"/>
            </a:solidFill>
            <a:ln>
              <a:solidFill>
                <a:srgbClr val="4B85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5816A"/>
                </a:solidFill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4866850" y="2455528"/>
            <a:ext cx="126000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Достигнута возможность изготовления прототипов компонентов </a:t>
            </a:r>
            <a:br>
              <a:rPr lang="ru-RU" sz="1050" dirty="0">
                <a:latin typeface="Arial Narrow" panose="020B0606020202030204" pitchFamily="34" charset="0"/>
              </a:rPr>
            </a:br>
            <a:r>
              <a:rPr lang="ru-RU" sz="1050" dirty="0">
                <a:latin typeface="Arial Narrow" panose="020B0606020202030204" pitchFamily="34" charset="0"/>
              </a:rPr>
              <a:t>в производственных условиях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129025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5</a:t>
            </a:r>
            <a:endParaRPr lang="ru-RU" dirty="0"/>
          </a:p>
        </p:txBody>
      </p:sp>
      <p:grpSp>
        <p:nvGrpSpPr>
          <p:cNvPr id="53" name="Группа 52"/>
          <p:cNvGrpSpPr/>
          <p:nvPr/>
        </p:nvGrpSpPr>
        <p:grpSpPr>
          <a:xfrm>
            <a:off x="5358248" y="1902149"/>
            <a:ext cx="277200" cy="275688"/>
            <a:chOff x="2519514" y="679949"/>
            <a:chExt cx="275689" cy="275688"/>
          </a:xfrm>
        </p:grpSpPr>
        <p:sp>
          <p:nvSpPr>
            <p:cNvPr id="54" name="Овал 53"/>
            <p:cNvSpPr/>
            <p:nvPr/>
          </p:nvSpPr>
          <p:spPr>
            <a:xfrm>
              <a:off x="2519514" y="679949"/>
              <a:ext cx="275689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4581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5816A"/>
                </a:solidFill>
              </a:endParaRPr>
            </a:p>
          </p:txBody>
        </p:sp>
        <p:sp>
          <p:nvSpPr>
            <p:cNvPr id="55" name="Овал 54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45816A"/>
            </a:solidFill>
            <a:ln>
              <a:solidFill>
                <a:srgbClr val="4581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5816A"/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6095259" y="2455528"/>
            <a:ext cx="126000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Достигнута возможность изготовления прототипов систем при наличии готовых элементов основного производства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357434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6</a:t>
            </a:r>
            <a:endParaRPr lang="ru-RU" dirty="0"/>
          </a:p>
        </p:txBody>
      </p:sp>
      <p:grpSp>
        <p:nvGrpSpPr>
          <p:cNvPr id="56" name="Группа 55"/>
          <p:cNvGrpSpPr/>
          <p:nvPr/>
        </p:nvGrpSpPr>
        <p:grpSpPr>
          <a:xfrm>
            <a:off x="6579184" y="1902149"/>
            <a:ext cx="292150" cy="275688"/>
            <a:chOff x="2519507" y="679949"/>
            <a:chExt cx="275688" cy="275688"/>
          </a:xfrm>
        </p:grpSpPr>
        <p:sp>
          <p:nvSpPr>
            <p:cNvPr id="57" name="Овал 56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4581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5816A"/>
                </a:solidFill>
              </a:endParaRPr>
            </a:p>
          </p:txBody>
        </p:sp>
        <p:sp>
          <p:nvSpPr>
            <p:cNvPr id="58" name="Овал 57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45816A"/>
            </a:solidFill>
            <a:ln>
              <a:solidFill>
                <a:srgbClr val="4581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5816A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7323668" y="2455528"/>
            <a:ext cx="12600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Достигнута возможность изготовления систем в условиях, близких к реальным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585843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7</a:t>
            </a:r>
            <a:endParaRPr lang="ru-RU" dirty="0"/>
          </a:p>
        </p:txBody>
      </p:sp>
      <p:grpSp>
        <p:nvGrpSpPr>
          <p:cNvPr id="59" name="Группа 58"/>
          <p:cNvGrpSpPr/>
          <p:nvPr/>
        </p:nvGrpSpPr>
        <p:grpSpPr>
          <a:xfrm>
            <a:off x="7807593" y="1902149"/>
            <a:ext cx="292150" cy="275688"/>
            <a:chOff x="2519507" y="679949"/>
            <a:chExt cx="275688" cy="275688"/>
          </a:xfrm>
        </p:grpSpPr>
        <p:sp>
          <p:nvSpPr>
            <p:cNvPr id="60" name="Овал 59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4581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45816A"/>
            </a:solidFill>
            <a:ln>
              <a:solidFill>
                <a:srgbClr val="4581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8552077" y="2455528"/>
            <a:ext cx="12600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Испытана пилотная производственная линия, начало мелкосерийного производства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814252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8</a:t>
            </a:r>
            <a:endParaRPr lang="ru-RU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9036002" y="1902149"/>
            <a:ext cx="292150" cy="275688"/>
            <a:chOff x="2519507" y="679949"/>
            <a:chExt cx="275688" cy="275688"/>
          </a:xfrm>
        </p:grpSpPr>
        <p:sp>
          <p:nvSpPr>
            <p:cNvPr id="63" name="Овал 62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41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B41343"/>
            </a:solidFill>
            <a:ln>
              <a:solidFill>
                <a:srgbClr val="B41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9780486" y="2455528"/>
            <a:ext cx="1260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Успешное мелкосерийное производство, подготовка полномасштабного производства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042661" y="2154259"/>
            <a:ext cx="73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9</a:t>
            </a:r>
            <a:endParaRPr lang="ru-RU" dirty="0"/>
          </a:p>
        </p:txBody>
      </p:sp>
      <p:grpSp>
        <p:nvGrpSpPr>
          <p:cNvPr id="65" name="Группа 64"/>
          <p:cNvGrpSpPr/>
          <p:nvPr/>
        </p:nvGrpSpPr>
        <p:grpSpPr>
          <a:xfrm>
            <a:off x="10264411" y="1902149"/>
            <a:ext cx="292150" cy="275688"/>
            <a:chOff x="2519507" y="679949"/>
            <a:chExt cx="275688" cy="275688"/>
          </a:xfrm>
        </p:grpSpPr>
        <p:sp>
          <p:nvSpPr>
            <p:cNvPr id="66" name="Овал 65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41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B41343"/>
            </a:solidFill>
            <a:ln>
              <a:solidFill>
                <a:srgbClr val="B41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-1032791" y="167377"/>
            <a:ext cx="13012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ИСПОЛЬЗОВАНИЕ ИНФРАСТРУКТУРЫ ПОДДЕРЖКИ ПРОМЫШЛЕННОСТИ </a:t>
            </a:r>
            <a:endParaRPr lang="en-US" b="1" dirty="0">
              <a:solidFill>
                <a:srgbClr val="6B294C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НА РАЗНЫХ УРОВНЯХ ГОТОВНОСТИ ПРОИЗВОДСТВА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957698" y="1262252"/>
            <a:ext cx="8451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1C5195"/>
                </a:solidFill>
                <a:latin typeface="Parangon 210C" panose="020B0308030502020204" pitchFamily="34" charset="0"/>
                <a:cs typeface="Arial" panose="020B0604020202020204" pitchFamily="34" charset="0"/>
              </a:rPr>
              <a:t>I. </a:t>
            </a:r>
            <a:r>
              <a:rPr lang="ru-RU" dirty="0">
                <a:solidFill>
                  <a:srgbClr val="1C5195"/>
                </a:solidFill>
                <a:latin typeface="Parangon 210C" panose="020B0308030502020204" pitchFamily="34" charset="0"/>
                <a:cs typeface="Arial" panose="020B0604020202020204" pitchFamily="34" charset="0"/>
              </a:rPr>
              <a:t>НИОКР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5524449" y="1257650"/>
            <a:ext cx="24016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45816A"/>
                </a:solidFill>
                <a:latin typeface="Parangon 210C" panose="020B0308030502020204" pitchFamily="34" charset="0"/>
                <a:cs typeface="Arial" panose="020B0604020202020204" pitchFamily="34" charset="0"/>
              </a:rPr>
              <a:t>II. </a:t>
            </a:r>
            <a:r>
              <a:rPr lang="ru-RU" dirty="0">
                <a:solidFill>
                  <a:srgbClr val="45816A"/>
                </a:solidFill>
                <a:latin typeface="Parangon 210C" panose="020B0308030502020204" pitchFamily="34" charset="0"/>
                <a:cs typeface="Arial" panose="020B0604020202020204" pitchFamily="34" charset="0"/>
              </a:rPr>
              <a:t>ОПЫТНОЕ ПРОИЗВОДСТВО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9143953" y="1254745"/>
            <a:ext cx="2533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B41343"/>
                </a:solidFill>
                <a:latin typeface="Parangon 210C" panose="020B0308030502020204" pitchFamily="34" charset="0"/>
                <a:cs typeface="Arial" panose="020B0604020202020204" pitchFamily="34" charset="0"/>
              </a:rPr>
              <a:t>III. </a:t>
            </a:r>
            <a:r>
              <a:rPr lang="ru-RU" dirty="0">
                <a:solidFill>
                  <a:srgbClr val="B41343"/>
                </a:solidFill>
                <a:latin typeface="Parangon 210C" panose="020B0308030502020204" pitchFamily="34" charset="0"/>
                <a:cs typeface="Arial" panose="020B0604020202020204" pitchFamily="34" charset="0"/>
              </a:rPr>
              <a:t>СЕРИЙНОЕ ПРОИЗВОДСТВО</a:t>
            </a:r>
          </a:p>
        </p:txBody>
      </p:sp>
      <p:cxnSp>
        <p:nvCxnSpPr>
          <p:cNvPr id="85" name="Прямая со стрелкой 84"/>
          <p:cNvCxnSpPr/>
          <p:nvPr/>
        </p:nvCxnSpPr>
        <p:spPr>
          <a:xfrm>
            <a:off x="1196677" y="4562381"/>
            <a:ext cx="7377033" cy="0"/>
          </a:xfrm>
          <a:prstGeom prst="straightConnector1">
            <a:avLst/>
          </a:prstGeom>
          <a:ln w="19050">
            <a:gradFill flip="none" rotWithShape="1">
              <a:gsLst>
                <a:gs pos="0">
                  <a:srgbClr val="4B859E"/>
                </a:gs>
                <a:gs pos="100000">
                  <a:srgbClr val="45816A"/>
                </a:gs>
              </a:gsLst>
              <a:lin ang="0" scaled="1"/>
              <a:tileRect/>
            </a:gra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1064894" y="4207880"/>
            <a:ext cx="8124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ИНЖИНИРИНГОВЫЕ ЦЕНТРЫ, ЛАБОРАТОРИИ, ЦЕНТР ПРОТОТИПИРОВАНИЯ И Т.Д.</a:t>
            </a:r>
          </a:p>
        </p:txBody>
      </p:sp>
      <p:cxnSp>
        <p:nvCxnSpPr>
          <p:cNvPr id="87" name="Прямая со стрелкой 86"/>
          <p:cNvCxnSpPr/>
          <p:nvPr/>
        </p:nvCxnSpPr>
        <p:spPr>
          <a:xfrm>
            <a:off x="586634" y="4178219"/>
            <a:ext cx="3090131" cy="0"/>
          </a:xfrm>
          <a:prstGeom prst="straightConnector1">
            <a:avLst/>
          </a:prstGeom>
          <a:ln w="19050">
            <a:solidFill>
              <a:srgbClr val="4B859E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050313" y="3823718"/>
            <a:ext cx="216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БИЗНЕС-ИНКУБАТОР</a:t>
            </a:r>
          </a:p>
        </p:txBody>
      </p:sp>
      <p:cxnSp>
        <p:nvCxnSpPr>
          <p:cNvPr id="100" name="Прямая со стрелкой 99"/>
          <p:cNvCxnSpPr>
            <a:cxnSpLocks/>
          </p:cNvCxnSpPr>
          <p:nvPr/>
        </p:nvCxnSpPr>
        <p:spPr>
          <a:xfrm flipV="1">
            <a:off x="4866109" y="4946543"/>
            <a:ext cx="6774288" cy="14831"/>
          </a:xfrm>
          <a:prstGeom prst="straightConnector1">
            <a:avLst/>
          </a:prstGeom>
          <a:ln w="98425">
            <a:gradFill flip="none" rotWithShape="1">
              <a:gsLst>
                <a:gs pos="0">
                  <a:srgbClr val="4B859E"/>
                </a:gs>
                <a:gs pos="50000">
                  <a:srgbClr val="45816A"/>
                </a:gs>
                <a:gs pos="100000">
                  <a:srgbClr val="B41343"/>
                </a:gs>
              </a:gsLst>
              <a:lin ang="0" scaled="1"/>
              <a:tileRect/>
            </a:gra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6083741" y="4592042"/>
            <a:ext cx="3209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ПРОМЫШЛЕННЫЙ ТЕХНОПАРК</a:t>
            </a:r>
          </a:p>
        </p:txBody>
      </p:sp>
      <p:cxnSp>
        <p:nvCxnSpPr>
          <p:cNvPr id="103" name="Прямая со стрелкой 102"/>
          <p:cNvCxnSpPr/>
          <p:nvPr/>
        </p:nvCxnSpPr>
        <p:spPr>
          <a:xfrm>
            <a:off x="8575792" y="5515370"/>
            <a:ext cx="3071019" cy="0"/>
          </a:xfrm>
          <a:prstGeom prst="straightConnector1">
            <a:avLst/>
          </a:prstGeom>
          <a:ln w="19050">
            <a:solidFill>
              <a:srgbClr val="B4134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813510" y="5160869"/>
            <a:ext cx="2595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ИНДУСТРИАЛЬНЫЙ ПАРК</a:t>
            </a:r>
          </a:p>
        </p:txBody>
      </p:sp>
      <p:sp>
        <p:nvSpPr>
          <p:cNvPr id="115" name="Заголовок 1">
            <a:extLst>
              <a:ext uri="{FF2B5EF4-FFF2-40B4-BE49-F238E27FC236}">
                <a16:creationId xmlns:a16="http://schemas.microsoft.com/office/drawing/2014/main" xmlns="" id="{A1EA15B7-BEEB-45A2-BA99-1CFF018E33DC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16" name="Прямая со стрелкой 115"/>
          <p:cNvCxnSpPr/>
          <p:nvPr/>
        </p:nvCxnSpPr>
        <p:spPr>
          <a:xfrm>
            <a:off x="4885193" y="5823365"/>
            <a:ext cx="6755204" cy="0"/>
          </a:xfrm>
          <a:prstGeom prst="straightConnector1">
            <a:avLst/>
          </a:prstGeom>
          <a:ln w="98425">
            <a:gradFill flip="none" rotWithShape="1">
              <a:gsLst>
                <a:gs pos="0">
                  <a:srgbClr val="45816A"/>
                </a:gs>
                <a:gs pos="100000">
                  <a:srgbClr val="B41343"/>
                </a:gs>
              </a:gsLst>
              <a:lin ang="0" scaled="1"/>
              <a:tileRect/>
            </a:gra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6125543" y="5454033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ОЭЗ ТВТ/ ОЭЗ ППТ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11008891" y="2455528"/>
            <a:ext cx="12600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latin typeface="Arial Narrow" panose="020B0606020202030204" pitchFamily="34" charset="0"/>
              </a:rPr>
              <a:t>Налажено полномасштабное производство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1218167" y="2154259"/>
            <a:ext cx="841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Arial Narrow" panose="020B0606020202030204" pitchFamily="34" charset="0"/>
              </a:rPr>
              <a:t>M</a:t>
            </a:r>
            <a:r>
              <a:rPr lang="ru-RU" dirty="0">
                <a:latin typeface="Arial Narrow" panose="020B0606020202030204" pitchFamily="34" charset="0"/>
              </a:rPr>
              <a:t>RL </a:t>
            </a:r>
            <a:r>
              <a:rPr lang="en-US" dirty="0">
                <a:latin typeface="Arial Narrow" panose="020B0606020202030204" pitchFamily="34" charset="0"/>
              </a:rPr>
              <a:t>10</a:t>
            </a:r>
            <a:endParaRPr lang="ru-RU" dirty="0"/>
          </a:p>
        </p:txBody>
      </p:sp>
      <p:grpSp>
        <p:nvGrpSpPr>
          <p:cNvPr id="76" name="Группа 75"/>
          <p:cNvGrpSpPr/>
          <p:nvPr/>
        </p:nvGrpSpPr>
        <p:grpSpPr>
          <a:xfrm>
            <a:off x="11492816" y="1902149"/>
            <a:ext cx="292150" cy="275688"/>
            <a:chOff x="2519507" y="679949"/>
            <a:chExt cx="275688" cy="275688"/>
          </a:xfrm>
        </p:grpSpPr>
        <p:sp>
          <p:nvSpPr>
            <p:cNvPr id="77" name="Овал 76"/>
            <p:cNvSpPr/>
            <p:nvPr/>
          </p:nvSpPr>
          <p:spPr>
            <a:xfrm>
              <a:off x="2519507" y="679949"/>
              <a:ext cx="275688" cy="27568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41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2603351" y="763793"/>
              <a:ext cx="108000" cy="108000"/>
            </a:xfrm>
            <a:prstGeom prst="ellipse">
              <a:avLst/>
            </a:prstGeom>
            <a:solidFill>
              <a:srgbClr val="B41343"/>
            </a:solidFill>
            <a:ln>
              <a:solidFill>
                <a:srgbClr val="B41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91" name="Прямая соединительная линия 90"/>
          <p:cNvCxnSpPr/>
          <p:nvPr/>
        </p:nvCxnSpPr>
        <p:spPr>
          <a:xfrm>
            <a:off x="11024689" y="2039993"/>
            <a:ext cx="0" cy="403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>
            <a:extLst>
              <a:ext uri="{FF2B5EF4-FFF2-40B4-BE49-F238E27FC236}">
                <a16:creationId xmlns:a16="http://schemas.microsoft.com/office/drawing/2014/main" xmlns="" id="{49CF0FA0-9B7D-CE47-AB5B-2F4129F0DF62}"/>
              </a:ext>
            </a:extLst>
          </p:cNvPr>
          <p:cNvCxnSpPr>
            <a:cxnSpLocks/>
          </p:cNvCxnSpPr>
          <p:nvPr/>
        </p:nvCxnSpPr>
        <p:spPr>
          <a:xfrm flipV="1">
            <a:off x="8560553" y="4930106"/>
            <a:ext cx="3124942" cy="19035"/>
          </a:xfrm>
          <a:prstGeom prst="straightConnector1">
            <a:avLst/>
          </a:prstGeom>
          <a:ln w="120650">
            <a:solidFill>
              <a:srgbClr val="B4134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xmlns="" id="{F9388F92-A1C9-4D40-8081-EF3490210540}"/>
              </a:ext>
            </a:extLst>
          </p:cNvPr>
          <p:cNvCxnSpPr>
            <a:cxnSpLocks/>
          </p:cNvCxnSpPr>
          <p:nvPr/>
        </p:nvCxnSpPr>
        <p:spPr>
          <a:xfrm>
            <a:off x="-8903" y="3823718"/>
            <a:ext cx="1226889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xmlns="" id="{909E448A-2B98-7A4D-91C6-C57205C2114F}"/>
              </a:ext>
            </a:extLst>
          </p:cNvPr>
          <p:cNvCxnSpPr>
            <a:cxnSpLocks/>
          </p:cNvCxnSpPr>
          <p:nvPr/>
        </p:nvCxnSpPr>
        <p:spPr>
          <a:xfrm>
            <a:off x="-39928" y="5108050"/>
            <a:ext cx="1226889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317357C-053D-C648-8FC7-3D65FE2DD670}"/>
              </a:ext>
            </a:extLst>
          </p:cNvPr>
          <p:cNvSpPr txBox="1"/>
          <p:nvPr/>
        </p:nvSpPr>
        <p:spPr>
          <a:xfrm>
            <a:off x="128818" y="6260878"/>
            <a:ext cx="5822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MRL – </a:t>
            </a:r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методика оценки уровня готовности производства </a:t>
            </a:r>
            <a:endParaRPr lang="ru-RU" dirty="0">
              <a:solidFill>
                <a:srgbClr val="6B294C"/>
              </a:solidFill>
            </a:endParaRPr>
          </a:p>
        </p:txBody>
      </p:sp>
      <p:pic>
        <p:nvPicPr>
          <p:cNvPr id="109" name="Рисунок 108">
            <a:extLst>
              <a:ext uri="{FF2B5EF4-FFF2-40B4-BE49-F238E27FC236}">
                <a16:creationId xmlns:a16="http://schemas.microsoft.com/office/drawing/2014/main" xmlns="" id="{3CF8650D-4414-406A-8D7F-396610D897D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20391" y="151860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xmlns="" id="{5FD877F7-B283-4FBA-9E02-EB58961DD6BE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105" name="Полилиния: фигура 104">
              <a:extLst>
                <a:ext uri="{FF2B5EF4-FFF2-40B4-BE49-F238E27FC236}">
                  <a16:creationId xmlns:a16="http://schemas.microsoft.com/office/drawing/2014/main" xmlns="" id="{830D8569-EDE6-4022-AF99-2ADB7F427298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106" name="Заголовок 1">
              <a:extLst>
                <a:ext uri="{FF2B5EF4-FFF2-40B4-BE49-F238E27FC236}">
                  <a16:creationId xmlns:a16="http://schemas.microsoft.com/office/drawing/2014/main" xmlns="" id="{71AFC13C-D14C-48BA-A67B-78B6F379C243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45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08381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2834071" y="168743"/>
            <a:ext cx="9171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851F47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МОДЕЛИ ПРОМЫШЛЕННЫХ ТЕХНОПАРКОВ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663C7537-BF82-4A51-BB6C-E606073A3AA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311366" y="223267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B17EF900-EA7A-49A4-A48B-5133FDEDEA62}"/>
              </a:ext>
            </a:extLst>
          </p:cNvPr>
          <p:cNvGrpSpPr/>
          <p:nvPr/>
        </p:nvGrpSpPr>
        <p:grpSpPr>
          <a:xfrm>
            <a:off x="80512" y="935302"/>
            <a:ext cx="6491055" cy="5699431"/>
            <a:chOff x="5550406" y="792967"/>
            <a:chExt cx="6491055" cy="569943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2F98ED18-5105-443B-B3B3-5E148FAA995E}"/>
                </a:ext>
              </a:extLst>
            </p:cNvPr>
            <p:cNvSpPr txBox="1"/>
            <p:nvPr/>
          </p:nvSpPr>
          <p:spPr>
            <a:xfrm>
              <a:off x="11040994" y="3119423"/>
              <a:ext cx="10004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/>
                <a:t>Частный </a:t>
              </a:r>
            </a:p>
            <a:p>
              <a:r>
                <a:rPr lang="ru-RU" sz="1600" b="1" dirty="0"/>
                <a:t>инвестор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29E503F9-A69C-4C85-8475-849F7D7483AE}"/>
                </a:ext>
              </a:extLst>
            </p:cNvPr>
            <p:cNvSpPr txBox="1"/>
            <p:nvPr/>
          </p:nvSpPr>
          <p:spPr>
            <a:xfrm>
              <a:off x="5550406" y="3241220"/>
              <a:ext cx="12513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/>
                <a:t>Государство</a:t>
              </a: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xmlns="" id="{30AB2738-C026-4368-9E40-6FE032A4D3DD}"/>
                </a:ext>
              </a:extLst>
            </p:cNvPr>
            <p:cNvGrpSpPr/>
            <p:nvPr/>
          </p:nvGrpSpPr>
          <p:grpSpPr>
            <a:xfrm>
              <a:off x="6896168" y="792967"/>
              <a:ext cx="4139226" cy="5699431"/>
              <a:chOff x="6240016" y="859819"/>
              <a:chExt cx="4139226" cy="5699431"/>
            </a:xfrm>
          </p:grpSpPr>
          <p:grpSp>
            <p:nvGrpSpPr>
              <p:cNvPr id="25" name="Группа 24">
                <a:extLst>
                  <a:ext uri="{FF2B5EF4-FFF2-40B4-BE49-F238E27FC236}">
                    <a16:creationId xmlns:a16="http://schemas.microsoft.com/office/drawing/2014/main" xmlns="" id="{8CCD4679-4DC6-45F2-8BED-92E4E04A1628}"/>
                  </a:ext>
                </a:extLst>
              </p:cNvPr>
              <p:cNvGrpSpPr/>
              <p:nvPr/>
            </p:nvGrpSpPr>
            <p:grpSpPr>
              <a:xfrm>
                <a:off x="6240016" y="859819"/>
                <a:ext cx="4139226" cy="5699431"/>
                <a:chOff x="4511824" y="807174"/>
                <a:chExt cx="4139226" cy="5699431"/>
              </a:xfrm>
            </p:grpSpPr>
            <p:cxnSp>
              <p:nvCxnSpPr>
                <p:cNvPr id="4" name="Прямая со стрелкой 3">
                  <a:extLst>
                    <a:ext uri="{FF2B5EF4-FFF2-40B4-BE49-F238E27FC236}">
                      <a16:creationId xmlns:a16="http://schemas.microsoft.com/office/drawing/2014/main" xmlns="" id="{2AA842F8-0B99-4BA5-911E-28A3870B8571}"/>
                    </a:ext>
                  </a:extLst>
                </p:cNvPr>
                <p:cNvCxnSpPr>
                  <a:cxnSpLocks/>
                  <a:endCxn id="37" idx="0"/>
                </p:cNvCxnSpPr>
                <p:nvPr/>
              </p:nvCxnSpPr>
              <p:spPr>
                <a:xfrm flipH="1">
                  <a:off x="6080834" y="1268760"/>
                  <a:ext cx="15167" cy="4899291"/>
                </a:xfrm>
                <a:prstGeom prst="straightConnector1">
                  <a:avLst/>
                </a:prstGeom>
                <a:ln w="25400"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Прямая со стрелкой 6">
                  <a:extLst>
                    <a:ext uri="{FF2B5EF4-FFF2-40B4-BE49-F238E27FC236}">
                      <a16:creationId xmlns:a16="http://schemas.microsoft.com/office/drawing/2014/main" xmlns="" id="{32ABD5DC-371E-4F5D-B933-2EDCE32AF6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1824" y="3429000"/>
                  <a:ext cx="4139226" cy="11092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xmlns="" id="{66F1A754-290B-442D-AF85-63C8219D5D14}"/>
                    </a:ext>
                  </a:extLst>
                </p:cNvPr>
                <p:cNvSpPr txBox="1"/>
                <p:nvPr/>
              </p:nvSpPr>
              <p:spPr>
                <a:xfrm>
                  <a:off x="5509717" y="807174"/>
                  <a:ext cx="108055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/>
                    <a:t>Greenfield</a:t>
                  </a:r>
                  <a:endParaRPr lang="ru-RU" sz="1600" b="1" dirty="0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xmlns="" id="{27BEFDCB-AAE7-43D2-B468-D41B4B2C4712}"/>
                    </a:ext>
                  </a:extLst>
                </p:cNvPr>
                <p:cNvSpPr txBox="1"/>
                <p:nvPr/>
              </p:nvSpPr>
              <p:spPr>
                <a:xfrm>
                  <a:off x="5520007" y="6168051"/>
                  <a:ext cx="112165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/>
                    <a:t>Brownfield</a:t>
                  </a:r>
                  <a:endParaRPr lang="ru-RU" sz="1600" b="1" dirty="0"/>
                </a:p>
              </p:txBody>
            </p:sp>
            <p:grpSp>
              <p:nvGrpSpPr>
                <p:cNvPr id="18" name="Группа 17">
                  <a:extLst>
                    <a:ext uri="{FF2B5EF4-FFF2-40B4-BE49-F238E27FC236}">
                      <a16:creationId xmlns:a16="http://schemas.microsoft.com/office/drawing/2014/main" xmlns="" id="{B1968008-2734-41CD-AA82-EEDC4032BCCE}"/>
                    </a:ext>
                  </a:extLst>
                </p:cNvPr>
                <p:cNvGrpSpPr/>
                <p:nvPr/>
              </p:nvGrpSpPr>
              <p:grpSpPr>
                <a:xfrm>
                  <a:off x="5375919" y="2725316"/>
                  <a:ext cx="1440160" cy="1440160"/>
                  <a:chOff x="3215681" y="1268761"/>
                  <a:chExt cx="1440160" cy="1440160"/>
                </a:xfrm>
              </p:grpSpPr>
              <p:sp>
                <p:nvSpPr>
                  <p:cNvPr id="17" name="Овал 16">
                    <a:extLst>
                      <a:ext uri="{FF2B5EF4-FFF2-40B4-BE49-F238E27FC236}">
                        <a16:creationId xmlns:a16="http://schemas.microsoft.com/office/drawing/2014/main" xmlns="" id="{0C51BB3F-C46D-4ADE-83C5-DCFCE421405C}"/>
                      </a:ext>
                    </a:extLst>
                  </p:cNvPr>
                  <p:cNvSpPr/>
                  <p:nvPr/>
                </p:nvSpPr>
                <p:spPr>
                  <a:xfrm>
                    <a:off x="3215681" y="1268761"/>
                    <a:ext cx="1440160" cy="1440160"/>
                  </a:xfrm>
                  <a:prstGeom prst="ellipse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000" dirty="0"/>
                  </a:p>
                </p:txBody>
              </p:sp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xmlns="" id="{43B6E46D-B5D3-40F7-A06A-1A205AEBA102}"/>
                      </a:ext>
                    </a:extLst>
                  </p:cNvPr>
                  <p:cNvSpPr txBox="1"/>
                  <p:nvPr/>
                </p:nvSpPr>
                <p:spPr>
                  <a:xfrm>
                    <a:off x="3259422" y="1829649"/>
                    <a:ext cx="1352678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sz="1400" dirty="0"/>
                      <a:t>Девелоперская</a:t>
                    </a:r>
                  </a:p>
                </p:txBody>
              </p:sp>
            </p:grpSp>
            <p:grpSp>
              <p:nvGrpSpPr>
                <p:cNvPr id="47" name="Группа 46">
                  <a:extLst>
                    <a:ext uri="{FF2B5EF4-FFF2-40B4-BE49-F238E27FC236}">
                      <a16:creationId xmlns:a16="http://schemas.microsoft.com/office/drawing/2014/main" xmlns="" id="{E1722B08-C2B1-4A59-8EAE-66EAC86BC08A}"/>
                    </a:ext>
                  </a:extLst>
                </p:cNvPr>
                <p:cNvGrpSpPr/>
                <p:nvPr/>
              </p:nvGrpSpPr>
              <p:grpSpPr>
                <a:xfrm>
                  <a:off x="5375919" y="4308272"/>
                  <a:ext cx="1440160" cy="1440160"/>
                  <a:chOff x="3215681" y="1268761"/>
                  <a:chExt cx="1440160" cy="1440160"/>
                </a:xfrm>
              </p:grpSpPr>
              <p:sp>
                <p:nvSpPr>
                  <p:cNvPr id="48" name="Овал 47">
                    <a:extLst>
                      <a:ext uri="{FF2B5EF4-FFF2-40B4-BE49-F238E27FC236}">
                        <a16:creationId xmlns:a16="http://schemas.microsoft.com/office/drawing/2014/main" xmlns="" id="{5529BE32-9B58-4014-925E-7D883E0816B9}"/>
                      </a:ext>
                    </a:extLst>
                  </p:cNvPr>
                  <p:cNvSpPr/>
                  <p:nvPr/>
                </p:nvSpPr>
                <p:spPr>
                  <a:xfrm>
                    <a:off x="3215681" y="1268761"/>
                    <a:ext cx="1440160" cy="1440160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000" dirty="0"/>
                  </a:p>
                </p:txBody>
              </p:sp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xmlns="" id="{CE262FA0-3E21-4721-BBF4-35D1BA24186A}"/>
                      </a:ext>
                    </a:extLst>
                  </p:cNvPr>
                  <p:cNvSpPr txBox="1"/>
                  <p:nvPr/>
                </p:nvSpPr>
                <p:spPr>
                  <a:xfrm>
                    <a:off x="3398594" y="1834952"/>
                    <a:ext cx="1074333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sz="1400" dirty="0"/>
                      <a:t>Смешанная</a:t>
                    </a:r>
                  </a:p>
                </p:txBody>
              </p:sp>
            </p:grpSp>
            <p:grpSp>
              <p:nvGrpSpPr>
                <p:cNvPr id="20" name="Группа 19">
                  <a:extLst>
                    <a:ext uri="{FF2B5EF4-FFF2-40B4-BE49-F238E27FC236}">
                      <a16:creationId xmlns:a16="http://schemas.microsoft.com/office/drawing/2014/main" xmlns="" id="{CE69B89A-DB5B-4FCF-80C2-C65D9D08B9AB}"/>
                    </a:ext>
                  </a:extLst>
                </p:cNvPr>
                <p:cNvGrpSpPr/>
                <p:nvPr/>
              </p:nvGrpSpPr>
              <p:grpSpPr>
                <a:xfrm>
                  <a:off x="6938978" y="3890797"/>
                  <a:ext cx="1486946" cy="1440160"/>
                  <a:chOff x="6973015" y="3764315"/>
                  <a:chExt cx="1486946" cy="1440160"/>
                </a:xfrm>
              </p:grpSpPr>
              <p:sp>
                <p:nvSpPr>
                  <p:cNvPr id="53" name="Овал 52">
                    <a:extLst>
                      <a:ext uri="{FF2B5EF4-FFF2-40B4-BE49-F238E27FC236}">
                        <a16:creationId xmlns:a16="http://schemas.microsoft.com/office/drawing/2014/main" xmlns="" id="{9C96FA0F-B471-420D-8C3C-A762B51F74AD}"/>
                      </a:ext>
                    </a:extLst>
                  </p:cNvPr>
                  <p:cNvSpPr/>
                  <p:nvPr/>
                </p:nvSpPr>
                <p:spPr>
                  <a:xfrm>
                    <a:off x="6992283" y="3764315"/>
                    <a:ext cx="1440160" cy="144016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000" dirty="0"/>
                  </a:p>
                </p:txBody>
              </p: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xmlns="" id="{169AE3C3-C927-435B-BF3B-F2E6AEC66C83}"/>
                      </a:ext>
                    </a:extLst>
                  </p:cNvPr>
                  <p:cNvSpPr txBox="1"/>
                  <p:nvPr/>
                </p:nvSpPr>
                <p:spPr>
                  <a:xfrm>
                    <a:off x="6973015" y="4342870"/>
                    <a:ext cx="148694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sz="1400" dirty="0"/>
                      <a:t>Кооперационная</a:t>
                    </a:r>
                  </a:p>
                </p:txBody>
              </p:sp>
            </p:grpSp>
            <p:sp>
              <p:nvSpPr>
                <p:cNvPr id="61" name="Овал 60">
                  <a:extLst>
                    <a:ext uri="{FF2B5EF4-FFF2-40B4-BE49-F238E27FC236}">
                      <a16:creationId xmlns:a16="http://schemas.microsoft.com/office/drawing/2014/main" xmlns="" id="{6427142F-A4F0-45A9-8ED1-3C8BD2059AAA}"/>
                    </a:ext>
                  </a:extLst>
                </p:cNvPr>
                <p:cNvSpPr/>
                <p:nvPr/>
              </p:nvSpPr>
              <p:spPr>
                <a:xfrm>
                  <a:off x="6906804" y="1562948"/>
                  <a:ext cx="1440160" cy="1440160"/>
                </a:xfrm>
                <a:prstGeom prst="ellipse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sz="1000" dirty="0"/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836D42B5-F14C-4BF0-8E49-7C866860E09D}"/>
                  </a:ext>
                </a:extLst>
              </p:cNvPr>
              <p:cNvSpPr txBox="1"/>
              <p:nvPr/>
            </p:nvSpPr>
            <p:spPr>
              <a:xfrm>
                <a:off x="8571275" y="2151181"/>
                <a:ext cx="16051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/>
                  <a:t>Инфраструктурная</a:t>
                </a:r>
              </a:p>
            </p:txBody>
          </p:sp>
        </p:grpSp>
      </p:grpSp>
      <p:graphicFrame>
        <p:nvGraphicFramePr>
          <p:cNvPr id="27" name="Таблица 29">
            <a:extLst>
              <a:ext uri="{FF2B5EF4-FFF2-40B4-BE49-F238E27FC236}">
                <a16:creationId xmlns:a16="http://schemas.microsoft.com/office/drawing/2014/main" xmlns="" id="{75688F9D-E503-4AAE-A74C-FCE96ED10C90}"/>
              </a:ext>
            </a:extLst>
          </p:cNvPr>
          <p:cNvGraphicFramePr>
            <a:graphicFrameLocks noGrp="1"/>
          </p:cNvGraphicFramePr>
          <p:nvPr/>
        </p:nvGraphicFramePr>
        <p:xfrm>
          <a:off x="6642857" y="5154561"/>
          <a:ext cx="5218020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5231">
                  <a:extLst>
                    <a:ext uri="{9D8B030D-6E8A-4147-A177-3AD203B41FA5}">
                      <a16:colId xmlns:a16="http://schemas.microsoft.com/office/drawing/2014/main" xmlns="" val="2369996380"/>
                    </a:ext>
                  </a:extLst>
                </a:gridCol>
                <a:gridCol w="1987235">
                  <a:extLst>
                    <a:ext uri="{9D8B030D-6E8A-4147-A177-3AD203B41FA5}">
                      <a16:colId xmlns:a16="http://schemas.microsoft.com/office/drawing/2014/main" xmlns="" val="1623057157"/>
                    </a:ext>
                  </a:extLst>
                </a:gridCol>
                <a:gridCol w="2985554">
                  <a:extLst>
                    <a:ext uri="{9D8B030D-6E8A-4147-A177-3AD203B41FA5}">
                      <a16:colId xmlns:a16="http://schemas.microsoft.com/office/drawing/2014/main" xmlns="" val="794165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Смешанная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b="0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создание/модернизация готовой промышленной и технологической инфраструктуры </a:t>
                      </a:r>
                    </a:p>
                    <a:p>
                      <a:pPr algn="l"/>
                      <a:r>
                        <a:rPr lang="ru-RU" sz="1300" b="0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для создания и развития промышленных производств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48177657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04EB785E-3AF3-4D2C-ACDD-13627D06CF47}"/>
              </a:ext>
            </a:extLst>
          </p:cNvPr>
          <p:cNvGraphicFramePr>
            <a:graphicFrameLocks noGrp="1"/>
          </p:cNvGraphicFramePr>
          <p:nvPr/>
        </p:nvGraphicFramePr>
        <p:xfrm>
          <a:off x="6623571" y="1414080"/>
          <a:ext cx="5218020" cy="68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517">
                  <a:extLst>
                    <a:ext uri="{9D8B030D-6E8A-4147-A177-3AD203B41FA5}">
                      <a16:colId xmlns:a16="http://schemas.microsoft.com/office/drawing/2014/main" xmlns="" val="647990922"/>
                    </a:ext>
                  </a:extLst>
                </a:gridCol>
                <a:gridCol w="1967949">
                  <a:extLst>
                    <a:ext uri="{9D8B030D-6E8A-4147-A177-3AD203B41FA5}">
                      <a16:colId xmlns:a16="http://schemas.microsoft.com/office/drawing/2014/main" xmlns="" val="1395823177"/>
                    </a:ext>
                  </a:extLst>
                </a:gridCol>
                <a:gridCol w="2985554">
                  <a:extLst>
                    <a:ext uri="{9D8B030D-6E8A-4147-A177-3AD203B41FA5}">
                      <a16:colId xmlns:a16="http://schemas.microsoft.com/office/drawing/2014/main" xmlns="" val="600004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Инфраструктурная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EE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b="0" u="none" dirty="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реализация крупных инвестиционных проектов по созданию нового промышленный комплекса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77002822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63ABB896-95BF-4E78-850B-64F0D74F1D51}"/>
              </a:ext>
            </a:extLst>
          </p:cNvPr>
          <p:cNvGraphicFramePr>
            <a:graphicFrameLocks noGrp="1"/>
          </p:cNvGraphicFramePr>
          <p:nvPr/>
        </p:nvGraphicFramePr>
        <p:xfrm>
          <a:off x="6623571" y="2404358"/>
          <a:ext cx="5218020" cy="883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517">
                  <a:extLst>
                    <a:ext uri="{9D8B030D-6E8A-4147-A177-3AD203B41FA5}">
                      <a16:colId xmlns:a16="http://schemas.microsoft.com/office/drawing/2014/main" xmlns="" val="254100857"/>
                    </a:ext>
                  </a:extLst>
                </a:gridCol>
                <a:gridCol w="1967949">
                  <a:extLst>
                    <a:ext uri="{9D8B030D-6E8A-4147-A177-3AD203B41FA5}">
                      <a16:colId xmlns:a16="http://schemas.microsoft.com/office/drawing/2014/main" xmlns="" val="3226856234"/>
                    </a:ext>
                  </a:extLst>
                </a:gridCol>
                <a:gridCol w="2985554">
                  <a:extLst>
                    <a:ext uri="{9D8B030D-6E8A-4147-A177-3AD203B41FA5}">
                      <a16:colId xmlns:a16="http://schemas.microsoft.com/office/drawing/2014/main" xmlns="" val="4197842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Девелоперская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b="0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создание готовой промышленной и технологической инфраструктуры </a:t>
                      </a:r>
                    </a:p>
                    <a:p>
                      <a:pPr algn="l"/>
                      <a:r>
                        <a:rPr lang="ru-RU" sz="1300" b="0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для создания и развития промышленных предприятий 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7901300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00B96B81-278B-4994-8CB2-A31589F6DC85}"/>
              </a:ext>
            </a:extLst>
          </p:cNvPr>
          <p:cNvGraphicFramePr>
            <a:graphicFrameLocks noGrp="1"/>
          </p:cNvGraphicFramePr>
          <p:nvPr/>
        </p:nvGraphicFramePr>
        <p:xfrm>
          <a:off x="6658736" y="3581339"/>
          <a:ext cx="521802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352">
                  <a:extLst>
                    <a:ext uri="{9D8B030D-6E8A-4147-A177-3AD203B41FA5}">
                      <a16:colId xmlns:a16="http://schemas.microsoft.com/office/drawing/2014/main" xmlns="" val="1605411213"/>
                    </a:ext>
                  </a:extLst>
                </a:gridCol>
                <a:gridCol w="2003114">
                  <a:extLst>
                    <a:ext uri="{9D8B030D-6E8A-4147-A177-3AD203B41FA5}">
                      <a16:colId xmlns:a16="http://schemas.microsoft.com/office/drawing/2014/main" xmlns="" val="1641799192"/>
                    </a:ext>
                  </a:extLst>
                </a:gridCol>
                <a:gridCol w="2985554">
                  <a:extLst>
                    <a:ext uri="{9D8B030D-6E8A-4147-A177-3AD203B41FA5}">
                      <a16:colId xmlns:a16="http://schemas.microsoft.com/office/drawing/2014/main" xmlns="" val="777073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Кооперационная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1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u="none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готовая промышленная и технологическая инфраструктура для создания и развития промышленных производств с целью локализации производства сырья и комплектующих для включения в цепочку поставок для действующего предприятия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283497"/>
                  </a:ext>
                </a:extLst>
              </a:tr>
            </a:tbl>
          </a:graphicData>
        </a:graphic>
      </p:graphicFrame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3C548051-3505-417C-B54A-5003EE2393A5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xmlns="" id="{E8C7C67A-1F92-41EB-8AD9-4131FD1AE563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34" name="Заголовок 1">
              <a:extLst>
                <a:ext uri="{FF2B5EF4-FFF2-40B4-BE49-F238E27FC236}">
                  <a16:creationId xmlns:a16="http://schemas.microsoft.com/office/drawing/2014/main" xmlns="" id="{F40C0C2F-AE4F-428C-9687-AB20AFE9DC99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46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49028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7B9323B1-6680-1146-B707-882719E2B8C6}"/>
              </a:ext>
            </a:extLst>
          </p:cNvPr>
          <p:cNvCxnSpPr>
            <a:cxnSpLocks/>
          </p:cNvCxnSpPr>
          <p:nvPr/>
        </p:nvCxnSpPr>
        <p:spPr>
          <a:xfrm flipH="1" flipV="1">
            <a:off x="-18399" y="3429000"/>
            <a:ext cx="12228798" cy="17248"/>
          </a:xfrm>
          <a:prstGeom prst="line">
            <a:avLst/>
          </a:prstGeom>
          <a:ln w="190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50A84EA-5B81-AD4C-8D4E-6695E6782C6C}"/>
              </a:ext>
            </a:extLst>
          </p:cNvPr>
          <p:cNvSpPr txBox="1"/>
          <p:nvPr/>
        </p:nvSpPr>
        <p:spPr>
          <a:xfrm>
            <a:off x="12831580" y="85294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AC65A86-F538-CC40-BF10-011BBC26F955}"/>
              </a:ext>
            </a:extLst>
          </p:cNvPr>
          <p:cNvSpPr txBox="1"/>
          <p:nvPr/>
        </p:nvSpPr>
        <p:spPr>
          <a:xfrm>
            <a:off x="1199626" y="87834"/>
            <a:ext cx="1092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ИНФРАСТРУКТУРА ПРОМЫШЛЕННОГО ТЕХНОПАРКА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BA91D75-2651-EB40-B65E-3D387B700F3B}"/>
              </a:ext>
            </a:extLst>
          </p:cNvPr>
          <p:cNvSpPr/>
          <p:nvPr/>
        </p:nvSpPr>
        <p:spPr>
          <a:xfrm>
            <a:off x="956567" y="1833505"/>
            <a:ext cx="1854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6B2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ИНЖЕНЕРНАЯ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806F9FC-89C0-9F40-A496-7758D02425F5}"/>
              </a:ext>
            </a:extLst>
          </p:cNvPr>
          <p:cNvSpPr/>
          <p:nvPr/>
        </p:nvSpPr>
        <p:spPr>
          <a:xfrm>
            <a:off x="4472987" y="1844725"/>
            <a:ext cx="2570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6B2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ТЕХНОЛОГИЧЕСКАЯ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99B19CC-4BC7-C744-A5B8-A9666901F1B1}"/>
              </a:ext>
            </a:extLst>
          </p:cNvPr>
          <p:cNvSpPr/>
          <p:nvPr/>
        </p:nvSpPr>
        <p:spPr>
          <a:xfrm>
            <a:off x="8460699" y="1831248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6B2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СЕРВИСНАЯ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EA4EC52E-31B3-6B48-9188-DC314166DD5D}"/>
              </a:ext>
            </a:extLst>
          </p:cNvPr>
          <p:cNvSpPr txBox="1"/>
          <p:nvPr/>
        </p:nvSpPr>
        <p:spPr>
          <a:xfrm>
            <a:off x="1159025" y="2220482"/>
            <a:ext cx="23282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Здания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Строения/сооружения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Сети снабжения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A1D902EC-B757-064F-A203-E12111FE05A3}"/>
              </a:ext>
            </a:extLst>
          </p:cNvPr>
          <p:cNvSpPr txBox="1"/>
          <p:nvPr/>
        </p:nvSpPr>
        <p:spPr>
          <a:xfrm>
            <a:off x="4751835" y="2214057"/>
            <a:ext cx="324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Технологическое оборудование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Инженерные услуги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EB759349-D9C1-2748-AA73-067909BFE555}"/>
              </a:ext>
            </a:extLst>
          </p:cNvPr>
          <p:cNvSpPr txBox="1"/>
          <p:nvPr/>
        </p:nvSpPr>
        <p:spPr>
          <a:xfrm>
            <a:off x="8553930" y="2194697"/>
            <a:ext cx="313239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Информационное обеспечение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Трансфер технологий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Образовательная деятельность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Привлечение инвестиций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Консультационные услуги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8B8C7D2E-BE31-1847-8187-EB1D4ABCCE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44" y="999235"/>
            <a:ext cx="731098" cy="731098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C75B5610-20D5-5C4A-B9CB-E46008CA87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060" y="963159"/>
            <a:ext cx="772253" cy="77225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A685373A-0F04-4940-9F46-A2A5255537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723" y="971299"/>
            <a:ext cx="772253" cy="772253"/>
          </a:xfrm>
          <a:prstGeom prst="rect">
            <a:avLst/>
          </a:prstGeom>
          <a:noFill/>
        </p:spPr>
      </p:pic>
      <p:sp>
        <p:nvSpPr>
          <p:cNvPr id="48" name="Прямоугольник: скругленные углы 33">
            <a:hlinkClick r:id="rId5" action="ppaction://hlinksldjump"/>
            <a:extLst>
              <a:ext uri="{FF2B5EF4-FFF2-40B4-BE49-F238E27FC236}">
                <a16:creationId xmlns:a16="http://schemas.microsoft.com/office/drawing/2014/main" xmlns="" id="{02C7A9D6-85A5-2541-8FE0-08E594E1F6AE}"/>
              </a:ext>
            </a:extLst>
          </p:cNvPr>
          <p:cNvSpPr/>
          <p:nvPr/>
        </p:nvSpPr>
        <p:spPr>
          <a:xfrm>
            <a:off x="-1" y="3526019"/>
            <a:ext cx="522036" cy="3322883"/>
          </a:xfrm>
          <a:prstGeom prst="roundRect">
            <a:avLst>
              <a:gd name="adj" fmla="val 7028"/>
            </a:avLst>
          </a:prstGeom>
          <a:solidFill>
            <a:srgbClr val="89537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: скругленные углы 34">
            <a:extLst>
              <a:ext uri="{FF2B5EF4-FFF2-40B4-BE49-F238E27FC236}">
                <a16:creationId xmlns:a16="http://schemas.microsoft.com/office/drawing/2014/main" xmlns="" id="{20354A06-22A3-034F-88DE-E463B829F390}"/>
              </a:ext>
            </a:extLst>
          </p:cNvPr>
          <p:cNvSpPr/>
          <p:nvPr/>
        </p:nvSpPr>
        <p:spPr>
          <a:xfrm>
            <a:off x="-1" y="0"/>
            <a:ext cx="527545" cy="3553619"/>
          </a:xfrm>
          <a:prstGeom prst="roundRect">
            <a:avLst>
              <a:gd name="adj" fmla="val 7028"/>
            </a:avLst>
          </a:prstGeom>
          <a:solidFill>
            <a:srgbClr val="6B294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C1CCF63-C4BB-7F4B-8DFA-BFA935FF28A8}"/>
              </a:ext>
            </a:extLst>
          </p:cNvPr>
          <p:cNvSpPr txBox="1"/>
          <p:nvPr/>
        </p:nvSpPr>
        <p:spPr>
          <a:xfrm rot="16200000">
            <a:off x="-619313" y="1416977"/>
            <a:ext cx="1790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Инфраструктура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A7500E38-EAE8-C047-93E1-9AD82939CF64}"/>
              </a:ext>
            </a:extLst>
          </p:cNvPr>
          <p:cNvSpPr txBox="1"/>
          <p:nvPr/>
        </p:nvSpPr>
        <p:spPr>
          <a:xfrm rot="16200000">
            <a:off x="-1277264" y="4820726"/>
            <a:ext cx="3076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Структура доходов/расходов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04E97D0C-C7F6-0B4E-BE8E-90D00947136F}"/>
              </a:ext>
            </a:extLst>
          </p:cNvPr>
          <p:cNvSpPr/>
          <p:nvPr/>
        </p:nvSpPr>
        <p:spPr>
          <a:xfrm>
            <a:off x="684807" y="6320518"/>
            <a:ext cx="741411" cy="311925"/>
          </a:xfrm>
          <a:prstGeom prst="rect">
            <a:avLst/>
          </a:prstGeom>
          <a:solidFill>
            <a:schemeClr val="lt1">
              <a:alpha val="0"/>
            </a:schemeClr>
          </a:solidFill>
          <a:ln w="31750"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FCDA72D6-5BAC-8D4E-AF7E-81A6FE9661D8}"/>
              </a:ext>
            </a:extLst>
          </p:cNvPr>
          <p:cNvSpPr txBox="1"/>
          <p:nvPr/>
        </p:nvSpPr>
        <p:spPr>
          <a:xfrm>
            <a:off x="1463435" y="6324666"/>
            <a:ext cx="3426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- расходы, субсидируемые из бюджета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77427961-C48A-C54F-AB83-4AB7E8E46BDE}"/>
              </a:ext>
            </a:extLst>
          </p:cNvPr>
          <p:cNvSpPr/>
          <p:nvPr/>
        </p:nvSpPr>
        <p:spPr>
          <a:xfrm>
            <a:off x="4777917" y="4332516"/>
            <a:ext cx="2311221" cy="275065"/>
          </a:xfrm>
          <a:prstGeom prst="rect">
            <a:avLst/>
          </a:prstGeom>
          <a:solidFill>
            <a:srgbClr val="895372"/>
          </a:solidFill>
          <a:ln>
            <a:solidFill>
              <a:srgbClr val="6B2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5E8E2A46-8046-C241-8173-38E4BE428E15}"/>
              </a:ext>
            </a:extLst>
          </p:cNvPr>
          <p:cNvSpPr/>
          <p:nvPr/>
        </p:nvSpPr>
        <p:spPr>
          <a:xfrm>
            <a:off x="4773828" y="4750584"/>
            <a:ext cx="1846146" cy="275065"/>
          </a:xfrm>
          <a:prstGeom prst="rect">
            <a:avLst/>
          </a:prstGeom>
          <a:solidFill>
            <a:srgbClr val="895372"/>
          </a:solidFill>
          <a:ln>
            <a:solidFill>
              <a:srgbClr val="6B2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29F9752F-4F8F-5246-BB86-FA63A3DAC854}"/>
              </a:ext>
            </a:extLst>
          </p:cNvPr>
          <p:cNvSpPr/>
          <p:nvPr/>
        </p:nvSpPr>
        <p:spPr>
          <a:xfrm>
            <a:off x="4773828" y="5187461"/>
            <a:ext cx="1414098" cy="275065"/>
          </a:xfrm>
          <a:prstGeom prst="rect">
            <a:avLst/>
          </a:prstGeom>
          <a:solidFill>
            <a:srgbClr val="895372"/>
          </a:solidFill>
          <a:ln>
            <a:solidFill>
              <a:srgbClr val="6B2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1ED6029B-3A58-DB4F-B8E7-05E8D4508B1B}"/>
              </a:ext>
            </a:extLst>
          </p:cNvPr>
          <p:cNvSpPr/>
          <p:nvPr/>
        </p:nvSpPr>
        <p:spPr>
          <a:xfrm>
            <a:off x="4780708" y="5579358"/>
            <a:ext cx="982050" cy="275065"/>
          </a:xfrm>
          <a:prstGeom prst="rect">
            <a:avLst/>
          </a:prstGeom>
          <a:solidFill>
            <a:srgbClr val="895372"/>
          </a:solidFill>
          <a:ln>
            <a:solidFill>
              <a:srgbClr val="6B2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89DD9D3E-FEA9-1240-94EF-EBEEBBC83C66}"/>
              </a:ext>
            </a:extLst>
          </p:cNvPr>
          <p:cNvSpPr/>
          <p:nvPr/>
        </p:nvSpPr>
        <p:spPr>
          <a:xfrm>
            <a:off x="616420" y="4064320"/>
            <a:ext cx="6840760" cy="1050573"/>
          </a:xfrm>
          <a:prstGeom prst="rect">
            <a:avLst/>
          </a:prstGeom>
          <a:solidFill>
            <a:schemeClr val="lt1">
              <a:alpha val="0"/>
            </a:schemeClr>
          </a:solidFill>
          <a:ln w="31750"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D843574F-F5AE-7842-A789-CD5A6780C230}"/>
              </a:ext>
            </a:extLst>
          </p:cNvPr>
          <p:cNvSpPr txBox="1"/>
          <p:nvPr/>
        </p:nvSpPr>
        <p:spPr>
          <a:xfrm>
            <a:off x="1831090" y="3682597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РАСХОДЫ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F8432E96-6A2C-0C46-A22A-9DF494150E2C}"/>
              </a:ext>
            </a:extLst>
          </p:cNvPr>
          <p:cNvSpPr txBox="1"/>
          <p:nvPr/>
        </p:nvSpPr>
        <p:spPr>
          <a:xfrm>
            <a:off x="718229" y="4279694"/>
            <a:ext cx="49389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Создание промышленной инфраструктуры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Закупка технологического оборудования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Приобретение нематериальных активов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операционную деятельность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E26F43A-5399-F241-A6EC-5930E9CC91A3}"/>
              </a:ext>
            </a:extLst>
          </p:cNvPr>
          <p:cNvSpPr txBox="1"/>
          <p:nvPr/>
        </p:nvSpPr>
        <p:spPr>
          <a:xfrm>
            <a:off x="7992195" y="3650596"/>
            <a:ext cx="968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ДОХОДЫ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4A270084-3F78-174D-8443-1B6B94CEE090}"/>
              </a:ext>
            </a:extLst>
          </p:cNvPr>
          <p:cNvSpPr txBox="1"/>
          <p:nvPr/>
        </p:nvSpPr>
        <p:spPr>
          <a:xfrm>
            <a:off x="7533531" y="4279521"/>
            <a:ext cx="248542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Арендные платежи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Технологические услуги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Коммунальные платежи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Сервисные услуги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B5F5DAEF-8510-3F41-92A2-CAD4C97ADF8F}"/>
              </a:ext>
            </a:extLst>
          </p:cNvPr>
          <p:cNvSpPr/>
          <p:nvPr/>
        </p:nvSpPr>
        <p:spPr>
          <a:xfrm>
            <a:off x="10004682" y="4365552"/>
            <a:ext cx="1957177" cy="275065"/>
          </a:xfrm>
          <a:prstGeom prst="rect">
            <a:avLst/>
          </a:prstGeom>
          <a:solidFill>
            <a:srgbClr val="895372"/>
          </a:solidFill>
          <a:ln>
            <a:solidFill>
              <a:srgbClr val="6B2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2CADC147-F2FE-7F4A-986E-E95E4211C511}"/>
              </a:ext>
            </a:extLst>
          </p:cNvPr>
          <p:cNvSpPr/>
          <p:nvPr/>
        </p:nvSpPr>
        <p:spPr>
          <a:xfrm>
            <a:off x="10015800" y="4776616"/>
            <a:ext cx="1589279" cy="275065"/>
          </a:xfrm>
          <a:prstGeom prst="rect">
            <a:avLst/>
          </a:prstGeom>
          <a:solidFill>
            <a:srgbClr val="895372"/>
          </a:solidFill>
          <a:ln>
            <a:solidFill>
              <a:srgbClr val="6B2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155DCC09-7332-6646-9BF4-98BAD54C5BDC}"/>
              </a:ext>
            </a:extLst>
          </p:cNvPr>
          <p:cNvSpPr/>
          <p:nvPr/>
        </p:nvSpPr>
        <p:spPr>
          <a:xfrm>
            <a:off x="10015800" y="5187462"/>
            <a:ext cx="1173842" cy="275065"/>
          </a:xfrm>
          <a:prstGeom prst="rect">
            <a:avLst/>
          </a:prstGeom>
          <a:solidFill>
            <a:srgbClr val="895372"/>
          </a:solidFill>
          <a:ln>
            <a:solidFill>
              <a:srgbClr val="6B2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6F4620F2-8533-724B-9ACF-B0301821118A}"/>
              </a:ext>
            </a:extLst>
          </p:cNvPr>
          <p:cNvSpPr txBox="1"/>
          <p:nvPr/>
        </p:nvSpPr>
        <p:spPr>
          <a:xfrm>
            <a:off x="263351" y="510480"/>
            <a:ext cx="6017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ЦЕННОСТНОЕ ПРЕДЛОЖЕНИЕ ПРОМЫШЛЕННОГО ТЕХНОПАРКА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001CB871-06BC-1C4C-A1E5-22498EDCF998}"/>
              </a:ext>
            </a:extLst>
          </p:cNvPr>
          <p:cNvSpPr/>
          <p:nvPr/>
        </p:nvSpPr>
        <p:spPr>
          <a:xfrm>
            <a:off x="10015800" y="5594229"/>
            <a:ext cx="575915" cy="275065"/>
          </a:xfrm>
          <a:prstGeom prst="rect">
            <a:avLst/>
          </a:prstGeom>
          <a:solidFill>
            <a:srgbClr val="895372"/>
          </a:solidFill>
          <a:ln>
            <a:solidFill>
              <a:srgbClr val="6B29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93F65809-96C4-47C6-8149-5EB63198A933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616420" y="89429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1ACFAF4C-AFE5-4D87-B0B4-3DEA9620F446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xmlns="" id="{8A2A627B-C24F-4D6D-8202-FF227FC2E91F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63" name="Заголовок 1">
              <a:extLst>
                <a:ext uri="{FF2B5EF4-FFF2-40B4-BE49-F238E27FC236}">
                  <a16:creationId xmlns:a16="http://schemas.microsoft.com/office/drawing/2014/main" xmlns="" id="{0E027630-4EFD-4618-8CF5-3FC854ED70EC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47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88427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1020742" y="201731"/>
            <a:ext cx="10928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СИСТЕМА ПОДДЕРЖКИ ПРОМЫШЛЕННЫХ ТЕХНОПАРКОВ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F273A39-0246-DF44-AB3F-316492DD6595}"/>
              </a:ext>
            </a:extLst>
          </p:cNvPr>
          <p:cNvSpPr txBox="1"/>
          <p:nvPr/>
        </p:nvSpPr>
        <p:spPr>
          <a:xfrm>
            <a:off x="550503" y="1229763"/>
            <a:ext cx="39414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Формирование заявки на включение промышленного технопарка в реестр </a:t>
            </a:r>
            <a:r>
              <a:rPr lang="ru-RU" sz="16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Минпромторга</a:t>
            </a:r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 России </a:t>
            </a:r>
          </a:p>
          <a:p>
            <a:pPr algn="ctr"/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в соответствии с требованиями ППРФ 1863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734B2A68-06FA-1F48-98D3-6878750E288A}"/>
              </a:ext>
            </a:extLst>
          </p:cNvPr>
          <p:cNvGrpSpPr/>
          <p:nvPr/>
        </p:nvGrpSpPr>
        <p:grpSpPr>
          <a:xfrm>
            <a:off x="617962" y="2358680"/>
            <a:ext cx="10956074" cy="1406003"/>
            <a:chOff x="617962" y="2602793"/>
            <a:chExt cx="10956074" cy="1406003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xmlns="" id="{32AD59DD-DA0B-2844-9D0F-3CFE24DA4F35}"/>
                </a:ext>
              </a:extLst>
            </p:cNvPr>
            <p:cNvGrpSpPr/>
            <p:nvPr/>
          </p:nvGrpSpPr>
          <p:grpSpPr>
            <a:xfrm>
              <a:off x="617962" y="3348586"/>
              <a:ext cx="10956074" cy="660210"/>
              <a:chOff x="558361" y="1866507"/>
              <a:chExt cx="10956074" cy="660210"/>
            </a:xfrm>
          </p:grpSpPr>
          <p:cxnSp>
            <p:nvCxnSpPr>
              <p:cNvPr id="30" name="Прямая соединительная линия 29"/>
              <p:cNvCxnSpPr>
                <a:cxnSpLocks/>
              </p:cNvCxnSpPr>
              <p:nvPr/>
            </p:nvCxnSpPr>
            <p:spPr>
              <a:xfrm>
                <a:off x="695400" y="2241859"/>
                <a:ext cx="10718083" cy="0"/>
              </a:xfrm>
              <a:prstGeom prst="line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Группа 42"/>
              <p:cNvGrpSpPr/>
              <p:nvPr/>
            </p:nvGrpSpPr>
            <p:grpSpPr>
              <a:xfrm>
                <a:off x="1944675" y="1866509"/>
                <a:ext cx="699626" cy="660204"/>
                <a:chOff x="2519507" y="679949"/>
                <a:chExt cx="275688" cy="275688"/>
              </a:xfrm>
            </p:grpSpPr>
            <p:sp>
              <p:nvSpPr>
                <p:cNvPr id="42" name="Овал 41"/>
                <p:cNvSpPr/>
                <p:nvPr/>
              </p:nvSpPr>
              <p:spPr>
                <a:xfrm>
                  <a:off x="2519507" y="679949"/>
                  <a:ext cx="275688" cy="27568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1" name="Овал 40"/>
                <p:cNvSpPr/>
                <p:nvPr/>
              </p:nvSpPr>
              <p:spPr>
                <a:xfrm>
                  <a:off x="2575794" y="737575"/>
                  <a:ext cx="161702" cy="161702"/>
                </a:xfrm>
                <a:prstGeom prst="ellipse">
                  <a:avLst/>
                </a:prstGeom>
                <a:solidFill>
                  <a:srgbClr val="6B294C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/>
                    <a:t>1</a:t>
                  </a:r>
                </a:p>
              </p:txBody>
            </p:sp>
          </p:grpSp>
          <p:grpSp>
            <p:nvGrpSpPr>
              <p:cNvPr id="44" name="Группа 43"/>
              <p:cNvGrpSpPr/>
              <p:nvPr/>
            </p:nvGrpSpPr>
            <p:grpSpPr>
              <a:xfrm>
                <a:off x="3755692" y="1866509"/>
                <a:ext cx="699626" cy="660204"/>
                <a:chOff x="2519507" y="679949"/>
                <a:chExt cx="275688" cy="275688"/>
              </a:xfrm>
            </p:grpSpPr>
            <p:sp>
              <p:nvSpPr>
                <p:cNvPr id="45" name="Овал 44"/>
                <p:cNvSpPr/>
                <p:nvPr/>
              </p:nvSpPr>
              <p:spPr>
                <a:xfrm>
                  <a:off x="2519507" y="679949"/>
                  <a:ext cx="275688" cy="27568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" name="Овал 45"/>
                <p:cNvSpPr/>
                <p:nvPr/>
              </p:nvSpPr>
              <p:spPr>
                <a:xfrm>
                  <a:off x="2575794" y="737575"/>
                  <a:ext cx="161702" cy="161702"/>
                </a:xfrm>
                <a:prstGeom prst="ellipse">
                  <a:avLst/>
                </a:prstGeom>
                <a:solidFill>
                  <a:srgbClr val="6B294C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/>
                    <a:t>2</a:t>
                  </a:r>
                </a:p>
              </p:txBody>
            </p:sp>
          </p:grpSp>
          <p:grpSp>
            <p:nvGrpSpPr>
              <p:cNvPr id="47" name="Группа 46"/>
              <p:cNvGrpSpPr/>
              <p:nvPr/>
            </p:nvGrpSpPr>
            <p:grpSpPr>
              <a:xfrm>
                <a:off x="5567555" y="1866513"/>
                <a:ext cx="699626" cy="660204"/>
                <a:chOff x="2519507" y="679949"/>
                <a:chExt cx="275688" cy="275688"/>
              </a:xfrm>
            </p:grpSpPr>
            <p:sp>
              <p:nvSpPr>
                <p:cNvPr id="48" name="Овал 47"/>
                <p:cNvSpPr/>
                <p:nvPr/>
              </p:nvSpPr>
              <p:spPr>
                <a:xfrm>
                  <a:off x="2519507" y="679949"/>
                  <a:ext cx="275688" cy="27568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9" name="Овал 48"/>
                <p:cNvSpPr/>
                <p:nvPr/>
              </p:nvSpPr>
              <p:spPr>
                <a:xfrm>
                  <a:off x="2575794" y="737575"/>
                  <a:ext cx="161702" cy="161702"/>
                </a:xfrm>
                <a:prstGeom prst="ellipse">
                  <a:avLst/>
                </a:prstGeom>
                <a:solidFill>
                  <a:srgbClr val="6B294C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/>
                    <a:t>3</a:t>
                  </a:r>
                </a:p>
              </p:txBody>
            </p:sp>
          </p:grpSp>
          <p:grpSp>
            <p:nvGrpSpPr>
              <p:cNvPr id="50" name="Группа 49"/>
              <p:cNvGrpSpPr/>
              <p:nvPr/>
            </p:nvGrpSpPr>
            <p:grpSpPr>
              <a:xfrm>
                <a:off x="7378572" y="1866508"/>
                <a:ext cx="699626" cy="660204"/>
                <a:chOff x="2519507" y="679949"/>
                <a:chExt cx="275688" cy="275688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2519507" y="679949"/>
                  <a:ext cx="275688" cy="27568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5816A"/>
                    </a:solidFill>
                  </a:endParaRPr>
                </a:p>
              </p:txBody>
            </p:sp>
            <p:sp>
              <p:nvSpPr>
                <p:cNvPr id="52" name="Овал 51"/>
                <p:cNvSpPr/>
                <p:nvPr/>
              </p:nvSpPr>
              <p:spPr>
                <a:xfrm>
                  <a:off x="2575794" y="737575"/>
                  <a:ext cx="161702" cy="161702"/>
                </a:xfrm>
                <a:prstGeom prst="ellipse">
                  <a:avLst/>
                </a:prstGeom>
                <a:solidFill>
                  <a:srgbClr val="6B294C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>
                      <a:solidFill>
                        <a:schemeClr val="bg1"/>
                      </a:solidFill>
                    </a:rPr>
                    <a:t>4</a:t>
                  </a:r>
                </a:p>
              </p:txBody>
            </p:sp>
          </p:grpSp>
          <p:grpSp>
            <p:nvGrpSpPr>
              <p:cNvPr id="53" name="Группа 52"/>
              <p:cNvGrpSpPr/>
              <p:nvPr/>
            </p:nvGrpSpPr>
            <p:grpSpPr>
              <a:xfrm>
                <a:off x="9189589" y="1866507"/>
                <a:ext cx="663824" cy="660203"/>
                <a:chOff x="2519514" y="679949"/>
                <a:chExt cx="275689" cy="275688"/>
              </a:xfrm>
            </p:grpSpPr>
            <p:sp>
              <p:nvSpPr>
                <p:cNvPr id="54" name="Овал 53"/>
                <p:cNvSpPr/>
                <p:nvPr/>
              </p:nvSpPr>
              <p:spPr>
                <a:xfrm>
                  <a:off x="2519514" y="679949"/>
                  <a:ext cx="275689" cy="27568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5816A"/>
                    </a:solidFill>
                  </a:endParaRPr>
                </a:p>
              </p:txBody>
            </p:sp>
            <p:sp>
              <p:nvSpPr>
                <p:cNvPr id="55" name="Овал 54"/>
                <p:cNvSpPr/>
                <p:nvPr/>
              </p:nvSpPr>
              <p:spPr>
                <a:xfrm>
                  <a:off x="2574308" y="737576"/>
                  <a:ext cx="161702" cy="161702"/>
                </a:xfrm>
                <a:prstGeom prst="ellipse">
                  <a:avLst/>
                </a:prstGeom>
                <a:solidFill>
                  <a:srgbClr val="6B294C"/>
                </a:solidFill>
                <a:ln>
                  <a:solidFill>
                    <a:srgbClr val="6B294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>
                      <a:solidFill>
                        <a:schemeClr val="bg1"/>
                      </a:solidFill>
                    </a:rPr>
                    <a:t>5</a:t>
                  </a:r>
                </a:p>
              </p:txBody>
            </p:sp>
          </p:grpSp>
          <p:sp>
            <p:nvSpPr>
              <p:cNvPr id="82" name="Овал 81">
                <a:extLst>
                  <a:ext uri="{FF2B5EF4-FFF2-40B4-BE49-F238E27FC236}">
                    <a16:creationId xmlns:a16="http://schemas.microsoft.com/office/drawing/2014/main" xmlns="" id="{11A5FFC5-F6CC-1A47-A5D1-DCC64787EDC4}"/>
                  </a:ext>
                </a:extLst>
              </p:cNvPr>
              <p:cNvSpPr/>
              <p:nvPr/>
            </p:nvSpPr>
            <p:spPr>
              <a:xfrm>
                <a:off x="558361" y="2112542"/>
                <a:ext cx="274077" cy="25863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Овал 82">
                <a:extLst>
                  <a:ext uri="{FF2B5EF4-FFF2-40B4-BE49-F238E27FC236}">
                    <a16:creationId xmlns:a16="http://schemas.microsoft.com/office/drawing/2014/main" xmlns="" id="{CD1CC052-B951-8641-AB5F-07C8DF7716CF}"/>
                  </a:ext>
                </a:extLst>
              </p:cNvPr>
              <p:cNvSpPr/>
              <p:nvPr/>
            </p:nvSpPr>
            <p:spPr>
              <a:xfrm>
                <a:off x="11240358" y="2106277"/>
                <a:ext cx="274077" cy="25863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xmlns="" id="{5B28D172-B9B4-D947-86D0-DD2E57CF0EFC}"/>
                </a:ext>
              </a:extLst>
            </p:cNvPr>
            <p:cNvGrpSpPr/>
            <p:nvPr/>
          </p:nvGrpSpPr>
          <p:grpSpPr>
            <a:xfrm>
              <a:off x="2276501" y="2608882"/>
              <a:ext cx="151596" cy="582912"/>
              <a:chOff x="2275788" y="2301269"/>
              <a:chExt cx="151596" cy="582912"/>
            </a:xfrm>
          </p:grpSpPr>
          <p:cxnSp>
            <p:nvCxnSpPr>
              <p:cNvPr id="90" name="Прямая соединительная линия 89"/>
              <p:cNvCxnSpPr>
                <a:cxnSpLocks/>
              </p:cNvCxnSpPr>
              <p:nvPr/>
            </p:nvCxnSpPr>
            <p:spPr>
              <a:xfrm>
                <a:off x="2351586" y="2372796"/>
                <a:ext cx="0" cy="51138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Овал 88">
                <a:extLst>
                  <a:ext uri="{FF2B5EF4-FFF2-40B4-BE49-F238E27FC236}">
                    <a16:creationId xmlns:a16="http://schemas.microsoft.com/office/drawing/2014/main" xmlns="" id="{C4554299-09B1-F044-9BF3-34B955E991B2}"/>
                  </a:ext>
                </a:extLst>
              </p:cNvPr>
              <p:cNvSpPr/>
              <p:nvPr/>
            </p:nvSpPr>
            <p:spPr>
              <a:xfrm>
                <a:off x="2275788" y="2301269"/>
                <a:ext cx="151596" cy="14305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xmlns="" id="{9647C0C6-E5A2-2446-B6C6-EAE8E3981E8E}"/>
                </a:ext>
              </a:extLst>
            </p:cNvPr>
            <p:cNvGrpSpPr/>
            <p:nvPr/>
          </p:nvGrpSpPr>
          <p:grpSpPr>
            <a:xfrm>
              <a:off x="5888254" y="2608886"/>
              <a:ext cx="151596" cy="582912"/>
              <a:chOff x="2275786" y="2301273"/>
              <a:chExt cx="151596" cy="582912"/>
            </a:xfrm>
          </p:grpSpPr>
          <p:cxnSp>
            <p:nvCxnSpPr>
              <p:cNvPr id="122" name="Прямая соединительная линия 121">
                <a:extLst>
                  <a:ext uri="{FF2B5EF4-FFF2-40B4-BE49-F238E27FC236}">
                    <a16:creationId xmlns:a16="http://schemas.microsoft.com/office/drawing/2014/main" xmlns="" id="{0BEEEF05-DF41-DC4D-8FB0-B18890D5C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1584" y="2372800"/>
                <a:ext cx="0" cy="51138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Овал 122">
                <a:extLst>
                  <a:ext uri="{FF2B5EF4-FFF2-40B4-BE49-F238E27FC236}">
                    <a16:creationId xmlns:a16="http://schemas.microsoft.com/office/drawing/2014/main" xmlns="" id="{5641BE6C-0EE2-9541-9440-207A1B6BADC1}"/>
                  </a:ext>
                </a:extLst>
              </p:cNvPr>
              <p:cNvSpPr/>
              <p:nvPr/>
            </p:nvSpPr>
            <p:spPr>
              <a:xfrm>
                <a:off x="2275786" y="2301273"/>
                <a:ext cx="151596" cy="14305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24" name="Группа 123">
              <a:extLst>
                <a:ext uri="{FF2B5EF4-FFF2-40B4-BE49-F238E27FC236}">
                  <a16:creationId xmlns:a16="http://schemas.microsoft.com/office/drawing/2014/main" xmlns="" id="{F6B468B9-BC06-A542-9ADD-80C7BDC60312}"/>
                </a:ext>
              </a:extLst>
            </p:cNvPr>
            <p:cNvGrpSpPr/>
            <p:nvPr/>
          </p:nvGrpSpPr>
          <p:grpSpPr>
            <a:xfrm>
              <a:off x="9480397" y="2602793"/>
              <a:ext cx="151596" cy="589258"/>
              <a:chOff x="2256174" y="2301526"/>
              <a:chExt cx="151596" cy="589258"/>
            </a:xfrm>
          </p:grpSpPr>
          <p:cxnSp>
            <p:nvCxnSpPr>
              <p:cNvPr id="125" name="Прямая соединительная линия 124">
                <a:extLst>
                  <a:ext uri="{FF2B5EF4-FFF2-40B4-BE49-F238E27FC236}">
                    <a16:creationId xmlns:a16="http://schemas.microsoft.com/office/drawing/2014/main" xmlns="" id="{A440DD43-0458-F948-BE7A-CCE4F287BC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31971" y="2373053"/>
                <a:ext cx="1" cy="51773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Овал 125">
                <a:extLst>
                  <a:ext uri="{FF2B5EF4-FFF2-40B4-BE49-F238E27FC236}">
                    <a16:creationId xmlns:a16="http://schemas.microsoft.com/office/drawing/2014/main" xmlns="" id="{77886215-EFE8-CD41-BF17-A8BA828981F3}"/>
                  </a:ext>
                </a:extLst>
              </p:cNvPr>
              <p:cNvSpPr/>
              <p:nvPr/>
            </p:nvSpPr>
            <p:spPr>
              <a:xfrm>
                <a:off x="2256174" y="2301526"/>
                <a:ext cx="151596" cy="14305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A933E239-D455-0742-893D-A4071394C116}"/>
              </a:ext>
            </a:extLst>
          </p:cNvPr>
          <p:cNvSpPr txBox="1"/>
          <p:nvPr/>
        </p:nvSpPr>
        <p:spPr>
          <a:xfrm>
            <a:off x="2581507" y="4703532"/>
            <a:ext cx="3127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Проверка заявки на включение промышленного технопарка в реестр Минпромторгом России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xmlns="" id="{093580D4-87E8-9E48-9224-CF8039FDDECB}"/>
              </a:ext>
            </a:extLst>
          </p:cNvPr>
          <p:cNvSpPr txBox="1"/>
          <p:nvPr/>
        </p:nvSpPr>
        <p:spPr>
          <a:xfrm>
            <a:off x="6246158" y="4673737"/>
            <a:ext cx="31274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Подача заявки на получение господдержки </a:t>
            </a:r>
          </a:p>
          <a:p>
            <a:pPr algn="ctr"/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в </a:t>
            </a:r>
            <a:r>
              <a:rPr lang="ru-RU" sz="16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Минпромторг</a:t>
            </a:r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 России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xmlns="" id="{01DC03A7-4FD2-DF47-9735-2BE8CA7348BE}"/>
              </a:ext>
            </a:extLst>
          </p:cNvPr>
          <p:cNvSpPr txBox="1"/>
          <p:nvPr/>
        </p:nvSpPr>
        <p:spPr>
          <a:xfrm>
            <a:off x="8773505" y="1213484"/>
            <a:ext cx="3127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Предоставление субсидии на создание или развитие промышленного технопарка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FFAFA30-C849-9347-8893-E51E1068085E}"/>
              </a:ext>
            </a:extLst>
          </p:cNvPr>
          <p:cNvSpPr txBox="1"/>
          <p:nvPr/>
        </p:nvSpPr>
        <p:spPr>
          <a:xfrm>
            <a:off x="5362715" y="1255548"/>
            <a:ext cx="24552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Включение промышленного технопарка в реестр </a:t>
            </a:r>
            <a:r>
              <a:rPr lang="ru-RU" sz="16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Минпромторга</a:t>
            </a:r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 России и ГИСП*</a:t>
            </a:r>
            <a:endParaRPr lang="ru-RU" sz="1600" dirty="0"/>
          </a:p>
        </p:txBody>
      </p:sp>
      <p:cxnSp>
        <p:nvCxnSpPr>
          <p:cNvPr id="136" name="Прямая соединительная линия 135">
            <a:extLst>
              <a:ext uri="{FF2B5EF4-FFF2-40B4-BE49-F238E27FC236}">
                <a16:creationId xmlns:a16="http://schemas.microsoft.com/office/drawing/2014/main" xmlns="" id="{CE908895-E1DD-0048-8072-51A42AEC6E30}"/>
              </a:ext>
            </a:extLst>
          </p:cNvPr>
          <p:cNvCxnSpPr>
            <a:cxnSpLocks/>
          </p:cNvCxnSpPr>
          <p:nvPr/>
        </p:nvCxnSpPr>
        <p:spPr>
          <a:xfrm>
            <a:off x="755000" y="3650299"/>
            <a:ext cx="0" cy="172291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>
            <a:extLst>
              <a:ext uri="{FF2B5EF4-FFF2-40B4-BE49-F238E27FC236}">
                <a16:creationId xmlns:a16="http://schemas.microsoft.com/office/drawing/2014/main" xmlns="" id="{B115E2E1-EC2E-9849-BA51-24B17C0489D3}"/>
              </a:ext>
            </a:extLst>
          </p:cNvPr>
          <p:cNvCxnSpPr>
            <a:cxnSpLocks/>
            <a:endCxn id="31" idx="2"/>
          </p:cNvCxnSpPr>
          <p:nvPr/>
        </p:nvCxnSpPr>
        <p:spPr>
          <a:xfrm>
            <a:off x="5795691" y="3889681"/>
            <a:ext cx="9729" cy="15867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единительная линия 137">
            <a:extLst>
              <a:ext uri="{FF2B5EF4-FFF2-40B4-BE49-F238E27FC236}">
                <a16:creationId xmlns:a16="http://schemas.microsoft.com/office/drawing/2014/main" xmlns="" id="{04F56B6C-0148-3546-ABAB-5895EFCD94BB}"/>
              </a:ext>
            </a:extLst>
          </p:cNvPr>
          <p:cNvCxnSpPr>
            <a:cxnSpLocks/>
            <a:endCxn id="139" idx="2"/>
          </p:cNvCxnSpPr>
          <p:nvPr/>
        </p:nvCxnSpPr>
        <p:spPr>
          <a:xfrm flipH="1">
            <a:off x="11436998" y="3726340"/>
            <a:ext cx="1758" cy="175008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ткрывающая фигурная скобка 30">
            <a:extLst>
              <a:ext uri="{FF2B5EF4-FFF2-40B4-BE49-F238E27FC236}">
                <a16:creationId xmlns:a16="http://schemas.microsoft.com/office/drawing/2014/main" xmlns="" id="{254934B3-FA61-2C42-8591-961319018B9B}"/>
              </a:ext>
            </a:extLst>
          </p:cNvPr>
          <p:cNvSpPr/>
          <p:nvPr/>
        </p:nvSpPr>
        <p:spPr>
          <a:xfrm rot="16200000">
            <a:off x="3107337" y="3163675"/>
            <a:ext cx="385337" cy="5010829"/>
          </a:xfrm>
          <a:prstGeom prst="leftBrace">
            <a:avLst>
              <a:gd name="adj1" fmla="val 88180"/>
              <a:gd name="adj2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Открывающая фигурная скобка 138">
            <a:extLst>
              <a:ext uri="{FF2B5EF4-FFF2-40B4-BE49-F238E27FC236}">
                <a16:creationId xmlns:a16="http://schemas.microsoft.com/office/drawing/2014/main" xmlns="" id="{CA603B18-26A6-AF43-8E98-D1DBCAA00F39}"/>
              </a:ext>
            </a:extLst>
          </p:cNvPr>
          <p:cNvSpPr/>
          <p:nvPr/>
        </p:nvSpPr>
        <p:spPr>
          <a:xfrm rot="16200000">
            <a:off x="8595784" y="3020543"/>
            <a:ext cx="385337" cy="5297090"/>
          </a:xfrm>
          <a:prstGeom prst="leftBrace">
            <a:avLst>
              <a:gd name="adj1" fmla="val 88180"/>
              <a:gd name="adj2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0" name="Прямая соединительная линия 139">
            <a:extLst>
              <a:ext uri="{FF2B5EF4-FFF2-40B4-BE49-F238E27FC236}">
                <a16:creationId xmlns:a16="http://schemas.microsoft.com/office/drawing/2014/main" xmlns="" id="{117262D4-A49C-EE4B-B6CC-56A3D335FDCB}"/>
              </a:ext>
            </a:extLst>
          </p:cNvPr>
          <p:cNvCxnSpPr>
            <a:cxnSpLocks/>
          </p:cNvCxnSpPr>
          <p:nvPr/>
        </p:nvCxnSpPr>
        <p:spPr>
          <a:xfrm>
            <a:off x="6141666" y="3890946"/>
            <a:ext cx="0" cy="154900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827725F-9FB3-0744-97DF-820C18922046}"/>
              </a:ext>
            </a:extLst>
          </p:cNvPr>
          <p:cNvSpPr txBox="1"/>
          <p:nvPr/>
        </p:nvSpPr>
        <p:spPr>
          <a:xfrm>
            <a:off x="1613697" y="5873755"/>
            <a:ext cx="3441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 </a:t>
            </a:r>
            <a:r>
              <a:rPr lang="ru-RU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этап</a:t>
            </a: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: включение промышленного технопарка </a:t>
            </a:r>
          </a:p>
          <a:p>
            <a:pPr algn="ctr"/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в реестр </a:t>
            </a:r>
            <a:r>
              <a:rPr lang="ru-RU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Минпромторга</a:t>
            </a: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России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5E70FB4-A4A6-4E47-860E-FB26AF465C2F}"/>
              </a:ext>
            </a:extLst>
          </p:cNvPr>
          <p:cNvSpPr txBox="1"/>
          <p:nvPr/>
        </p:nvSpPr>
        <p:spPr>
          <a:xfrm>
            <a:off x="7149855" y="5877272"/>
            <a:ext cx="3506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II</a:t>
            </a:r>
            <a:r>
              <a:rPr lang="ru-RU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этап: </a:t>
            </a: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субсидирование проекта по созданию и </a:t>
            </a:r>
          </a:p>
          <a:p>
            <a:pPr algn="ctr"/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развитию промышленного технопарка</a:t>
            </a:r>
          </a:p>
        </p:txBody>
      </p:sp>
      <p:grpSp>
        <p:nvGrpSpPr>
          <p:cNvPr id="163" name="Group 105">
            <a:extLst>
              <a:ext uri="{FF2B5EF4-FFF2-40B4-BE49-F238E27FC236}">
                <a16:creationId xmlns:a16="http://schemas.microsoft.com/office/drawing/2014/main" xmlns="" id="{60F9EF51-CF2D-B94B-8AF4-245561072CD5}"/>
              </a:ext>
            </a:extLst>
          </p:cNvPr>
          <p:cNvGrpSpPr/>
          <p:nvPr/>
        </p:nvGrpSpPr>
        <p:grpSpPr>
          <a:xfrm>
            <a:off x="4817540" y="1372598"/>
            <a:ext cx="606425" cy="566738"/>
            <a:chOff x="3257550" y="2697164"/>
            <a:chExt cx="606425" cy="566738"/>
          </a:xfrm>
        </p:grpSpPr>
        <p:sp>
          <p:nvSpPr>
            <p:cNvPr id="164" name="Freeform 200">
              <a:extLst>
                <a:ext uri="{FF2B5EF4-FFF2-40B4-BE49-F238E27FC236}">
                  <a16:creationId xmlns:a16="http://schemas.microsoft.com/office/drawing/2014/main" xmlns="" id="{A1ED3646-75EE-C247-BB93-BD89B3C4E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2708276"/>
              <a:ext cx="436563" cy="544513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275" y="0"/>
                </a:cxn>
                <a:cxn ang="0">
                  <a:pos x="275" y="343"/>
                </a:cxn>
                <a:cxn ang="0">
                  <a:pos x="0" y="343"/>
                </a:cxn>
                <a:cxn ang="0">
                  <a:pos x="0" y="109"/>
                </a:cxn>
                <a:cxn ang="0">
                  <a:pos x="111" y="0"/>
                </a:cxn>
              </a:cxnLst>
              <a:rect l="0" t="0" r="r" b="b"/>
              <a:pathLst>
                <a:path w="275" h="343">
                  <a:moveTo>
                    <a:pt x="111" y="0"/>
                  </a:moveTo>
                  <a:lnTo>
                    <a:pt x="275" y="0"/>
                  </a:lnTo>
                  <a:lnTo>
                    <a:pt x="275" y="343"/>
                  </a:lnTo>
                  <a:lnTo>
                    <a:pt x="0" y="343"/>
                  </a:lnTo>
                  <a:lnTo>
                    <a:pt x="0" y="109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201">
              <a:extLst>
                <a:ext uri="{FF2B5EF4-FFF2-40B4-BE49-F238E27FC236}">
                  <a16:creationId xmlns:a16="http://schemas.microsoft.com/office/drawing/2014/main" xmlns="" id="{E0E01818-DF8E-2443-B1B6-CE804E219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550" y="2697164"/>
              <a:ext cx="457200" cy="566738"/>
            </a:xfrm>
            <a:custGeom>
              <a:avLst/>
              <a:gdLst/>
              <a:ahLst/>
              <a:cxnLst>
                <a:cxn ang="0">
                  <a:pos x="0" y="357"/>
                </a:cxn>
                <a:cxn ang="0">
                  <a:pos x="0" y="116"/>
                </a:cxn>
                <a:cxn ang="0">
                  <a:pos x="14" y="116"/>
                </a:cxn>
                <a:cxn ang="0">
                  <a:pos x="14" y="343"/>
                </a:cxn>
                <a:cxn ang="0">
                  <a:pos x="275" y="343"/>
                </a:cxn>
                <a:cxn ang="0">
                  <a:pos x="275" y="14"/>
                </a:cxn>
                <a:cxn ang="0">
                  <a:pos x="118" y="14"/>
                </a:cxn>
                <a:cxn ang="0">
                  <a:pos x="118" y="0"/>
                </a:cxn>
                <a:cxn ang="0">
                  <a:pos x="288" y="0"/>
                </a:cxn>
                <a:cxn ang="0">
                  <a:pos x="288" y="357"/>
                </a:cxn>
                <a:cxn ang="0">
                  <a:pos x="0" y="357"/>
                </a:cxn>
                <a:cxn ang="0">
                  <a:pos x="0" y="357"/>
                </a:cxn>
              </a:cxnLst>
              <a:rect l="0" t="0" r="r" b="b"/>
              <a:pathLst>
                <a:path w="288" h="357">
                  <a:moveTo>
                    <a:pt x="0" y="357"/>
                  </a:moveTo>
                  <a:lnTo>
                    <a:pt x="0" y="116"/>
                  </a:lnTo>
                  <a:lnTo>
                    <a:pt x="14" y="116"/>
                  </a:lnTo>
                  <a:lnTo>
                    <a:pt x="14" y="343"/>
                  </a:lnTo>
                  <a:lnTo>
                    <a:pt x="275" y="343"/>
                  </a:lnTo>
                  <a:lnTo>
                    <a:pt x="275" y="14"/>
                  </a:lnTo>
                  <a:lnTo>
                    <a:pt x="118" y="14"/>
                  </a:lnTo>
                  <a:lnTo>
                    <a:pt x="118" y="0"/>
                  </a:lnTo>
                  <a:lnTo>
                    <a:pt x="288" y="0"/>
                  </a:lnTo>
                  <a:lnTo>
                    <a:pt x="288" y="357"/>
                  </a:lnTo>
                  <a:lnTo>
                    <a:pt x="0" y="357"/>
                  </a:lnTo>
                  <a:lnTo>
                    <a:pt x="0" y="357"/>
                  </a:lnTo>
                  <a:close/>
                </a:path>
              </a:pathLst>
            </a:custGeom>
            <a:solidFill>
              <a:srgbClr val="6B294C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202">
              <a:extLst>
                <a:ext uri="{FF2B5EF4-FFF2-40B4-BE49-F238E27FC236}">
                  <a16:creationId xmlns:a16="http://schemas.microsoft.com/office/drawing/2014/main" xmlns="" id="{492F9EBB-B038-094B-A324-E887E456B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2708276"/>
              <a:ext cx="146050" cy="144463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92" y="91"/>
                </a:cxn>
                <a:cxn ang="0">
                  <a:pos x="0" y="91"/>
                </a:cxn>
                <a:cxn ang="0">
                  <a:pos x="92" y="0"/>
                </a:cxn>
              </a:cxnLst>
              <a:rect l="0" t="0" r="r" b="b"/>
              <a:pathLst>
                <a:path w="92" h="91">
                  <a:moveTo>
                    <a:pt x="92" y="0"/>
                  </a:moveTo>
                  <a:lnTo>
                    <a:pt x="92" y="91"/>
                  </a:lnTo>
                  <a:lnTo>
                    <a:pt x="0" y="91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6B294C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203">
              <a:extLst>
                <a:ext uri="{FF2B5EF4-FFF2-40B4-BE49-F238E27FC236}">
                  <a16:creationId xmlns:a16="http://schemas.microsoft.com/office/drawing/2014/main" xmlns="" id="{0382DD43-6DB9-7A4E-B22A-DE21159E8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750" y="3017839"/>
              <a:ext cx="306388" cy="17463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220" y="0"/>
                </a:cxn>
                <a:cxn ang="0">
                  <a:pos x="226" y="6"/>
                </a:cxn>
                <a:cxn ang="0">
                  <a:pos x="226" y="6"/>
                </a:cxn>
                <a:cxn ang="0">
                  <a:pos x="220" y="12"/>
                </a:cxn>
                <a:cxn ang="0">
                  <a:pos x="220" y="12"/>
                </a:cxn>
                <a:cxn ang="0">
                  <a:pos x="6" y="12"/>
                </a:cxn>
              </a:cxnLst>
              <a:rect l="0" t="0" r="r" b="b"/>
              <a:pathLst>
                <a:path w="226" h="12">
                  <a:moveTo>
                    <a:pt x="6" y="12"/>
                  </a:move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4" y="0"/>
                    <a:pt x="226" y="3"/>
                    <a:pt x="226" y="6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26" y="10"/>
                    <a:pt x="224" y="12"/>
                    <a:pt x="220" y="12"/>
                  </a:cubicBezTo>
                  <a:cubicBezTo>
                    <a:pt x="220" y="12"/>
                    <a:pt x="220" y="12"/>
                    <a:pt x="220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204">
              <a:extLst>
                <a:ext uri="{FF2B5EF4-FFF2-40B4-BE49-F238E27FC236}">
                  <a16:creationId xmlns:a16="http://schemas.microsoft.com/office/drawing/2014/main" xmlns="" id="{EAA857B9-0D5F-C445-B85D-A186887A6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750" y="2971801"/>
              <a:ext cx="306388" cy="15875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220" y="0"/>
                </a:cxn>
                <a:cxn ang="0">
                  <a:pos x="226" y="6"/>
                </a:cxn>
                <a:cxn ang="0">
                  <a:pos x="226" y="6"/>
                </a:cxn>
                <a:cxn ang="0">
                  <a:pos x="220" y="12"/>
                </a:cxn>
                <a:cxn ang="0">
                  <a:pos x="220" y="12"/>
                </a:cxn>
                <a:cxn ang="0">
                  <a:pos x="6" y="12"/>
                </a:cxn>
              </a:cxnLst>
              <a:rect l="0" t="0" r="r" b="b"/>
              <a:pathLst>
                <a:path w="226" h="12">
                  <a:moveTo>
                    <a:pt x="6" y="12"/>
                  </a:move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4" y="0"/>
                    <a:pt x="226" y="3"/>
                    <a:pt x="226" y="6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26" y="10"/>
                    <a:pt x="224" y="12"/>
                    <a:pt x="220" y="12"/>
                  </a:cubicBezTo>
                  <a:cubicBezTo>
                    <a:pt x="220" y="12"/>
                    <a:pt x="220" y="12"/>
                    <a:pt x="220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205">
              <a:extLst>
                <a:ext uri="{FF2B5EF4-FFF2-40B4-BE49-F238E27FC236}">
                  <a16:creationId xmlns:a16="http://schemas.microsoft.com/office/drawing/2014/main" xmlns="" id="{06A41408-7A89-CC44-87D9-D4E57878A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750" y="2925764"/>
              <a:ext cx="306388" cy="17463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220" y="0"/>
                </a:cxn>
                <a:cxn ang="0">
                  <a:pos x="226" y="7"/>
                </a:cxn>
                <a:cxn ang="0">
                  <a:pos x="226" y="7"/>
                </a:cxn>
                <a:cxn ang="0">
                  <a:pos x="220" y="13"/>
                </a:cxn>
                <a:cxn ang="0">
                  <a:pos x="220" y="13"/>
                </a:cxn>
                <a:cxn ang="0">
                  <a:pos x="6" y="13"/>
                </a:cxn>
              </a:cxnLst>
              <a:rect l="0" t="0" r="r" b="b"/>
              <a:pathLst>
                <a:path w="226" h="13">
                  <a:moveTo>
                    <a:pt x="6" y="13"/>
                  </a:moveTo>
                  <a:cubicBezTo>
                    <a:pt x="2" y="13"/>
                    <a:pt x="0" y="10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4" y="0"/>
                    <a:pt x="226" y="3"/>
                    <a:pt x="226" y="7"/>
                  </a:cubicBezTo>
                  <a:cubicBezTo>
                    <a:pt x="226" y="7"/>
                    <a:pt x="226" y="7"/>
                    <a:pt x="226" y="7"/>
                  </a:cubicBezTo>
                  <a:cubicBezTo>
                    <a:pt x="226" y="10"/>
                    <a:pt x="224" y="13"/>
                    <a:pt x="220" y="13"/>
                  </a:cubicBezTo>
                  <a:cubicBezTo>
                    <a:pt x="220" y="13"/>
                    <a:pt x="220" y="13"/>
                    <a:pt x="220" y="13"/>
                  </a:cubicBezTo>
                  <a:cubicBezTo>
                    <a:pt x="6" y="13"/>
                    <a:pt x="6" y="13"/>
                    <a:pt x="6" y="1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206">
              <a:extLst>
                <a:ext uri="{FF2B5EF4-FFF2-40B4-BE49-F238E27FC236}">
                  <a16:creationId xmlns:a16="http://schemas.microsoft.com/office/drawing/2014/main" xmlns="" id="{BAEE6036-B347-7247-90C7-ABEAAD604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750" y="3063876"/>
              <a:ext cx="306388" cy="17463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220" y="0"/>
                </a:cxn>
                <a:cxn ang="0">
                  <a:pos x="226" y="6"/>
                </a:cxn>
                <a:cxn ang="0">
                  <a:pos x="226" y="6"/>
                </a:cxn>
                <a:cxn ang="0">
                  <a:pos x="220" y="12"/>
                </a:cxn>
                <a:cxn ang="0">
                  <a:pos x="220" y="12"/>
                </a:cxn>
                <a:cxn ang="0">
                  <a:pos x="6" y="12"/>
                </a:cxn>
              </a:cxnLst>
              <a:rect l="0" t="0" r="r" b="b"/>
              <a:pathLst>
                <a:path w="226" h="12">
                  <a:moveTo>
                    <a:pt x="6" y="12"/>
                  </a:move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4" y="0"/>
                    <a:pt x="226" y="3"/>
                    <a:pt x="226" y="6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26" y="10"/>
                    <a:pt x="224" y="12"/>
                    <a:pt x="220" y="12"/>
                  </a:cubicBezTo>
                  <a:cubicBezTo>
                    <a:pt x="220" y="12"/>
                    <a:pt x="220" y="12"/>
                    <a:pt x="220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207">
              <a:extLst>
                <a:ext uri="{FF2B5EF4-FFF2-40B4-BE49-F238E27FC236}">
                  <a16:creationId xmlns:a16="http://schemas.microsoft.com/office/drawing/2014/main" xmlns="" id="{71AD8BEF-F6F0-394E-8116-41A02163E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750" y="3111501"/>
              <a:ext cx="161925" cy="15875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113" y="0"/>
                </a:cxn>
                <a:cxn ang="0">
                  <a:pos x="119" y="6"/>
                </a:cxn>
                <a:cxn ang="0">
                  <a:pos x="119" y="6"/>
                </a:cxn>
                <a:cxn ang="0">
                  <a:pos x="113" y="12"/>
                </a:cxn>
                <a:cxn ang="0">
                  <a:pos x="113" y="12"/>
                </a:cxn>
                <a:cxn ang="0">
                  <a:pos x="6" y="12"/>
                </a:cxn>
              </a:cxnLst>
              <a:rect l="0" t="0" r="r" b="b"/>
              <a:pathLst>
                <a:path w="119" h="12">
                  <a:moveTo>
                    <a:pt x="6" y="12"/>
                  </a:moveTo>
                  <a:cubicBezTo>
                    <a:pt x="2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7" y="0"/>
                    <a:pt x="119" y="3"/>
                    <a:pt x="119" y="6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9" y="10"/>
                    <a:pt x="117" y="12"/>
                    <a:pt x="113" y="12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Oval 209">
              <a:extLst>
                <a:ext uri="{FF2B5EF4-FFF2-40B4-BE49-F238E27FC236}">
                  <a16:creationId xmlns:a16="http://schemas.microsoft.com/office/drawing/2014/main" xmlns="" id="{A2E69392-8875-064B-A026-C4A8627B11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875" y="2973388"/>
              <a:ext cx="292100" cy="29051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Oval 210">
              <a:extLst>
                <a:ext uri="{FF2B5EF4-FFF2-40B4-BE49-F238E27FC236}">
                  <a16:creationId xmlns:a16="http://schemas.microsoft.com/office/drawing/2014/main" xmlns="" id="{3210C96F-B642-6246-A2C6-790BA12C9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100" y="2995613"/>
              <a:ext cx="247650" cy="246063"/>
            </a:xfrm>
            <a:prstGeom prst="ellipse">
              <a:avLst/>
            </a:prstGeom>
            <a:solidFill>
              <a:srgbClr val="6B294C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211">
              <a:extLst>
                <a:ext uri="{FF2B5EF4-FFF2-40B4-BE49-F238E27FC236}">
                  <a16:creationId xmlns:a16="http://schemas.microsoft.com/office/drawing/2014/main" xmlns="" id="{82214971-E74E-3248-B4CB-676878CEC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725" y="3054351"/>
              <a:ext cx="152400" cy="133350"/>
            </a:xfrm>
            <a:custGeom>
              <a:avLst/>
              <a:gdLst/>
              <a:ahLst/>
              <a:cxnLst>
                <a:cxn ang="0">
                  <a:pos x="35" y="93"/>
                </a:cxn>
                <a:cxn ang="0">
                  <a:pos x="4" y="51"/>
                </a:cxn>
                <a:cxn ang="0">
                  <a:pos x="6" y="34"/>
                </a:cxn>
                <a:cxn ang="0">
                  <a:pos x="6" y="34"/>
                </a:cxn>
                <a:cxn ang="0">
                  <a:pos x="23" y="36"/>
                </a:cxn>
                <a:cxn ang="0">
                  <a:pos x="23" y="36"/>
                </a:cxn>
                <a:cxn ang="0">
                  <a:pos x="45" y="66"/>
                </a:cxn>
                <a:cxn ang="0">
                  <a:pos x="89" y="7"/>
                </a:cxn>
                <a:cxn ang="0">
                  <a:pos x="106" y="4"/>
                </a:cxn>
                <a:cxn ang="0">
                  <a:pos x="106" y="4"/>
                </a:cxn>
                <a:cxn ang="0">
                  <a:pos x="108" y="21"/>
                </a:cxn>
                <a:cxn ang="0">
                  <a:pos x="108" y="21"/>
                </a:cxn>
                <a:cxn ang="0">
                  <a:pos x="55" y="93"/>
                </a:cxn>
                <a:cxn ang="0">
                  <a:pos x="45" y="98"/>
                </a:cxn>
                <a:cxn ang="0">
                  <a:pos x="45" y="98"/>
                </a:cxn>
                <a:cxn ang="0">
                  <a:pos x="35" y="93"/>
                </a:cxn>
              </a:cxnLst>
              <a:rect l="0" t="0" r="r" b="b"/>
              <a:pathLst>
                <a:path w="112" h="98">
                  <a:moveTo>
                    <a:pt x="35" y="93"/>
                  </a:moveTo>
                  <a:cubicBezTo>
                    <a:pt x="4" y="51"/>
                    <a:pt x="4" y="51"/>
                    <a:pt x="4" y="51"/>
                  </a:cubicBezTo>
                  <a:cubicBezTo>
                    <a:pt x="0" y="45"/>
                    <a:pt x="1" y="38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12" y="30"/>
                    <a:pt x="19" y="31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3" y="1"/>
                    <a:pt x="100" y="0"/>
                    <a:pt x="106" y="4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11" y="8"/>
                    <a:pt x="112" y="16"/>
                    <a:pt x="108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2" y="96"/>
                    <a:pt x="49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1" y="98"/>
                    <a:pt x="38" y="96"/>
                    <a:pt x="35" y="9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6B294C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6" name="Group 12">
            <a:extLst>
              <a:ext uri="{FF2B5EF4-FFF2-40B4-BE49-F238E27FC236}">
                <a16:creationId xmlns:a16="http://schemas.microsoft.com/office/drawing/2014/main" xmlns="" id="{6A4F64C4-C870-6742-BCDE-9CD1406DED9D}"/>
              </a:ext>
            </a:extLst>
          </p:cNvPr>
          <p:cNvGrpSpPr/>
          <p:nvPr/>
        </p:nvGrpSpPr>
        <p:grpSpPr>
          <a:xfrm>
            <a:off x="1530958" y="4653136"/>
            <a:ext cx="994987" cy="615488"/>
            <a:chOff x="1868488" y="1239838"/>
            <a:chExt cx="1485900" cy="919162"/>
          </a:xfrm>
          <a:solidFill>
            <a:srgbClr val="6B294C"/>
          </a:solidFill>
        </p:grpSpPr>
        <p:sp>
          <p:nvSpPr>
            <p:cNvPr id="177" name="Freeform 13">
              <a:extLst>
                <a:ext uri="{FF2B5EF4-FFF2-40B4-BE49-F238E27FC236}">
                  <a16:creationId xmlns:a16="http://schemas.microsoft.com/office/drawing/2014/main" xmlns="" id="{079436C7-B3A7-5E41-93BF-F192DC0FC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750" y="2062163"/>
              <a:ext cx="587375" cy="96837"/>
            </a:xfrm>
            <a:custGeom>
              <a:avLst/>
              <a:gdLst>
                <a:gd name="T0" fmla="*/ 27 w 334"/>
                <a:gd name="T1" fmla="*/ 55 h 55"/>
                <a:gd name="T2" fmla="*/ 0 w 334"/>
                <a:gd name="T3" fmla="*/ 29 h 55"/>
                <a:gd name="T4" fmla="*/ 0 w 334"/>
                <a:gd name="T5" fmla="*/ 27 h 55"/>
                <a:gd name="T6" fmla="*/ 27 w 334"/>
                <a:gd name="T7" fmla="*/ 0 h 55"/>
                <a:gd name="T8" fmla="*/ 307 w 334"/>
                <a:gd name="T9" fmla="*/ 0 h 55"/>
                <a:gd name="T10" fmla="*/ 334 w 334"/>
                <a:gd name="T11" fmla="*/ 27 h 55"/>
                <a:gd name="T12" fmla="*/ 334 w 334"/>
                <a:gd name="T13" fmla="*/ 29 h 55"/>
                <a:gd name="T14" fmla="*/ 307 w 334"/>
                <a:gd name="T15" fmla="*/ 55 h 55"/>
                <a:gd name="T16" fmla="*/ 27 w 334"/>
                <a:gd name="T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4" h="55">
                  <a:moveTo>
                    <a:pt x="27" y="55"/>
                  </a:moveTo>
                  <a:cubicBezTo>
                    <a:pt x="12" y="55"/>
                    <a:pt x="0" y="43"/>
                    <a:pt x="0" y="2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2" y="0"/>
                    <a:pt x="334" y="12"/>
                    <a:pt x="334" y="27"/>
                  </a:cubicBezTo>
                  <a:cubicBezTo>
                    <a:pt x="334" y="29"/>
                    <a:pt x="334" y="29"/>
                    <a:pt x="334" y="29"/>
                  </a:cubicBezTo>
                  <a:cubicBezTo>
                    <a:pt x="334" y="43"/>
                    <a:pt x="322" y="55"/>
                    <a:pt x="307" y="55"/>
                  </a:cubicBezTo>
                  <a:lnTo>
                    <a:pt x="27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  <p:sp>
          <p:nvSpPr>
            <p:cNvPr id="178" name="Freeform 14">
              <a:extLst>
                <a:ext uri="{FF2B5EF4-FFF2-40B4-BE49-F238E27FC236}">
                  <a16:creationId xmlns:a16="http://schemas.microsoft.com/office/drawing/2014/main" xmlns="" id="{53B66B4C-C2E2-FD4A-A3A6-4A322B2649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8488" y="1239838"/>
              <a:ext cx="1485900" cy="890587"/>
            </a:xfrm>
            <a:custGeom>
              <a:avLst/>
              <a:gdLst>
                <a:gd name="T0" fmla="*/ 535 w 844"/>
                <a:gd name="T1" fmla="*/ 209 h 505"/>
                <a:gd name="T2" fmla="*/ 548 w 844"/>
                <a:gd name="T3" fmla="*/ 189 h 505"/>
                <a:gd name="T4" fmla="*/ 303 w 844"/>
                <a:gd name="T5" fmla="*/ 209 h 505"/>
                <a:gd name="T6" fmla="*/ 9 w 844"/>
                <a:gd name="T7" fmla="*/ 452 h 505"/>
                <a:gd name="T8" fmla="*/ 9 w 844"/>
                <a:gd name="T9" fmla="*/ 471 h 505"/>
                <a:gd name="T10" fmla="*/ 844 w 844"/>
                <a:gd name="T11" fmla="*/ 460 h 505"/>
                <a:gd name="T12" fmla="*/ 347 w 844"/>
                <a:gd name="T13" fmla="*/ 452 h 505"/>
                <a:gd name="T14" fmla="*/ 372 w 844"/>
                <a:gd name="T15" fmla="*/ 452 h 505"/>
                <a:gd name="T16" fmla="*/ 409 w 844"/>
                <a:gd name="T17" fmla="*/ 209 h 505"/>
                <a:gd name="T18" fmla="*/ 497 w 844"/>
                <a:gd name="T19" fmla="*/ 452 h 505"/>
                <a:gd name="T20" fmla="*/ 497 w 844"/>
                <a:gd name="T21" fmla="*/ 209 h 505"/>
                <a:gd name="T22" fmla="*/ 282 w 844"/>
                <a:gd name="T23" fmla="*/ 485 h 505"/>
                <a:gd name="T24" fmla="*/ 282 w 844"/>
                <a:gd name="T25" fmla="*/ 505 h 505"/>
                <a:gd name="T26" fmla="*/ 571 w 844"/>
                <a:gd name="T27" fmla="*/ 494 h 505"/>
                <a:gd name="T28" fmla="*/ 816 w 844"/>
                <a:gd name="T29" fmla="*/ 438 h 505"/>
                <a:gd name="T30" fmla="*/ 832 w 844"/>
                <a:gd name="T31" fmla="*/ 241 h 505"/>
                <a:gd name="T32" fmla="*/ 555 w 844"/>
                <a:gd name="T33" fmla="*/ 231 h 505"/>
                <a:gd name="T34" fmla="*/ 784 w 844"/>
                <a:gd name="T35" fmla="*/ 274 h 505"/>
                <a:gd name="T36" fmla="*/ 750 w 844"/>
                <a:gd name="T37" fmla="*/ 274 h 505"/>
                <a:gd name="T38" fmla="*/ 784 w 844"/>
                <a:gd name="T39" fmla="*/ 396 h 505"/>
                <a:gd name="T40" fmla="*/ 696 w 844"/>
                <a:gd name="T41" fmla="*/ 274 h 505"/>
                <a:gd name="T42" fmla="*/ 696 w 844"/>
                <a:gd name="T43" fmla="*/ 319 h 505"/>
                <a:gd name="T44" fmla="*/ 730 w 844"/>
                <a:gd name="T45" fmla="*/ 351 h 505"/>
                <a:gd name="T46" fmla="*/ 696 w 844"/>
                <a:gd name="T47" fmla="*/ 351 h 505"/>
                <a:gd name="T48" fmla="*/ 676 w 844"/>
                <a:gd name="T49" fmla="*/ 319 h 505"/>
                <a:gd name="T50" fmla="*/ 642 w 844"/>
                <a:gd name="T51" fmla="*/ 351 h 505"/>
                <a:gd name="T52" fmla="*/ 642 w 844"/>
                <a:gd name="T53" fmla="*/ 396 h 505"/>
                <a:gd name="T54" fmla="*/ 622 w 844"/>
                <a:gd name="T55" fmla="*/ 274 h 505"/>
                <a:gd name="T56" fmla="*/ 588 w 844"/>
                <a:gd name="T57" fmla="*/ 274 h 505"/>
                <a:gd name="T58" fmla="*/ 622 w 844"/>
                <a:gd name="T59" fmla="*/ 396 h 505"/>
                <a:gd name="T60" fmla="*/ 20 w 844"/>
                <a:gd name="T61" fmla="*/ 250 h 505"/>
                <a:gd name="T62" fmla="*/ 289 w 844"/>
                <a:gd name="T63" fmla="*/ 438 h 505"/>
                <a:gd name="T64" fmla="*/ 12 w 844"/>
                <a:gd name="T65" fmla="*/ 240 h 505"/>
                <a:gd name="T66" fmla="*/ 222 w 844"/>
                <a:gd name="T67" fmla="*/ 274 h 505"/>
                <a:gd name="T68" fmla="*/ 222 w 844"/>
                <a:gd name="T69" fmla="*/ 319 h 505"/>
                <a:gd name="T70" fmla="*/ 256 w 844"/>
                <a:gd name="T71" fmla="*/ 351 h 505"/>
                <a:gd name="T72" fmla="*/ 222 w 844"/>
                <a:gd name="T73" fmla="*/ 351 h 505"/>
                <a:gd name="T74" fmla="*/ 202 w 844"/>
                <a:gd name="T75" fmla="*/ 319 h 505"/>
                <a:gd name="T76" fmla="*/ 168 w 844"/>
                <a:gd name="T77" fmla="*/ 351 h 505"/>
                <a:gd name="T78" fmla="*/ 168 w 844"/>
                <a:gd name="T79" fmla="*/ 396 h 505"/>
                <a:gd name="T80" fmla="*/ 148 w 844"/>
                <a:gd name="T81" fmla="*/ 274 h 505"/>
                <a:gd name="T82" fmla="*/ 114 w 844"/>
                <a:gd name="T83" fmla="*/ 274 h 505"/>
                <a:gd name="T84" fmla="*/ 148 w 844"/>
                <a:gd name="T85" fmla="*/ 396 h 505"/>
                <a:gd name="T86" fmla="*/ 60 w 844"/>
                <a:gd name="T87" fmla="*/ 274 h 505"/>
                <a:gd name="T88" fmla="*/ 60 w 844"/>
                <a:gd name="T89" fmla="*/ 319 h 505"/>
                <a:gd name="T90" fmla="*/ 94 w 844"/>
                <a:gd name="T91" fmla="*/ 351 h 505"/>
                <a:gd name="T92" fmla="*/ 60 w 844"/>
                <a:gd name="T93" fmla="*/ 351 h 505"/>
                <a:gd name="T94" fmla="*/ 424 w 844"/>
                <a:gd name="T95" fmla="*/ 114 h 505"/>
                <a:gd name="T96" fmla="*/ 516 w 844"/>
                <a:gd name="T97" fmla="*/ 16 h 505"/>
                <a:gd name="T98" fmla="*/ 422 w 844"/>
                <a:gd name="T99" fmla="*/ 3 h 505"/>
                <a:gd name="T100" fmla="*/ 420 w 844"/>
                <a:gd name="T101" fmla="*/ 11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4" h="505">
                  <a:moveTo>
                    <a:pt x="836" y="452"/>
                  </a:moveTo>
                  <a:cubicBezTo>
                    <a:pt x="535" y="452"/>
                    <a:pt x="535" y="452"/>
                    <a:pt x="535" y="452"/>
                  </a:cubicBezTo>
                  <a:cubicBezTo>
                    <a:pt x="535" y="209"/>
                    <a:pt x="535" y="209"/>
                    <a:pt x="535" y="209"/>
                  </a:cubicBezTo>
                  <a:cubicBezTo>
                    <a:pt x="535" y="209"/>
                    <a:pt x="538" y="209"/>
                    <a:pt x="541" y="209"/>
                  </a:cubicBezTo>
                  <a:cubicBezTo>
                    <a:pt x="545" y="209"/>
                    <a:pt x="548" y="205"/>
                    <a:pt x="548" y="200"/>
                  </a:cubicBezTo>
                  <a:cubicBezTo>
                    <a:pt x="548" y="189"/>
                    <a:pt x="548" y="189"/>
                    <a:pt x="548" y="189"/>
                  </a:cubicBezTo>
                  <a:cubicBezTo>
                    <a:pt x="296" y="189"/>
                    <a:pt x="296" y="189"/>
                    <a:pt x="296" y="189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6" y="205"/>
                    <a:pt x="299" y="209"/>
                    <a:pt x="303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452"/>
                    <a:pt x="310" y="452"/>
                    <a:pt x="310" y="452"/>
                  </a:cubicBezTo>
                  <a:cubicBezTo>
                    <a:pt x="9" y="452"/>
                    <a:pt x="9" y="452"/>
                    <a:pt x="9" y="452"/>
                  </a:cubicBezTo>
                  <a:cubicBezTo>
                    <a:pt x="4" y="452"/>
                    <a:pt x="0" y="456"/>
                    <a:pt x="0" y="460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0" y="467"/>
                    <a:pt x="4" y="471"/>
                    <a:pt x="9" y="471"/>
                  </a:cubicBezTo>
                  <a:cubicBezTo>
                    <a:pt x="836" y="471"/>
                    <a:pt x="836" y="471"/>
                    <a:pt x="836" y="471"/>
                  </a:cubicBezTo>
                  <a:cubicBezTo>
                    <a:pt x="840" y="471"/>
                    <a:pt x="844" y="467"/>
                    <a:pt x="844" y="462"/>
                  </a:cubicBezTo>
                  <a:cubicBezTo>
                    <a:pt x="844" y="460"/>
                    <a:pt x="844" y="460"/>
                    <a:pt x="844" y="460"/>
                  </a:cubicBezTo>
                  <a:cubicBezTo>
                    <a:pt x="844" y="456"/>
                    <a:pt x="840" y="452"/>
                    <a:pt x="836" y="452"/>
                  </a:cubicBezTo>
                  <a:close/>
                  <a:moveTo>
                    <a:pt x="372" y="452"/>
                  </a:moveTo>
                  <a:cubicBezTo>
                    <a:pt x="347" y="452"/>
                    <a:pt x="347" y="452"/>
                    <a:pt x="347" y="452"/>
                  </a:cubicBezTo>
                  <a:cubicBezTo>
                    <a:pt x="347" y="209"/>
                    <a:pt x="347" y="209"/>
                    <a:pt x="347" y="209"/>
                  </a:cubicBezTo>
                  <a:cubicBezTo>
                    <a:pt x="372" y="209"/>
                    <a:pt x="372" y="209"/>
                    <a:pt x="372" y="209"/>
                  </a:cubicBezTo>
                  <a:lnTo>
                    <a:pt x="372" y="452"/>
                  </a:lnTo>
                  <a:close/>
                  <a:moveTo>
                    <a:pt x="435" y="452"/>
                  </a:moveTo>
                  <a:cubicBezTo>
                    <a:pt x="409" y="452"/>
                    <a:pt x="409" y="452"/>
                    <a:pt x="409" y="452"/>
                  </a:cubicBezTo>
                  <a:cubicBezTo>
                    <a:pt x="409" y="209"/>
                    <a:pt x="409" y="209"/>
                    <a:pt x="409" y="209"/>
                  </a:cubicBezTo>
                  <a:cubicBezTo>
                    <a:pt x="435" y="209"/>
                    <a:pt x="435" y="209"/>
                    <a:pt x="435" y="209"/>
                  </a:cubicBezTo>
                  <a:lnTo>
                    <a:pt x="435" y="452"/>
                  </a:lnTo>
                  <a:close/>
                  <a:moveTo>
                    <a:pt x="497" y="452"/>
                  </a:moveTo>
                  <a:cubicBezTo>
                    <a:pt x="472" y="452"/>
                    <a:pt x="472" y="452"/>
                    <a:pt x="472" y="452"/>
                  </a:cubicBezTo>
                  <a:cubicBezTo>
                    <a:pt x="472" y="209"/>
                    <a:pt x="472" y="209"/>
                    <a:pt x="472" y="209"/>
                  </a:cubicBezTo>
                  <a:cubicBezTo>
                    <a:pt x="497" y="209"/>
                    <a:pt x="497" y="209"/>
                    <a:pt x="497" y="209"/>
                  </a:cubicBezTo>
                  <a:lnTo>
                    <a:pt x="497" y="452"/>
                  </a:lnTo>
                  <a:close/>
                  <a:moveTo>
                    <a:pt x="562" y="485"/>
                  </a:moveTo>
                  <a:cubicBezTo>
                    <a:pt x="282" y="485"/>
                    <a:pt x="282" y="485"/>
                    <a:pt x="282" y="485"/>
                  </a:cubicBezTo>
                  <a:cubicBezTo>
                    <a:pt x="277" y="485"/>
                    <a:pt x="273" y="489"/>
                    <a:pt x="273" y="494"/>
                  </a:cubicBezTo>
                  <a:cubicBezTo>
                    <a:pt x="273" y="496"/>
                    <a:pt x="273" y="496"/>
                    <a:pt x="273" y="496"/>
                  </a:cubicBezTo>
                  <a:cubicBezTo>
                    <a:pt x="273" y="501"/>
                    <a:pt x="277" y="505"/>
                    <a:pt x="282" y="505"/>
                  </a:cubicBezTo>
                  <a:cubicBezTo>
                    <a:pt x="562" y="505"/>
                    <a:pt x="562" y="505"/>
                    <a:pt x="562" y="505"/>
                  </a:cubicBezTo>
                  <a:cubicBezTo>
                    <a:pt x="567" y="505"/>
                    <a:pt x="571" y="501"/>
                    <a:pt x="571" y="496"/>
                  </a:cubicBezTo>
                  <a:cubicBezTo>
                    <a:pt x="571" y="494"/>
                    <a:pt x="571" y="494"/>
                    <a:pt x="571" y="494"/>
                  </a:cubicBezTo>
                  <a:cubicBezTo>
                    <a:pt x="571" y="489"/>
                    <a:pt x="567" y="485"/>
                    <a:pt x="562" y="485"/>
                  </a:cubicBezTo>
                  <a:close/>
                  <a:moveTo>
                    <a:pt x="555" y="438"/>
                  </a:moveTo>
                  <a:cubicBezTo>
                    <a:pt x="816" y="438"/>
                    <a:pt x="816" y="438"/>
                    <a:pt x="816" y="438"/>
                  </a:cubicBezTo>
                  <a:cubicBezTo>
                    <a:pt x="816" y="250"/>
                    <a:pt x="816" y="250"/>
                    <a:pt x="816" y="250"/>
                  </a:cubicBezTo>
                  <a:cubicBezTo>
                    <a:pt x="816" y="250"/>
                    <a:pt x="820" y="250"/>
                    <a:pt x="824" y="250"/>
                  </a:cubicBezTo>
                  <a:cubicBezTo>
                    <a:pt x="829" y="250"/>
                    <a:pt x="832" y="246"/>
                    <a:pt x="832" y="241"/>
                  </a:cubicBezTo>
                  <a:cubicBezTo>
                    <a:pt x="832" y="240"/>
                    <a:pt x="832" y="240"/>
                    <a:pt x="832" y="240"/>
                  </a:cubicBezTo>
                  <a:cubicBezTo>
                    <a:pt x="832" y="235"/>
                    <a:pt x="828" y="231"/>
                    <a:pt x="823" y="231"/>
                  </a:cubicBezTo>
                  <a:cubicBezTo>
                    <a:pt x="555" y="231"/>
                    <a:pt x="555" y="231"/>
                    <a:pt x="555" y="231"/>
                  </a:cubicBezTo>
                  <a:lnTo>
                    <a:pt x="555" y="438"/>
                  </a:lnTo>
                  <a:close/>
                  <a:moveTo>
                    <a:pt x="750" y="274"/>
                  </a:moveTo>
                  <a:cubicBezTo>
                    <a:pt x="784" y="274"/>
                    <a:pt x="784" y="274"/>
                    <a:pt x="784" y="274"/>
                  </a:cubicBezTo>
                  <a:cubicBezTo>
                    <a:pt x="784" y="319"/>
                    <a:pt x="784" y="319"/>
                    <a:pt x="784" y="319"/>
                  </a:cubicBezTo>
                  <a:cubicBezTo>
                    <a:pt x="750" y="319"/>
                    <a:pt x="750" y="319"/>
                    <a:pt x="750" y="319"/>
                  </a:cubicBezTo>
                  <a:lnTo>
                    <a:pt x="750" y="274"/>
                  </a:lnTo>
                  <a:close/>
                  <a:moveTo>
                    <a:pt x="750" y="351"/>
                  </a:moveTo>
                  <a:cubicBezTo>
                    <a:pt x="784" y="351"/>
                    <a:pt x="784" y="351"/>
                    <a:pt x="784" y="351"/>
                  </a:cubicBezTo>
                  <a:cubicBezTo>
                    <a:pt x="784" y="396"/>
                    <a:pt x="784" y="396"/>
                    <a:pt x="784" y="396"/>
                  </a:cubicBezTo>
                  <a:cubicBezTo>
                    <a:pt x="750" y="396"/>
                    <a:pt x="750" y="396"/>
                    <a:pt x="750" y="396"/>
                  </a:cubicBezTo>
                  <a:lnTo>
                    <a:pt x="750" y="351"/>
                  </a:lnTo>
                  <a:close/>
                  <a:moveTo>
                    <a:pt x="696" y="274"/>
                  </a:moveTo>
                  <a:cubicBezTo>
                    <a:pt x="730" y="274"/>
                    <a:pt x="730" y="274"/>
                    <a:pt x="730" y="274"/>
                  </a:cubicBezTo>
                  <a:cubicBezTo>
                    <a:pt x="730" y="319"/>
                    <a:pt x="730" y="319"/>
                    <a:pt x="730" y="319"/>
                  </a:cubicBezTo>
                  <a:cubicBezTo>
                    <a:pt x="696" y="319"/>
                    <a:pt x="696" y="319"/>
                    <a:pt x="696" y="319"/>
                  </a:cubicBezTo>
                  <a:lnTo>
                    <a:pt x="696" y="274"/>
                  </a:lnTo>
                  <a:close/>
                  <a:moveTo>
                    <a:pt x="696" y="351"/>
                  </a:moveTo>
                  <a:cubicBezTo>
                    <a:pt x="730" y="351"/>
                    <a:pt x="730" y="351"/>
                    <a:pt x="730" y="351"/>
                  </a:cubicBezTo>
                  <a:cubicBezTo>
                    <a:pt x="730" y="396"/>
                    <a:pt x="730" y="396"/>
                    <a:pt x="730" y="396"/>
                  </a:cubicBezTo>
                  <a:cubicBezTo>
                    <a:pt x="696" y="396"/>
                    <a:pt x="696" y="396"/>
                    <a:pt x="696" y="396"/>
                  </a:cubicBezTo>
                  <a:lnTo>
                    <a:pt x="696" y="351"/>
                  </a:lnTo>
                  <a:close/>
                  <a:moveTo>
                    <a:pt x="642" y="274"/>
                  </a:moveTo>
                  <a:cubicBezTo>
                    <a:pt x="676" y="274"/>
                    <a:pt x="676" y="274"/>
                    <a:pt x="676" y="274"/>
                  </a:cubicBezTo>
                  <a:cubicBezTo>
                    <a:pt x="676" y="319"/>
                    <a:pt x="676" y="319"/>
                    <a:pt x="676" y="319"/>
                  </a:cubicBezTo>
                  <a:cubicBezTo>
                    <a:pt x="642" y="319"/>
                    <a:pt x="642" y="319"/>
                    <a:pt x="642" y="319"/>
                  </a:cubicBezTo>
                  <a:lnTo>
                    <a:pt x="642" y="274"/>
                  </a:lnTo>
                  <a:close/>
                  <a:moveTo>
                    <a:pt x="642" y="351"/>
                  </a:moveTo>
                  <a:cubicBezTo>
                    <a:pt x="676" y="351"/>
                    <a:pt x="676" y="351"/>
                    <a:pt x="676" y="351"/>
                  </a:cubicBezTo>
                  <a:cubicBezTo>
                    <a:pt x="676" y="396"/>
                    <a:pt x="676" y="396"/>
                    <a:pt x="676" y="396"/>
                  </a:cubicBezTo>
                  <a:cubicBezTo>
                    <a:pt x="642" y="396"/>
                    <a:pt x="642" y="396"/>
                    <a:pt x="642" y="396"/>
                  </a:cubicBezTo>
                  <a:lnTo>
                    <a:pt x="642" y="351"/>
                  </a:lnTo>
                  <a:close/>
                  <a:moveTo>
                    <a:pt x="588" y="274"/>
                  </a:moveTo>
                  <a:cubicBezTo>
                    <a:pt x="622" y="274"/>
                    <a:pt x="622" y="274"/>
                    <a:pt x="622" y="274"/>
                  </a:cubicBezTo>
                  <a:cubicBezTo>
                    <a:pt x="622" y="319"/>
                    <a:pt x="622" y="319"/>
                    <a:pt x="622" y="319"/>
                  </a:cubicBezTo>
                  <a:cubicBezTo>
                    <a:pt x="588" y="319"/>
                    <a:pt x="588" y="319"/>
                    <a:pt x="588" y="319"/>
                  </a:cubicBezTo>
                  <a:lnTo>
                    <a:pt x="588" y="274"/>
                  </a:lnTo>
                  <a:close/>
                  <a:moveTo>
                    <a:pt x="588" y="351"/>
                  </a:moveTo>
                  <a:cubicBezTo>
                    <a:pt x="622" y="351"/>
                    <a:pt x="622" y="351"/>
                    <a:pt x="622" y="351"/>
                  </a:cubicBezTo>
                  <a:cubicBezTo>
                    <a:pt x="622" y="396"/>
                    <a:pt x="622" y="396"/>
                    <a:pt x="622" y="396"/>
                  </a:cubicBezTo>
                  <a:cubicBezTo>
                    <a:pt x="588" y="396"/>
                    <a:pt x="588" y="396"/>
                    <a:pt x="588" y="396"/>
                  </a:cubicBezTo>
                  <a:lnTo>
                    <a:pt x="588" y="351"/>
                  </a:lnTo>
                  <a:close/>
                  <a:moveTo>
                    <a:pt x="20" y="250"/>
                  </a:moveTo>
                  <a:cubicBezTo>
                    <a:pt x="28" y="250"/>
                    <a:pt x="28" y="250"/>
                    <a:pt x="28" y="250"/>
                  </a:cubicBezTo>
                  <a:cubicBezTo>
                    <a:pt x="28" y="438"/>
                    <a:pt x="28" y="438"/>
                    <a:pt x="28" y="438"/>
                  </a:cubicBezTo>
                  <a:cubicBezTo>
                    <a:pt x="289" y="438"/>
                    <a:pt x="289" y="438"/>
                    <a:pt x="289" y="438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1" y="231"/>
                    <a:pt x="21" y="231"/>
                    <a:pt x="21" y="231"/>
                  </a:cubicBezTo>
                  <a:cubicBezTo>
                    <a:pt x="16" y="231"/>
                    <a:pt x="12" y="235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6"/>
                    <a:pt x="16" y="250"/>
                    <a:pt x="20" y="250"/>
                  </a:cubicBezTo>
                  <a:close/>
                  <a:moveTo>
                    <a:pt x="222" y="274"/>
                  </a:moveTo>
                  <a:cubicBezTo>
                    <a:pt x="256" y="274"/>
                    <a:pt x="256" y="274"/>
                    <a:pt x="256" y="274"/>
                  </a:cubicBezTo>
                  <a:cubicBezTo>
                    <a:pt x="256" y="319"/>
                    <a:pt x="256" y="319"/>
                    <a:pt x="256" y="319"/>
                  </a:cubicBezTo>
                  <a:cubicBezTo>
                    <a:pt x="222" y="319"/>
                    <a:pt x="222" y="319"/>
                    <a:pt x="222" y="319"/>
                  </a:cubicBezTo>
                  <a:lnTo>
                    <a:pt x="222" y="274"/>
                  </a:lnTo>
                  <a:close/>
                  <a:moveTo>
                    <a:pt x="222" y="351"/>
                  </a:moveTo>
                  <a:cubicBezTo>
                    <a:pt x="256" y="351"/>
                    <a:pt x="256" y="351"/>
                    <a:pt x="256" y="351"/>
                  </a:cubicBezTo>
                  <a:cubicBezTo>
                    <a:pt x="256" y="396"/>
                    <a:pt x="256" y="396"/>
                    <a:pt x="256" y="396"/>
                  </a:cubicBezTo>
                  <a:cubicBezTo>
                    <a:pt x="222" y="396"/>
                    <a:pt x="222" y="396"/>
                    <a:pt x="222" y="396"/>
                  </a:cubicBezTo>
                  <a:lnTo>
                    <a:pt x="222" y="351"/>
                  </a:lnTo>
                  <a:close/>
                  <a:moveTo>
                    <a:pt x="168" y="274"/>
                  </a:moveTo>
                  <a:cubicBezTo>
                    <a:pt x="202" y="274"/>
                    <a:pt x="202" y="274"/>
                    <a:pt x="202" y="274"/>
                  </a:cubicBezTo>
                  <a:cubicBezTo>
                    <a:pt x="202" y="319"/>
                    <a:pt x="202" y="319"/>
                    <a:pt x="202" y="319"/>
                  </a:cubicBezTo>
                  <a:cubicBezTo>
                    <a:pt x="168" y="319"/>
                    <a:pt x="168" y="319"/>
                    <a:pt x="168" y="319"/>
                  </a:cubicBezTo>
                  <a:lnTo>
                    <a:pt x="168" y="274"/>
                  </a:lnTo>
                  <a:close/>
                  <a:moveTo>
                    <a:pt x="168" y="351"/>
                  </a:moveTo>
                  <a:cubicBezTo>
                    <a:pt x="202" y="351"/>
                    <a:pt x="202" y="351"/>
                    <a:pt x="202" y="351"/>
                  </a:cubicBezTo>
                  <a:cubicBezTo>
                    <a:pt x="202" y="396"/>
                    <a:pt x="202" y="396"/>
                    <a:pt x="202" y="396"/>
                  </a:cubicBezTo>
                  <a:cubicBezTo>
                    <a:pt x="168" y="396"/>
                    <a:pt x="168" y="396"/>
                    <a:pt x="168" y="396"/>
                  </a:cubicBezTo>
                  <a:lnTo>
                    <a:pt x="168" y="351"/>
                  </a:lnTo>
                  <a:close/>
                  <a:moveTo>
                    <a:pt x="114" y="274"/>
                  </a:moveTo>
                  <a:cubicBezTo>
                    <a:pt x="148" y="274"/>
                    <a:pt x="148" y="274"/>
                    <a:pt x="148" y="274"/>
                  </a:cubicBezTo>
                  <a:cubicBezTo>
                    <a:pt x="148" y="319"/>
                    <a:pt x="148" y="319"/>
                    <a:pt x="148" y="319"/>
                  </a:cubicBezTo>
                  <a:cubicBezTo>
                    <a:pt x="114" y="319"/>
                    <a:pt x="114" y="319"/>
                    <a:pt x="114" y="319"/>
                  </a:cubicBezTo>
                  <a:lnTo>
                    <a:pt x="114" y="274"/>
                  </a:lnTo>
                  <a:close/>
                  <a:moveTo>
                    <a:pt x="114" y="351"/>
                  </a:moveTo>
                  <a:cubicBezTo>
                    <a:pt x="148" y="351"/>
                    <a:pt x="148" y="351"/>
                    <a:pt x="148" y="351"/>
                  </a:cubicBezTo>
                  <a:cubicBezTo>
                    <a:pt x="148" y="396"/>
                    <a:pt x="148" y="396"/>
                    <a:pt x="148" y="396"/>
                  </a:cubicBezTo>
                  <a:cubicBezTo>
                    <a:pt x="114" y="396"/>
                    <a:pt x="114" y="396"/>
                    <a:pt x="114" y="396"/>
                  </a:cubicBezTo>
                  <a:lnTo>
                    <a:pt x="114" y="351"/>
                  </a:lnTo>
                  <a:close/>
                  <a:moveTo>
                    <a:pt x="60" y="274"/>
                  </a:moveTo>
                  <a:cubicBezTo>
                    <a:pt x="94" y="274"/>
                    <a:pt x="94" y="274"/>
                    <a:pt x="94" y="274"/>
                  </a:cubicBezTo>
                  <a:cubicBezTo>
                    <a:pt x="94" y="319"/>
                    <a:pt x="94" y="319"/>
                    <a:pt x="94" y="319"/>
                  </a:cubicBezTo>
                  <a:cubicBezTo>
                    <a:pt x="60" y="319"/>
                    <a:pt x="60" y="319"/>
                    <a:pt x="60" y="319"/>
                  </a:cubicBezTo>
                  <a:lnTo>
                    <a:pt x="60" y="274"/>
                  </a:lnTo>
                  <a:close/>
                  <a:moveTo>
                    <a:pt x="60" y="351"/>
                  </a:moveTo>
                  <a:cubicBezTo>
                    <a:pt x="94" y="351"/>
                    <a:pt x="94" y="351"/>
                    <a:pt x="94" y="351"/>
                  </a:cubicBezTo>
                  <a:cubicBezTo>
                    <a:pt x="94" y="396"/>
                    <a:pt x="94" y="396"/>
                    <a:pt x="94" y="396"/>
                  </a:cubicBezTo>
                  <a:cubicBezTo>
                    <a:pt x="60" y="396"/>
                    <a:pt x="60" y="396"/>
                    <a:pt x="60" y="396"/>
                  </a:cubicBezTo>
                  <a:lnTo>
                    <a:pt x="60" y="351"/>
                  </a:lnTo>
                  <a:close/>
                  <a:moveTo>
                    <a:pt x="288" y="178"/>
                  </a:moveTo>
                  <a:cubicBezTo>
                    <a:pt x="556" y="178"/>
                    <a:pt x="556" y="178"/>
                    <a:pt x="556" y="178"/>
                  </a:cubicBezTo>
                  <a:cubicBezTo>
                    <a:pt x="424" y="114"/>
                    <a:pt x="424" y="114"/>
                    <a:pt x="424" y="114"/>
                  </a:cubicBezTo>
                  <a:cubicBezTo>
                    <a:pt x="424" y="70"/>
                    <a:pt x="424" y="70"/>
                    <a:pt x="424" y="70"/>
                  </a:cubicBezTo>
                  <a:cubicBezTo>
                    <a:pt x="455" y="84"/>
                    <a:pt x="485" y="61"/>
                    <a:pt x="516" y="78"/>
                  </a:cubicBezTo>
                  <a:cubicBezTo>
                    <a:pt x="516" y="16"/>
                    <a:pt x="516" y="16"/>
                    <a:pt x="516" y="16"/>
                  </a:cubicBezTo>
                  <a:cubicBezTo>
                    <a:pt x="485" y="0"/>
                    <a:pt x="455" y="23"/>
                    <a:pt x="424" y="9"/>
                  </a:cubicBezTo>
                  <a:cubicBezTo>
                    <a:pt x="425" y="9"/>
                    <a:pt x="426" y="7"/>
                    <a:pt x="426" y="6"/>
                  </a:cubicBezTo>
                  <a:cubicBezTo>
                    <a:pt x="426" y="4"/>
                    <a:pt x="424" y="3"/>
                    <a:pt x="422" y="3"/>
                  </a:cubicBezTo>
                  <a:cubicBezTo>
                    <a:pt x="420" y="3"/>
                    <a:pt x="418" y="4"/>
                    <a:pt x="418" y="6"/>
                  </a:cubicBezTo>
                  <a:cubicBezTo>
                    <a:pt x="418" y="7"/>
                    <a:pt x="419" y="9"/>
                    <a:pt x="420" y="9"/>
                  </a:cubicBezTo>
                  <a:cubicBezTo>
                    <a:pt x="420" y="114"/>
                    <a:pt x="420" y="114"/>
                    <a:pt x="420" y="114"/>
                  </a:cubicBezTo>
                  <a:lnTo>
                    <a:pt x="288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9" name="Group 23">
            <a:extLst>
              <a:ext uri="{FF2B5EF4-FFF2-40B4-BE49-F238E27FC236}">
                <a16:creationId xmlns:a16="http://schemas.microsoft.com/office/drawing/2014/main" xmlns="" id="{FC14BBB4-6E30-8D4E-8916-22921C60F40B}"/>
              </a:ext>
            </a:extLst>
          </p:cNvPr>
          <p:cNvGrpSpPr/>
          <p:nvPr/>
        </p:nvGrpSpPr>
        <p:grpSpPr>
          <a:xfrm>
            <a:off x="9194219" y="4773403"/>
            <a:ext cx="717888" cy="652038"/>
            <a:chOff x="4298950" y="2662238"/>
            <a:chExt cx="882650" cy="801687"/>
          </a:xfrm>
          <a:solidFill>
            <a:srgbClr val="6B294C"/>
          </a:solidFill>
        </p:grpSpPr>
        <p:sp>
          <p:nvSpPr>
            <p:cNvPr id="180" name="Freeform 24">
              <a:extLst>
                <a:ext uri="{FF2B5EF4-FFF2-40B4-BE49-F238E27FC236}">
                  <a16:creationId xmlns:a16="http://schemas.microsoft.com/office/drawing/2014/main" xmlns="" id="{CDD4BB82-C1C4-DC48-8D8F-FD4AEA8DF8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475" y="2678113"/>
              <a:ext cx="238125" cy="781050"/>
            </a:xfrm>
            <a:custGeom>
              <a:avLst/>
              <a:gdLst>
                <a:gd name="T0" fmla="*/ 43 w 215"/>
                <a:gd name="T1" fmla="*/ 0 h 704"/>
                <a:gd name="T2" fmla="*/ 10 w 215"/>
                <a:gd name="T3" fmla="*/ 10 h 704"/>
                <a:gd name="T4" fmla="*/ 0 w 215"/>
                <a:gd name="T5" fmla="*/ 43 h 704"/>
                <a:gd name="T6" fmla="*/ 0 w 215"/>
                <a:gd name="T7" fmla="*/ 660 h 704"/>
                <a:gd name="T8" fmla="*/ 43 w 215"/>
                <a:gd name="T9" fmla="*/ 704 h 704"/>
                <a:gd name="T10" fmla="*/ 171 w 215"/>
                <a:gd name="T11" fmla="*/ 704 h 704"/>
                <a:gd name="T12" fmla="*/ 215 w 215"/>
                <a:gd name="T13" fmla="*/ 662 h 704"/>
                <a:gd name="T14" fmla="*/ 215 w 215"/>
                <a:gd name="T15" fmla="*/ 660 h 704"/>
                <a:gd name="T16" fmla="*/ 215 w 215"/>
                <a:gd name="T17" fmla="*/ 343 h 704"/>
                <a:gd name="T18" fmla="*/ 215 w 215"/>
                <a:gd name="T19" fmla="*/ 342 h 704"/>
                <a:gd name="T20" fmla="*/ 215 w 215"/>
                <a:gd name="T21" fmla="*/ 210 h 704"/>
                <a:gd name="T22" fmla="*/ 215 w 215"/>
                <a:gd name="T23" fmla="*/ 209 h 704"/>
                <a:gd name="T24" fmla="*/ 215 w 215"/>
                <a:gd name="T25" fmla="*/ 176 h 704"/>
                <a:gd name="T26" fmla="*/ 215 w 215"/>
                <a:gd name="T27" fmla="*/ 174 h 704"/>
                <a:gd name="T28" fmla="*/ 215 w 215"/>
                <a:gd name="T29" fmla="*/ 43 h 704"/>
                <a:gd name="T30" fmla="*/ 215 w 215"/>
                <a:gd name="T31" fmla="*/ 42 h 704"/>
                <a:gd name="T32" fmla="*/ 171 w 215"/>
                <a:gd name="T33" fmla="*/ 0 h 704"/>
                <a:gd name="T34" fmla="*/ 43 w 215"/>
                <a:gd name="T35" fmla="*/ 0 h 704"/>
                <a:gd name="T36" fmla="*/ 54 w 215"/>
                <a:gd name="T37" fmla="*/ 86 h 704"/>
                <a:gd name="T38" fmla="*/ 163 w 215"/>
                <a:gd name="T39" fmla="*/ 86 h 704"/>
                <a:gd name="T40" fmla="*/ 163 w 215"/>
                <a:gd name="T41" fmla="*/ 403 h 704"/>
                <a:gd name="T42" fmla="*/ 54 w 215"/>
                <a:gd name="T43" fmla="*/ 403 h 704"/>
                <a:gd name="T44" fmla="*/ 54 w 215"/>
                <a:gd name="T45" fmla="*/ 86 h 704"/>
                <a:gd name="T46" fmla="*/ 154 w 215"/>
                <a:gd name="T47" fmla="*/ 615 h 704"/>
                <a:gd name="T48" fmla="*/ 108 w 215"/>
                <a:gd name="T49" fmla="*/ 634 h 704"/>
                <a:gd name="T50" fmla="*/ 61 w 215"/>
                <a:gd name="T51" fmla="*/ 615 h 704"/>
                <a:gd name="T52" fmla="*/ 60 w 215"/>
                <a:gd name="T53" fmla="*/ 615 h 704"/>
                <a:gd name="T54" fmla="*/ 42 w 215"/>
                <a:gd name="T55" fmla="*/ 568 h 704"/>
                <a:gd name="T56" fmla="*/ 60 w 215"/>
                <a:gd name="T57" fmla="*/ 522 h 704"/>
                <a:gd name="T58" fmla="*/ 61 w 215"/>
                <a:gd name="T59" fmla="*/ 522 h 704"/>
                <a:gd name="T60" fmla="*/ 108 w 215"/>
                <a:gd name="T61" fmla="*/ 502 h 704"/>
                <a:gd name="T62" fmla="*/ 154 w 215"/>
                <a:gd name="T63" fmla="*/ 522 h 704"/>
                <a:gd name="T64" fmla="*/ 174 w 215"/>
                <a:gd name="T65" fmla="*/ 568 h 704"/>
                <a:gd name="T66" fmla="*/ 154 w 215"/>
                <a:gd name="T67" fmla="*/ 615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5" h="704">
                  <a:moveTo>
                    <a:pt x="43" y="0"/>
                  </a:moveTo>
                  <a:cubicBezTo>
                    <a:pt x="29" y="0"/>
                    <a:pt x="18" y="3"/>
                    <a:pt x="10" y="10"/>
                  </a:cubicBezTo>
                  <a:cubicBezTo>
                    <a:pt x="3" y="18"/>
                    <a:pt x="0" y="29"/>
                    <a:pt x="0" y="43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0" y="689"/>
                    <a:pt x="14" y="704"/>
                    <a:pt x="43" y="704"/>
                  </a:cubicBezTo>
                  <a:cubicBezTo>
                    <a:pt x="171" y="704"/>
                    <a:pt x="171" y="704"/>
                    <a:pt x="171" y="704"/>
                  </a:cubicBezTo>
                  <a:cubicBezTo>
                    <a:pt x="199" y="704"/>
                    <a:pt x="214" y="690"/>
                    <a:pt x="215" y="662"/>
                  </a:cubicBezTo>
                  <a:cubicBezTo>
                    <a:pt x="215" y="662"/>
                    <a:pt x="215" y="661"/>
                    <a:pt x="215" y="660"/>
                  </a:cubicBezTo>
                  <a:cubicBezTo>
                    <a:pt x="215" y="343"/>
                    <a:pt x="215" y="343"/>
                    <a:pt x="215" y="343"/>
                  </a:cubicBezTo>
                  <a:cubicBezTo>
                    <a:pt x="215" y="342"/>
                    <a:pt x="215" y="342"/>
                    <a:pt x="215" y="342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5" y="210"/>
                    <a:pt x="215" y="209"/>
                    <a:pt x="215" y="209"/>
                  </a:cubicBezTo>
                  <a:cubicBezTo>
                    <a:pt x="215" y="176"/>
                    <a:pt x="215" y="176"/>
                    <a:pt x="215" y="176"/>
                  </a:cubicBezTo>
                  <a:cubicBezTo>
                    <a:pt x="215" y="175"/>
                    <a:pt x="215" y="175"/>
                    <a:pt x="215" y="174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5" y="42"/>
                    <a:pt x="215" y="42"/>
                    <a:pt x="215" y="42"/>
                  </a:cubicBezTo>
                  <a:cubicBezTo>
                    <a:pt x="214" y="14"/>
                    <a:pt x="199" y="0"/>
                    <a:pt x="171" y="0"/>
                  </a:cubicBezTo>
                  <a:lnTo>
                    <a:pt x="43" y="0"/>
                  </a:lnTo>
                  <a:close/>
                  <a:moveTo>
                    <a:pt x="54" y="86"/>
                  </a:moveTo>
                  <a:cubicBezTo>
                    <a:pt x="163" y="86"/>
                    <a:pt x="163" y="86"/>
                    <a:pt x="163" y="86"/>
                  </a:cubicBezTo>
                  <a:cubicBezTo>
                    <a:pt x="163" y="403"/>
                    <a:pt x="163" y="403"/>
                    <a:pt x="163" y="403"/>
                  </a:cubicBezTo>
                  <a:cubicBezTo>
                    <a:pt x="54" y="403"/>
                    <a:pt x="54" y="403"/>
                    <a:pt x="54" y="403"/>
                  </a:cubicBezTo>
                  <a:lnTo>
                    <a:pt x="54" y="86"/>
                  </a:lnTo>
                  <a:close/>
                  <a:moveTo>
                    <a:pt x="154" y="615"/>
                  </a:moveTo>
                  <a:cubicBezTo>
                    <a:pt x="141" y="628"/>
                    <a:pt x="126" y="634"/>
                    <a:pt x="108" y="634"/>
                  </a:cubicBezTo>
                  <a:cubicBezTo>
                    <a:pt x="90" y="634"/>
                    <a:pt x="74" y="628"/>
                    <a:pt x="61" y="615"/>
                  </a:cubicBezTo>
                  <a:cubicBezTo>
                    <a:pt x="60" y="615"/>
                    <a:pt x="60" y="615"/>
                    <a:pt x="60" y="615"/>
                  </a:cubicBezTo>
                  <a:cubicBezTo>
                    <a:pt x="48" y="602"/>
                    <a:pt x="42" y="586"/>
                    <a:pt x="42" y="568"/>
                  </a:cubicBezTo>
                  <a:cubicBezTo>
                    <a:pt x="42" y="550"/>
                    <a:pt x="48" y="535"/>
                    <a:pt x="60" y="522"/>
                  </a:cubicBezTo>
                  <a:cubicBezTo>
                    <a:pt x="61" y="522"/>
                    <a:pt x="61" y="522"/>
                    <a:pt x="61" y="522"/>
                  </a:cubicBezTo>
                  <a:cubicBezTo>
                    <a:pt x="74" y="509"/>
                    <a:pt x="90" y="502"/>
                    <a:pt x="108" y="502"/>
                  </a:cubicBezTo>
                  <a:cubicBezTo>
                    <a:pt x="126" y="502"/>
                    <a:pt x="141" y="509"/>
                    <a:pt x="154" y="522"/>
                  </a:cubicBezTo>
                  <a:cubicBezTo>
                    <a:pt x="167" y="535"/>
                    <a:pt x="174" y="550"/>
                    <a:pt x="174" y="568"/>
                  </a:cubicBezTo>
                  <a:cubicBezTo>
                    <a:pt x="174" y="586"/>
                    <a:pt x="167" y="602"/>
                    <a:pt x="154" y="6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25">
              <a:extLst>
                <a:ext uri="{FF2B5EF4-FFF2-40B4-BE49-F238E27FC236}">
                  <a16:creationId xmlns:a16="http://schemas.microsoft.com/office/drawing/2014/main" xmlns="" id="{D49CCC48-32DC-E946-A509-C9BB2B5CC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6025" y="3271838"/>
              <a:ext cx="73025" cy="73025"/>
            </a:xfrm>
            <a:custGeom>
              <a:avLst/>
              <a:gdLst>
                <a:gd name="T0" fmla="*/ 33 w 65"/>
                <a:gd name="T1" fmla="*/ 0 h 65"/>
                <a:gd name="T2" fmla="*/ 9 w 65"/>
                <a:gd name="T3" fmla="*/ 9 h 65"/>
                <a:gd name="T4" fmla="*/ 9 w 65"/>
                <a:gd name="T5" fmla="*/ 10 h 65"/>
                <a:gd name="T6" fmla="*/ 0 w 65"/>
                <a:gd name="T7" fmla="*/ 32 h 65"/>
                <a:gd name="T8" fmla="*/ 9 w 65"/>
                <a:gd name="T9" fmla="*/ 55 h 65"/>
                <a:gd name="T10" fmla="*/ 9 w 65"/>
                <a:gd name="T11" fmla="*/ 56 h 65"/>
                <a:gd name="T12" fmla="*/ 33 w 65"/>
                <a:gd name="T13" fmla="*/ 65 h 65"/>
                <a:gd name="T14" fmla="*/ 56 w 65"/>
                <a:gd name="T15" fmla="*/ 56 h 65"/>
                <a:gd name="T16" fmla="*/ 65 w 65"/>
                <a:gd name="T17" fmla="*/ 32 h 65"/>
                <a:gd name="T18" fmla="*/ 56 w 65"/>
                <a:gd name="T19" fmla="*/ 10 h 65"/>
                <a:gd name="T20" fmla="*/ 33 w 65"/>
                <a:gd name="T2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cubicBezTo>
                    <a:pt x="24" y="0"/>
                    <a:pt x="16" y="3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3" y="16"/>
                    <a:pt x="0" y="24"/>
                    <a:pt x="0" y="32"/>
                  </a:cubicBezTo>
                  <a:cubicBezTo>
                    <a:pt x="0" y="41"/>
                    <a:pt x="3" y="49"/>
                    <a:pt x="9" y="55"/>
                  </a:cubicBezTo>
                  <a:cubicBezTo>
                    <a:pt x="9" y="55"/>
                    <a:pt x="9" y="55"/>
                    <a:pt x="9" y="56"/>
                  </a:cubicBezTo>
                  <a:cubicBezTo>
                    <a:pt x="16" y="62"/>
                    <a:pt x="24" y="65"/>
                    <a:pt x="33" y="65"/>
                  </a:cubicBezTo>
                  <a:cubicBezTo>
                    <a:pt x="42" y="65"/>
                    <a:pt x="50" y="62"/>
                    <a:pt x="56" y="56"/>
                  </a:cubicBezTo>
                  <a:cubicBezTo>
                    <a:pt x="62" y="49"/>
                    <a:pt x="65" y="41"/>
                    <a:pt x="65" y="32"/>
                  </a:cubicBezTo>
                  <a:cubicBezTo>
                    <a:pt x="65" y="23"/>
                    <a:pt x="62" y="16"/>
                    <a:pt x="56" y="10"/>
                  </a:cubicBezTo>
                  <a:cubicBezTo>
                    <a:pt x="50" y="3"/>
                    <a:pt x="42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26">
              <a:extLst>
                <a:ext uri="{FF2B5EF4-FFF2-40B4-BE49-F238E27FC236}">
                  <a16:creationId xmlns:a16="http://schemas.microsoft.com/office/drawing/2014/main" xmlns="" id="{B13FD3CA-7FA9-D24B-8F06-60AEBDF9EF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8950" y="2662238"/>
              <a:ext cx="365125" cy="801687"/>
            </a:xfrm>
            <a:custGeom>
              <a:avLst/>
              <a:gdLst>
                <a:gd name="T0" fmla="*/ 289 w 329"/>
                <a:gd name="T1" fmla="*/ 24 h 723"/>
                <a:gd name="T2" fmla="*/ 163 w 329"/>
                <a:gd name="T3" fmla="*/ 2 h 723"/>
                <a:gd name="T4" fmla="*/ 129 w 329"/>
                <a:gd name="T5" fmla="*/ 7 h 723"/>
                <a:gd name="T6" fmla="*/ 113 w 329"/>
                <a:gd name="T7" fmla="*/ 38 h 723"/>
                <a:gd name="T8" fmla="*/ 5 w 329"/>
                <a:gd name="T9" fmla="*/ 645 h 723"/>
                <a:gd name="T10" fmla="*/ 41 w 329"/>
                <a:gd name="T11" fmla="*/ 696 h 723"/>
                <a:gd name="T12" fmla="*/ 167 w 329"/>
                <a:gd name="T13" fmla="*/ 718 h 723"/>
                <a:gd name="T14" fmla="*/ 217 w 329"/>
                <a:gd name="T15" fmla="*/ 685 h 723"/>
                <a:gd name="T16" fmla="*/ 217 w 329"/>
                <a:gd name="T17" fmla="*/ 683 h 723"/>
                <a:gd name="T18" fmla="*/ 273 w 329"/>
                <a:gd name="T19" fmla="*/ 371 h 723"/>
                <a:gd name="T20" fmla="*/ 273 w 329"/>
                <a:gd name="T21" fmla="*/ 369 h 723"/>
                <a:gd name="T22" fmla="*/ 295 w 329"/>
                <a:gd name="T23" fmla="*/ 240 h 723"/>
                <a:gd name="T24" fmla="*/ 296 w 329"/>
                <a:gd name="T25" fmla="*/ 239 h 723"/>
                <a:gd name="T26" fmla="*/ 302 w 329"/>
                <a:gd name="T27" fmla="*/ 206 h 723"/>
                <a:gd name="T28" fmla="*/ 302 w 329"/>
                <a:gd name="T29" fmla="*/ 204 h 723"/>
                <a:gd name="T30" fmla="*/ 325 w 329"/>
                <a:gd name="T31" fmla="*/ 75 h 723"/>
                <a:gd name="T32" fmla="*/ 325 w 329"/>
                <a:gd name="T33" fmla="*/ 74 h 723"/>
                <a:gd name="T34" fmla="*/ 289 w 329"/>
                <a:gd name="T35" fmla="*/ 24 h 723"/>
                <a:gd name="T36" fmla="*/ 193 w 329"/>
                <a:gd name="T37" fmla="*/ 585 h 723"/>
                <a:gd name="T38" fmla="*/ 166 w 329"/>
                <a:gd name="T39" fmla="*/ 628 h 723"/>
                <a:gd name="T40" fmla="*/ 117 w 329"/>
                <a:gd name="T41" fmla="*/ 638 h 723"/>
                <a:gd name="T42" fmla="*/ 73 w 329"/>
                <a:gd name="T43" fmla="*/ 612 h 723"/>
                <a:gd name="T44" fmla="*/ 73 w 329"/>
                <a:gd name="T45" fmla="*/ 611 h 723"/>
                <a:gd name="T46" fmla="*/ 63 w 329"/>
                <a:gd name="T47" fmla="*/ 562 h 723"/>
                <a:gd name="T48" fmla="*/ 89 w 329"/>
                <a:gd name="T49" fmla="*/ 520 h 723"/>
                <a:gd name="T50" fmla="*/ 90 w 329"/>
                <a:gd name="T51" fmla="*/ 520 h 723"/>
                <a:gd name="T52" fmla="*/ 139 w 329"/>
                <a:gd name="T53" fmla="*/ 508 h 723"/>
                <a:gd name="T54" fmla="*/ 182 w 329"/>
                <a:gd name="T55" fmla="*/ 536 h 723"/>
                <a:gd name="T56" fmla="*/ 193 w 329"/>
                <a:gd name="T57" fmla="*/ 585 h 723"/>
                <a:gd name="T58" fmla="*/ 211 w 329"/>
                <a:gd name="T59" fmla="*/ 421 h 723"/>
                <a:gd name="T60" fmla="*/ 104 w 329"/>
                <a:gd name="T61" fmla="*/ 401 h 723"/>
                <a:gd name="T62" fmla="*/ 159 w 329"/>
                <a:gd name="T63" fmla="*/ 89 h 723"/>
                <a:gd name="T64" fmla="*/ 266 w 329"/>
                <a:gd name="T65" fmla="*/ 108 h 723"/>
                <a:gd name="T66" fmla="*/ 211 w 329"/>
                <a:gd name="T67" fmla="*/ 421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9" h="723">
                  <a:moveTo>
                    <a:pt x="289" y="24"/>
                  </a:moveTo>
                  <a:cubicBezTo>
                    <a:pt x="163" y="2"/>
                    <a:pt x="163" y="2"/>
                    <a:pt x="163" y="2"/>
                  </a:cubicBezTo>
                  <a:cubicBezTo>
                    <a:pt x="149" y="0"/>
                    <a:pt x="138" y="1"/>
                    <a:pt x="129" y="7"/>
                  </a:cubicBezTo>
                  <a:cubicBezTo>
                    <a:pt x="120" y="13"/>
                    <a:pt x="115" y="23"/>
                    <a:pt x="113" y="38"/>
                  </a:cubicBezTo>
                  <a:cubicBezTo>
                    <a:pt x="5" y="645"/>
                    <a:pt x="5" y="645"/>
                    <a:pt x="5" y="645"/>
                  </a:cubicBezTo>
                  <a:cubicBezTo>
                    <a:pt x="0" y="674"/>
                    <a:pt x="12" y="691"/>
                    <a:pt x="41" y="696"/>
                  </a:cubicBezTo>
                  <a:cubicBezTo>
                    <a:pt x="167" y="718"/>
                    <a:pt x="167" y="718"/>
                    <a:pt x="167" y="718"/>
                  </a:cubicBezTo>
                  <a:cubicBezTo>
                    <a:pt x="195" y="723"/>
                    <a:pt x="211" y="712"/>
                    <a:pt x="217" y="685"/>
                  </a:cubicBezTo>
                  <a:cubicBezTo>
                    <a:pt x="217" y="684"/>
                    <a:pt x="217" y="683"/>
                    <a:pt x="217" y="683"/>
                  </a:cubicBezTo>
                  <a:cubicBezTo>
                    <a:pt x="273" y="371"/>
                    <a:pt x="273" y="371"/>
                    <a:pt x="273" y="371"/>
                  </a:cubicBezTo>
                  <a:cubicBezTo>
                    <a:pt x="273" y="370"/>
                    <a:pt x="273" y="369"/>
                    <a:pt x="273" y="369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5" y="239"/>
                    <a:pt x="296" y="239"/>
                    <a:pt x="296" y="239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5"/>
                    <a:pt x="302" y="205"/>
                    <a:pt x="302" y="204"/>
                  </a:cubicBezTo>
                  <a:cubicBezTo>
                    <a:pt x="325" y="75"/>
                    <a:pt x="325" y="75"/>
                    <a:pt x="325" y="75"/>
                  </a:cubicBezTo>
                  <a:cubicBezTo>
                    <a:pt x="325" y="75"/>
                    <a:pt x="325" y="74"/>
                    <a:pt x="325" y="74"/>
                  </a:cubicBezTo>
                  <a:cubicBezTo>
                    <a:pt x="329" y="46"/>
                    <a:pt x="317" y="30"/>
                    <a:pt x="289" y="24"/>
                  </a:cubicBezTo>
                  <a:close/>
                  <a:moveTo>
                    <a:pt x="193" y="585"/>
                  </a:moveTo>
                  <a:cubicBezTo>
                    <a:pt x="190" y="603"/>
                    <a:pt x="181" y="617"/>
                    <a:pt x="166" y="628"/>
                  </a:cubicBezTo>
                  <a:cubicBezTo>
                    <a:pt x="151" y="638"/>
                    <a:pt x="134" y="642"/>
                    <a:pt x="117" y="638"/>
                  </a:cubicBezTo>
                  <a:cubicBezTo>
                    <a:pt x="99" y="635"/>
                    <a:pt x="85" y="627"/>
                    <a:pt x="73" y="612"/>
                  </a:cubicBezTo>
                  <a:cubicBezTo>
                    <a:pt x="73" y="611"/>
                    <a:pt x="73" y="611"/>
                    <a:pt x="73" y="611"/>
                  </a:cubicBezTo>
                  <a:cubicBezTo>
                    <a:pt x="63" y="596"/>
                    <a:pt x="60" y="580"/>
                    <a:pt x="63" y="562"/>
                  </a:cubicBezTo>
                  <a:cubicBezTo>
                    <a:pt x="66" y="544"/>
                    <a:pt x="75" y="530"/>
                    <a:pt x="89" y="520"/>
                  </a:cubicBezTo>
                  <a:cubicBezTo>
                    <a:pt x="90" y="520"/>
                    <a:pt x="90" y="520"/>
                    <a:pt x="90" y="520"/>
                  </a:cubicBezTo>
                  <a:cubicBezTo>
                    <a:pt x="105" y="509"/>
                    <a:pt x="122" y="505"/>
                    <a:pt x="139" y="508"/>
                  </a:cubicBezTo>
                  <a:cubicBezTo>
                    <a:pt x="157" y="512"/>
                    <a:pt x="172" y="521"/>
                    <a:pt x="182" y="536"/>
                  </a:cubicBezTo>
                  <a:cubicBezTo>
                    <a:pt x="193" y="551"/>
                    <a:pt x="196" y="567"/>
                    <a:pt x="193" y="585"/>
                  </a:cubicBezTo>
                  <a:close/>
                  <a:moveTo>
                    <a:pt x="211" y="421"/>
                  </a:moveTo>
                  <a:cubicBezTo>
                    <a:pt x="104" y="401"/>
                    <a:pt x="104" y="401"/>
                    <a:pt x="104" y="401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266" y="108"/>
                    <a:pt x="266" y="108"/>
                    <a:pt x="266" y="108"/>
                  </a:cubicBezTo>
                  <a:lnTo>
                    <a:pt x="211" y="4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27">
              <a:extLst>
                <a:ext uri="{FF2B5EF4-FFF2-40B4-BE49-F238E27FC236}">
                  <a16:creationId xmlns:a16="http://schemas.microsoft.com/office/drawing/2014/main" xmlns="" id="{93779E6F-CCF5-3F43-B624-3E46C1D53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088" y="3271838"/>
              <a:ext cx="71437" cy="73025"/>
            </a:xfrm>
            <a:custGeom>
              <a:avLst/>
              <a:gdLst>
                <a:gd name="T0" fmla="*/ 32 w 65"/>
                <a:gd name="T1" fmla="*/ 0 h 65"/>
                <a:gd name="T2" fmla="*/ 9 w 65"/>
                <a:gd name="T3" fmla="*/ 9 h 65"/>
                <a:gd name="T4" fmla="*/ 9 w 65"/>
                <a:gd name="T5" fmla="*/ 10 h 65"/>
                <a:gd name="T6" fmla="*/ 0 w 65"/>
                <a:gd name="T7" fmla="*/ 32 h 65"/>
                <a:gd name="T8" fmla="*/ 9 w 65"/>
                <a:gd name="T9" fmla="*/ 55 h 65"/>
                <a:gd name="T10" fmla="*/ 9 w 65"/>
                <a:gd name="T11" fmla="*/ 56 h 65"/>
                <a:gd name="T12" fmla="*/ 32 w 65"/>
                <a:gd name="T13" fmla="*/ 65 h 65"/>
                <a:gd name="T14" fmla="*/ 56 w 65"/>
                <a:gd name="T15" fmla="*/ 56 h 65"/>
                <a:gd name="T16" fmla="*/ 65 w 65"/>
                <a:gd name="T17" fmla="*/ 32 h 65"/>
                <a:gd name="T18" fmla="*/ 56 w 65"/>
                <a:gd name="T19" fmla="*/ 10 h 65"/>
                <a:gd name="T20" fmla="*/ 32 w 65"/>
                <a:gd name="T2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cubicBezTo>
                    <a:pt x="24" y="0"/>
                    <a:pt x="16" y="3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3" y="16"/>
                    <a:pt x="0" y="24"/>
                    <a:pt x="0" y="32"/>
                  </a:cubicBezTo>
                  <a:cubicBezTo>
                    <a:pt x="0" y="41"/>
                    <a:pt x="3" y="49"/>
                    <a:pt x="9" y="55"/>
                  </a:cubicBezTo>
                  <a:cubicBezTo>
                    <a:pt x="9" y="55"/>
                    <a:pt x="9" y="55"/>
                    <a:pt x="9" y="56"/>
                  </a:cubicBezTo>
                  <a:cubicBezTo>
                    <a:pt x="16" y="62"/>
                    <a:pt x="24" y="65"/>
                    <a:pt x="32" y="65"/>
                  </a:cubicBezTo>
                  <a:cubicBezTo>
                    <a:pt x="41" y="65"/>
                    <a:pt x="49" y="62"/>
                    <a:pt x="56" y="56"/>
                  </a:cubicBezTo>
                  <a:cubicBezTo>
                    <a:pt x="62" y="49"/>
                    <a:pt x="65" y="41"/>
                    <a:pt x="65" y="32"/>
                  </a:cubicBezTo>
                  <a:cubicBezTo>
                    <a:pt x="65" y="23"/>
                    <a:pt x="62" y="16"/>
                    <a:pt x="56" y="10"/>
                  </a:cubicBezTo>
                  <a:cubicBezTo>
                    <a:pt x="49" y="3"/>
                    <a:pt x="4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28">
              <a:extLst>
                <a:ext uri="{FF2B5EF4-FFF2-40B4-BE49-F238E27FC236}">
                  <a16:creationId xmlns:a16="http://schemas.microsoft.com/office/drawing/2014/main" xmlns="" id="{39CE251C-3CFA-8548-BE08-F2E6349DE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3725" y="3260725"/>
              <a:ext cx="74612" cy="74612"/>
            </a:xfrm>
            <a:custGeom>
              <a:avLst/>
              <a:gdLst>
                <a:gd name="T0" fmla="*/ 40 w 68"/>
                <a:gd name="T1" fmla="*/ 1 h 67"/>
                <a:gd name="T2" fmla="*/ 15 w 68"/>
                <a:gd name="T3" fmla="*/ 6 h 67"/>
                <a:gd name="T4" fmla="*/ 14 w 68"/>
                <a:gd name="T5" fmla="*/ 7 h 67"/>
                <a:gd name="T6" fmla="*/ 2 w 68"/>
                <a:gd name="T7" fmla="*/ 28 h 67"/>
                <a:gd name="T8" fmla="*/ 7 w 68"/>
                <a:gd name="T9" fmla="*/ 52 h 67"/>
                <a:gd name="T10" fmla="*/ 7 w 68"/>
                <a:gd name="T11" fmla="*/ 52 h 67"/>
                <a:gd name="T12" fmla="*/ 29 w 68"/>
                <a:gd name="T13" fmla="*/ 66 h 67"/>
                <a:gd name="T14" fmla="*/ 53 w 68"/>
                <a:gd name="T15" fmla="*/ 60 h 67"/>
                <a:gd name="T16" fmla="*/ 66 w 68"/>
                <a:gd name="T17" fmla="*/ 39 h 67"/>
                <a:gd name="T18" fmla="*/ 61 w 68"/>
                <a:gd name="T19" fmla="*/ 15 h 67"/>
                <a:gd name="T20" fmla="*/ 40 w 68"/>
                <a:gd name="T21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67">
                  <a:moveTo>
                    <a:pt x="40" y="1"/>
                  </a:moveTo>
                  <a:cubicBezTo>
                    <a:pt x="31" y="0"/>
                    <a:pt x="22" y="2"/>
                    <a:pt x="15" y="6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7" y="12"/>
                    <a:pt x="3" y="19"/>
                    <a:pt x="2" y="28"/>
                  </a:cubicBezTo>
                  <a:cubicBezTo>
                    <a:pt x="0" y="36"/>
                    <a:pt x="2" y="44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12" y="60"/>
                    <a:pt x="20" y="64"/>
                    <a:pt x="29" y="66"/>
                  </a:cubicBezTo>
                  <a:cubicBezTo>
                    <a:pt x="37" y="67"/>
                    <a:pt x="46" y="66"/>
                    <a:pt x="53" y="60"/>
                  </a:cubicBezTo>
                  <a:cubicBezTo>
                    <a:pt x="60" y="55"/>
                    <a:pt x="65" y="48"/>
                    <a:pt x="66" y="39"/>
                  </a:cubicBezTo>
                  <a:cubicBezTo>
                    <a:pt x="68" y="31"/>
                    <a:pt x="66" y="23"/>
                    <a:pt x="61" y="15"/>
                  </a:cubicBezTo>
                  <a:cubicBezTo>
                    <a:pt x="56" y="8"/>
                    <a:pt x="49" y="3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29">
              <a:extLst>
                <a:ext uri="{FF2B5EF4-FFF2-40B4-BE49-F238E27FC236}">
                  <a16:creationId xmlns:a16="http://schemas.microsoft.com/office/drawing/2014/main" xmlns="" id="{A7DD6961-479B-6040-8039-689368A065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9950" y="2678113"/>
              <a:ext cx="239712" cy="781050"/>
            </a:xfrm>
            <a:custGeom>
              <a:avLst/>
              <a:gdLst>
                <a:gd name="T0" fmla="*/ 172 w 216"/>
                <a:gd name="T1" fmla="*/ 0 h 704"/>
                <a:gd name="T2" fmla="*/ 44 w 216"/>
                <a:gd name="T3" fmla="*/ 0 h 704"/>
                <a:gd name="T4" fmla="*/ 11 w 216"/>
                <a:gd name="T5" fmla="*/ 10 h 704"/>
                <a:gd name="T6" fmla="*/ 0 w 216"/>
                <a:gd name="T7" fmla="*/ 43 h 704"/>
                <a:gd name="T8" fmla="*/ 0 w 216"/>
                <a:gd name="T9" fmla="*/ 660 h 704"/>
                <a:gd name="T10" fmla="*/ 44 w 216"/>
                <a:gd name="T11" fmla="*/ 704 h 704"/>
                <a:gd name="T12" fmla="*/ 172 w 216"/>
                <a:gd name="T13" fmla="*/ 704 h 704"/>
                <a:gd name="T14" fmla="*/ 216 w 216"/>
                <a:gd name="T15" fmla="*/ 662 h 704"/>
                <a:gd name="T16" fmla="*/ 216 w 216"/>
                <a:gd name="T17" fmla="*/ 660 h 704"/>
                <a:gd name="T18" fmla="*/ 216 w 216"/>
                <a:gd name="T19" fmla="*/ 343 h 704"/>
                <a:gd name="T20" fmla="*/ 216 w 216"/>
                <a:gd name="T21" fmla="*/ 342 h 704"/>
                <a:gd name="T22" fmla="*/ 216 w 216"/>
                <a:gd name="T23" fmla="*/ 210 h 704"/>
                <a:gd name="T24" fmla="*/ 216 w 216"/>
                <a:gd name="T25" fmla="*/ 209 h 704"/>
                <a:gd name="T26" fmla="*/ 216 w 216"/>
                <a:gd name="T27" fmla="*/ 176 h 704"/>
                <a:gd name="T28" fmla="*/ 216 w 216"/>
                <a:gd name="T29" fmla="*/ 174 h 704"/>
                <a:gd name="T30" fmla="*/ 216 w 216"/>
                <a:gd name="T31" fmla="*/ 43 h 704"/>
                <a:gd name="T32" fmla="*/ 216 w 216"/>
                <a:gd name="T33" fmla="*/ 42 h 704"/>
                <a:gd name="T34" fmla="*/ 172 w 216"/>
                <a:gd name="T35" fmla="*/ 0 h 704"/>
                <a:gd name="T36" fmla="*/ 54 w 216"/>
                <a:gd name="T37" fmla="*/ 86 h 704"/>
                <a:gd name="T38" fmla="*/ 164 w 216"/>
                <a:gd name="T39" fmla="*/ 86 h 704"/>
                <a:gd name="T40" fmla="*/ 164 w 216"/>
                <a:gd name="T41" fmla="*/ 403 h 704"/>
                <a:gd name="T42" fmla="*/ 54 w 216"/>
                <a:gd name="T43" fmla="*/ 403 h 704"/>
                <a:gd name="T44" fmla="*/ 54 w 216"/>
                <a:gd name="T45" fmla="*/ 86 h 704"/>
                <a:gd name="T46" fmla="*/ 155 w 216"/>
                <a:gd name="T47" fmla="*/ 615 h 704"/>
                <a:gd name="T48" fmla="*/ 108 w 216"/>
                <a:gd name="T49" fmla="*/ 634 h 704"/>
                <a:gd name="T50" fmla="*/ 62 w 216"/>
                <a:gd name="T51" fmla="*/ 615 h 704"/>
                <a:gd name="T52" fmla="*/ 61 w 216"/>
                <a:gd name="T53" fmla="*/ 615 h 704"/>
                <a:gd name="T54" fmla="*/ 42 w 216"/>
                <a:gd name="T55" fmla="*/ 568 h 704"/>
                <a:gd name="T56" fmla="*/ 61 w 216"/>
                <a:gd name="T57" fmla="*/ 522 h 704"/>
                <a:gd name="T58" fmla="*/ 62 w 216"/>
                <a:gd name="T59" fmla="*/ 522 h 704"/>
                <a:gd name="T60" fmla="*/ 108 w 216"/>
                <a:gd name="T61" fmla="*/ 502 h 704"/>
                <a:gd name="T62" fmla="*/ 155 w 216"/>
                <a:gd name="T63" fmla="*/ 522 h 704"/>
                <a:gd name="T64" fmla="*/ 175 w 216"/>
                <a:gd name="T65" fmla="*/ 568 h 704"/>
                <a:gd name="T66" fmla="*/ 155 w 216"/>
                <a:gd name="T67" fmla="*/ 615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704">
                  <a:moveTo>
                    <a:pt x="172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30" y="0"/>
                    <a:pt x="19" y="3"/>
                    <a:pt x="11" y="10"/>
                  </a:cubicBezTo>
                  <a:cubicBezTo>
                    <a:pt x="4" y="18"/>
                    <a:pt x="0" y="29"/>
                    <a:pt x="0" y="43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0" y="689"/>
                    <a:pt x="15" y="704"/>
                    <a:pt x="44" y="704"/>
                  </a:cubicBezTo>
                  <a:cubicBezTo>
                    <a:pt x="172" y="704"/>
                    <a:pt x="172" y="704"/>
                    <a:pt x="172" y="704"/>
                  </a:cubicBezTo>
                  <a:cubicBezTo>
                    <a:pt x="201" y="704"/>
                    <a:pt x="215" y="690"/>
                    <a:pt x="216" y="662"/>
                  </a:cubicBezTo>
                  <a:cubicBezTo>
                    <a:pt x="216" y="662"/>
                    <a:pt x="216" y="661"/>
                    <a:pt x="216" y="660"/>
                  </a:cubicBezTo>
                  <a:cubicBezTo>
                    <a:pt x="216" y="343"/>
                    <a:pt x="216" y="343"/>
                    <a:pt x="216" y="343"/>
                  </a:cubicBezTo>
                  <a:cubicBezTo>
                    <a:pt x="216" y="342"/>
                    <a:pt x="216" y="342"/>
                    <a:pt x="216" y="342"/>
                  </a:cubicBezTo>
                  <a:cubicBezTo>
                    <a:pt x="216" y="210"/>
                    <a:pt x="216" y="210"/>
                    <a:pt x="216" y="210"/>
                  </a:cubicBezTo>
                  <a:cubicBezTo>
                    <a:pt x="216" y="210"/>
                    <a:pt x="216" y="209"/>
                    <a:pt x="216" y="209"/>
                  </a:cubicBezTo>
                  <a:cubicBezTo>
                    <a:pt x="216" y="176"/>
                    <a:pt x="216" y="176"/>
                    <a:pt x="216" y="176"/>
                  </a:cubicBezTo>
                  <a:cubicBezTo>
                    <a:pt x="216" y="175"/>
                    <a:pt x="216" y="175"/>
                    <a:pt x="216" y="174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14"/>
                    <a:pt x="201" y="0"/>
                    <a:pt x="172" y="0"/>
                  </a:cubicBezTo>
                  <a:close/>
                  <a:moveTo>
                    <a:pt x="54" y="86"/>
                  </a:moveTo>
                  <a:cubicBezTo>
                    <a:pt x="164" y="86"/>
                    <a:pt x="164" y="86"/>
                    <a:pt x="164" y="86"/>
                  </a:cubicBezTo>
                  <a:cubicBezTo>
                    <a:pt x="164" y="403"/>
                    <a:pt x="164" y="403"/>
                    <a:pt x="164" y="403"/>
                  </a:cubicBezTo>
                  <a:cubicBezTo>
                    <a:pt x="54" y="403"/>
                    <a:pt x="54" y="403"/>
                    <a:pt x="54" y="403"/>
                  </a:cubicBezTo>
                  <a:lnTo>
                    <a:pt x="54" y="86"/>
                  </a:lnTo>
                  <a:close/>
                  <a:moveTo>
                    <a:pt x="155" y="615"/>
                  </a:moveTo>
                  <a:cubicBezTo>
                    <a:pt x="142" y="628"/>
                    <a:pt x="127" y="634"/>
                    <a:pt x="108" y="634"/>
                  </a:cubicBezTo>
                  <a:cubicBezTo>
                    <a:pt x="91" y="634"/>
                    <a:pt x="75" y="628"/>
                    <a:pt x="62" y="615"/>
                  </a:cubicBezTo>
                  <a:cubicBezTo>
                    <a:pt x="61" y="615"/>
                    <a:pt x="61" y="615"/>
                    <a:pt x="61" y="615"/>
                  </a:cubicBezTo>
                  <a:cubicBezTo>
                    <a:pt x="49" y="602"/>
                    <a:pt x="42" y="586"/>
                    <a:pt x="42" y="568"/>
                  </a:cubicBezTo>
                  <a:cubicBezTo>
                    <a:pt x="42" y="550"/>
                    <a:pt x="49" y="535"/>
                    <a:pt x="61" y="522"/>
                  </a:cubicBezTo>
                  <a:cubicBezTo>
                    <a:pt x="62" y="522"/>
                    <a:pt x="62" y="522"/>
                    <a:pt x="62" y="522"/>
                  </a:cubicBezTo>
                  <a:cubicBezTo>
                    <a:pt x="75" y="509"/>
                    <a:pt x="91" y="502"/>
                    <a:pt x="108" y="502"/>
                  </a:cubicBezTo>
                  <a:cubicBezTo>
                    <a:pt x="127" y="502"/>
                    <a:pt x="142" y="509"/>
                    <a:pt x="155" y="522"/>
                  </a:cubicBezTo>
                  <a:cubicBezTo>
                    <a:pt x="168" y="535"/>
                    <a:pt x="175" y="550"/>
                    <a:pt x="175" y="568"/>
                  </a:cubicBezTo>
                  <a:cubicBezTo>
                    <a:pt x="175" y="586"/>
                    <a:pt x="168" y="602"/>
                    <a:pt x="155" y="6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6" name="Freeform 455">
            <a:extLst>
              <a:ext uri="{FF2B5EF4-FFF2-40B4-BE49-F238E27FC236}">
                <a16:creationId xmlns:a16="http://schemas.microsoft.com/office/drawing/2014/main" xmlns="" id="{3DC00746-0F1B-6D49-96AA-274334315704}"/>
              </a:ext>
            </a:extLst>
          </p:cNvPr>
          <p:cNvSpPr>
            <a:spLocks noEditPoints="1"/>
          </p:cNvSpPr>
          <p:nvPr/>
        </p:nvSpPr>
        <p:spPr bwMode="auto">
          <a:xfrm>
            <a:off x="8101426" y="1310869"/>
            <a:ext cx="953195" cy="673298"/>
          </a:xfrm>
          <a:custGeom>
            <a:avLst/>
            <a:gdLst>
              <a:gd name="T0" fmla="*/ 522 w 666"/>
              <a:gd name="T1" fmla="*/ 182 h 470"/>
              <a:gd name="T2" fmla="*/ 511 w 666"/>
              <a:gd name="T3" fmla="*/ 344 h 470"/>
              <a:gd name="T4" fmla="*/ 558 w 666"/>
              <a:gd name="T5" fmla="*/ 337 h 470"/>
              <a:gd name="T6" fmla="*/ 533 w 666"/>
              <a:gd name="T7" fmla="*/ 261 h 470"/>
              <a:gd name="T8" fmla="*/ 554 w 666"/>
              <a:gd name="T9" fmla="*/ 247 h 470"/>
              <a:gd name="T10" fmla="*/ 578 w 666"/>
              <a:gd name="T11" fmla="*/ 268 h 470"/>
              <a:gd name="T12" fmla="*/ 549 w 666"/>
              <a:gd name="T13" fmla="*/ 278 h 470"/>
              <a:gd name="T14" fmla="*/ 584 w 666"/>
              <a:gd name="T15" fmla="*/ 337 h 470"/>
              <a:gd name="T16" fmla="*/ 557 w 666"/>
              <a:gd name="T17" fmla="*/ 366 h 470"/>
              <a:gd name="T18" fmla="*/ 536 w 666"/>
              <a:gd name="T19" fmla="*/ 381 h 470"/>
              <a:gd name="T20" fmla="*/ 545 w 666"/>
              <a:gd name="T21" fmla="*/ 465 h 470"/>
              <a:gd name="T22" fmla="*/ 440 w 666"/>
              <a:gd name="T23" fmla="*/ 203 h 470"/>
              <a:gd name="T24" fmla="*/ 215 w 666"/>
              <a:gd name="T25" fmla="*/ 225 h 470"/>
              <a:gd name="T26" fmla="*/ 350 w 666"/>
              <a:gd name="T27" fmla="*/ 469 h 470"/>
              <a:gd name="T28" fmla="*/ 350 w 666"/>
              <a:gd name="T29" fmla="*/ 348 h 470"/>
              <a:gd name="T30" fmla="*/ 326 w 666"/>
              <a:gd name="T31" fmla="*/ 372 h 470"/>
              <a:gd name="T32" fmla="*/ 290 w 666"/>
              <a:gd name="T33" fmla="*/ 345 h 470"/>
              <a:gd name="T34" fmla="*/ 328 w 666"/>
              <a:gd name="T35" fmla="*/ 327 h 470"/>
              <a:gd name="T36" fmla="*/ 288 w 666"/>
              <a:gd name="T37" fmla="*/ 262 h 470"/>
              <a:gd name="T38" fmla="*/ 323 w 666"/>
              <a:gd name="T39" fmla="*/ 215 h 470"/>
              <a:gd name="T40" fmla="*/ 344 w 666"/>
              <a:gd name="T41" fmla="*/ 214 h 470"/>
              <a:gd name="T42" fmla="*/ 374 w 666"/>
              <a:gd name="T43" fmla="*/ 229 h 470"/>
              <a:gd name="T44" fmla="*/ 350 w 666"/>
              <a:gd name="T45" fmla="*/ 242 h 470"/>
              <a:gd name="T46" fmla="*/ 320 w 666"/>
              <a:gd name="T47" fmla="*/ 254 h 470"/>
              <a:gd name="T48" fmla="*/ 320 w 666"/>
              <a:gd name="T49" fmla="*/ 256 h 470"/>
              <a:gd name="T50" fmla="*/ 381 w 666"/>
              <a:gd name="T51" fmla="*/ 314 h 470"/>
              <a:gd name="T52" fmla="*/ 578 w 666"/>
              <a:gd name="T53" fmla="*/ 121 h 470"/>
              <a:gd name="T54" fmla="*/ 544 w 666"/>
              <a:gd name="T55" fmla="*/ 80 h 470"/>
              <a:gd name="T56" fmla="*/ 510 w 666"/>
              <a:gd name="T57" fmla="*/ 122 h 470"/>
              <a:gd name="T58" fmla="*/ 525 w 666"/>
              <a:gd name="T59" fmla="*/ 165 h 470"/>
              <a:gd name="T60" fmla="*/ 566 w 666"/>
              <a:gd name="T61" fmla="*/ 165 h 470"/>
              <a:gd name="T62" fmla="*/ 303 w 666"/>
              <a:gd name="T63" fmla="*/ 97 h 470"/>
              <a:gd name="T64" fmla="*/ 363 w 666"/>
              <a:gd name="T65" fmla="*/ 109 h 470"/>
              <a:gd name="T66" fmla="*/ 132 w 666"/>
              <a:gd name="T67" fmla="*/ 147 h 470"/>
              <a:gd name="T68" fmla="*/ 121 w 666"/>
              <a:gd name="T69" fmla="*/ 80 h 470"/>
              <a:gd name="T70" fmla="*/ 67 w 666"/>
              <a:gd name="T71" fmla="*/ 88 h 470"/>
              <a:gd name="T72" fmla="*/ 347 w 666"/>
              <a:gd name="T73" fmla="*/ 81 h 470"/>
              <a:gd name="T74" fmla="*/ 391 w 666"/>
              <a:gd name="T75" fmla="*/ 3 h 470"/>
              <a:gd name="T76" fmla="*/ 330 w 666"/>
              <a:gd name="T77" fmla="*/ 0 h 470"/>
              <a:gd name="T78" fmla="*/ 284 w 666"/>
              <a:gd name="T79" fmla="*/ 40 h 470"/>
              <a:gd name="T80" fmla="*/ 101 w 666"/>
              <a:gd name="T81" fmla="*/ 165 h 470"/>
              <a:gd name="T82" fmla="*/ 142 w 666"/>
              <a:gd name="T83" fmla="*/ 165 h 470"/>
              <a:gd name="T84" fmla="*/ 125 w 666"/>
              <a:gd name="T85" fmla="*/ 385 h 470"/>
              <a:gd name="T86" fmla="*/ 84 w 666"/>
              <a:gd name="T87" fmla="*/ 357 h 470"/>
              <a:gd name="T88" fmla="*/ 134 w 666"/>
              <a:gd name="T89" fmla="*/ 338 h 470"/>
              <a:gd name="T90" fmla="*/ 99 w 666"/>
              <a:gd name="T91" fmla="*/ 265 h 470"/>
              <a:gd name="T92" fmla="*/ 126 w 666"/>
              <a:gd name="T93" fmla="*/ 243 h 470"/>
              <a:gd name="T94" fmla="*/ 155 w 666"/>
              <a:gd name="T95" fmla="*/ 264 h 470"/>
              <a:gd name="T96" fmla="*/ 122 w 666"/>
              <a:gd name="T97" fmla="*/ 278 h 470"/>
              <a:gd name="T98" fmla="*/ 163 w 666"/>
              <a:gd name="T99" fmla="*/ 289 h 470"/>
              <a:gd name="T100" fmla="*/ 187 w 666"/>
              <a:gd name="T101" fmla="*/ 216 h 470"/>
              <a:gd name="T102" fmla="*/ 0 w 666"/>
              <a:gd name="T103" fmla="*/ 36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66" h="470">
                <a:moveTo>
                  <a:pt x="661" y="318"/>
                </a:moveTo>
                <a:cubicBezTo>
                  <a:pt x="658" y="303"/>
                  <a:pt x="653" y="289"/>
                  <a:pt x="647" y="275"/>
                </a:cubicBezTo>
                <a:cubicBezTo>
                  <a:pt x="643" y="266"/>
                  <a:pt x="638" y="256"/>
                  <a:pt x="633" y="247"/>
                </a:cubicBezTo>
                <a:cubicBezTo>
                  <a:pt x="615" y="217"/>
                  <a:pt x="593" y="192"/>
                  <a:pt x="568" y="182"/>
                </a:cubicBezTo>
                <a:cubicBezTo>
                  <a:pt x="522" y="182"/>
                  <a:pt x="522" y="182"/>
                  <a:pt x="522" y="182"/>
                </a:cubicBezTo>
                <a:cubicBezTo>
                  <a:pt x="507" y="188"/>
                  <a:pt x="492" y="200"/>
                  <a:pt x="479" y="216"/>
                </a:cubicBezTo>
                <a:cubicBezTo>
                  <a:pt x="478" y="217"/>
                  <a:pt x="484" y="228"/>
                  <a:pt x="485" y="230"/>
                </a:cubicBezTo>
                <a:cubicBezTo>
                  <a:pt x="499" y="264"/>
                  <a:pt x="509" y="301"/>
                  <a:pt x="509" y="339"/>
                </a:cubicBezTo>
                <a:cubicBezTo>
                  <a:pt x="509" y="344"/>
                  <a:pt x="509" y="349"/>
                  <a:pt x="509" y="354"/>
                </a:cubicBezTo>
                <a:cubicBezTo>
                  <a:pt x="511" y="344"/>
                  <a:pt x="511" y="344"/>
                  <a:pt x="511" y="344"/>
                </a:cubicBezTo>
                <a:cubicBezTo>
                  <a:pt x="512" y="342"/>
                  <a:pt x="514" y="341"/>
                  <a:pt x="516" y="342"/>
                </a:cubicBezTo>
                <a:cubicBezTo>
                  <a:pt x="523" y="346"/>
                  <a:pt x="531" y="348"/>
                  <a:pt x="541" y="348"/>
                </a:cubicBezTo>
                <a:cubicBezTo>
                  <a:pt x="550" y="348"/>
                  <a:pt x="556" y="345"/>
                  <a:pt x="557" y="339"/>
                </a:cubicBezTo>
                <a:cubicBezTo>
                  <a:pt x="557" y="339"/>
                  <a:pt x="558" y="339"/>
                  <a:pt x="558" y="338"/>
                </a:cubicBezTo>
                <a:cubicBezTo>
                  <a:pt x="558" y="338"/>
                  <a:pt x="558" y="338"/>
                  <a:pt x="558" y="337"/>
                </a:cubicBezTo>
                <a:cubicBezTo>
                  <a:pt x="558" y="331"/>
                  <a:pt x="552" y="327"/>
                  <a:pt x="539" y="322"/>
                </a:cubicBezTo>
                <a:cubicBezTo>
                  <a:pt x="526" y="318"/>
                  <a:pt x="516" y="312"/>
                  <a:pt x="511" y="303"/>
                </a:cubicBezTo>
                <a:cubicBezTo>
                  <a:pt x="506" y="294"/>
                  <a:pt x="507" y="283"/>
                  <a:pt x="513" y="275"/>
                </a:cubicBezTo>
                <a:cubicBezTo>
                  <a:pt x="515" y="271"/>
                  <a:pt x="518" y="267"/>
                  <a:pt x="522" y="265"/>
                </a:cubicBezTo>
                <a:cubicBezTo>
                  <a:pt x="523" y="265"/>
                  <a:pt x="529" y="262"/>
                  <a:pt x="533" y="261"/>
                </a:cubicBezTo>
                <a:cubicBezTo>
                  <a:pt x="535" y="260"/>
                  <a:pt x="537" y="258"/>
                  <a:pt x="537" y="256"/>
                </a:cubicBezTo>
                <a:cubicBezTo>
                  <a:pt x="537" y="247"/>
                  <a:pt x="537" y="247"/>
                  <a:pt x="537" y="247"/>
                </a:cubicBezTo>
                <a:cubicBezTo>
                  <a:pt x="537" y="245"/>
                  <a:pt x="539" y="243"/>
                  <a:pt x="541" y="243"/>
                </a:cubicBezTo>
                <a:cubicBezTo>
                  <a:pt x="550" y="243"/>
                  <a:pt x="550" y="243"/>
                  <a:pt x="550" y="243"/>
                </a:cubicBezTo>
                <a:cubicBezTo>
                  <a:pt x="552" y="243"/>
                  <a:pt x="554" y="245"/>
                  <a:pt x="554" y="247"/>
                </a:cubicBezTo>
                <a:cubicBezTo>
                  <a:pt x="554" y="254"/>
                  <a:pt x="554" y="254"/>
                  <a:pt x="554" y="254"/>
                </a:cubicBezTo>
                <a:cubicBezTo>
                  <a:pt x="554" y="257"/>
                  <a:pt x="556" y="259"/>
                  <a:pt x="558" y="259"/>
                </a:cubicBezTo>
                <a:cubicBezTo>
                  <a:pt x="567" y="259"/>
                  <a:pt x="573" y="261"/>
                  <a:pt x="578" y="264"/>
                </a:cubicBezTo>
                <a:cubicBezTo>
                  <a:pt x="578" y="264"/>
                  <a:pt x="578" y="264"/>
                  <a:pt x="579" y="264"/>
                </a:cubicBezTo>
                <a:cubicBezTo>
                  <a:pt x="579" y="264"/>
                  <a:pt x="579" y="266"/>
                  <a:pt x="578" y="268"/>
                </a:cubicBezTo>
                <a:cubicBezTo>
                  <a:pt x="577" y="273"/>
                  <a:pt x="577" y="273"/>
                  <a:pt x="577" y="273"/>
                </a:cubicBezTo>
                <a:cubicBezTo>
                  <a:pt x="575" y="280"/>
                  <a:pt x="575" y="280"/>
                  <a:pt x="575" y="280"/>
                </a:cubicBezTo>
                <a:cubicBezTo>
                  <a:pt x="575" y="282"/>
                  <a:pt x="573" y="283"/>
                  <a:pt x="571" y="282"/>
                </a:cubicBezTo>
                <a:cubicBezTo>
                  <a:pt x="568" y="281"/>
                  <a:pt x="566" y="280"/>
                  <a:pt x="563" y="280"/>
                </a:cubicBezTo>
                <a:cubicBezTo>
                  <a:pt x="559" y="279"/>
                  <a:pt x="555" y="278"/>
                  <a:pt x="549" y="278"/>
                </a:cubicBezTo>
                <a:cubicBezTo>
                  <a:pt x="548" y="278"/>
                  <a:pt x="547" y="278"/>
                  <a:pt x="546" y="278"/>
                </a:cubicBezTo>
                <a:cubicBezTo>
                  <a:pt x="540" y="279"/>
                  <a:pt x="532" y="284"/>
                  <a:pt x="535" y="291"/>
                </a:cubicBezTo>
                <a:cubicBezTo>
                  <a:pt x="538" y="297"/>
                  <a:pt x="549" y="300"/>
                  <a:pt x="555" y="302"/>
                </a:cubicBezTo>
                <a:cubicBezTo>
                  <a:pt x="576" y="310"/>
                  <a:pt x="584" y="319"/>
                  <a:pt x="584" y="335"/>
                </a:cubicBezTo>
                <a:cubicBezTo>
                  <a:pt x="584" y="336"/>
                  <a:pt x="584" y="336"/>
                  <a:pt x="584" y="337"/>
                </a:cubicBezTo>
                <a:cubicBezTo>
                  <a:pt x="584" y="343"/>
                  <a:pt x="581" y="349"/>
                  <a:pt x="577" y="354"/>
                </a:cubicBezTo>
                <a:cubicBezTo>
                  <a:pt x="577" y="354"/>
                  <a:pt x="577" y="354"/>
                  <a:pt x="577" y="354"/>
                </a:cubicBezTo>
                <a:cubicBezTo>
                  <a:pt x="577" y="354"/>
                  <a:pt x="577" y="355"/>
                  <a:pt x="577" y="355"/>
                </a:cubicBezTo>
                <a:cubicBezTo>
                  <a:pt x="573" y="359"/>
                  <a:pt x="569" y="361"/>
                  <a:pt x="565" y="363"/>
                </a:cubicBezTo>
                <a:cubicBezTo>
                  <a:pt x="565" y="363"/>
                  <a:pt x="560" y="365"/>
                  <a:pt x="557" y="366"/>
                </a:cubicBezTo>
                <a:cubicBezTo>
                  <a:pt x="555" y="366"/>
                  <a:pt x="553" y="368"/>
                  <a:pt x="553" y="369"/>
                </a:cubicBezTo>
                <a:cubicBezTo>
                  <a:pt x="553" y="381"/>
                  <a:pt x="553" y="381"/>
                  <a:pt x="553" y="381"/>
                </a:cubicBezTo>
                <a:cubicBezTo>
                  <a:pt x="553" y="383"/>
                  <a:pt x="551" y="385"/>
                  <a:pt x="549" y="385"/>
                </a:cubicBezTo>
                <a:cubicBezTo>
                  <a:pt x="540" y="385"/>
                  <a:pt x="540" y="385"/>
                  <a:pt x="540" y="385"/>
                </a:cubicBezTo>
                <a:cubicBezTo>
                  <a:pt x="538" y="385"/>
                  <a:pt x="536" y="383"/>
                  <a:pt x="536" y="381"/>
                </a:cubicBezTo>
                <a:cubicBezTo>
                  <a:pt x="536" y="372"/>
                  <a:pt x="536" y="372"/>
                  <a:pt x="536" y="372"/>
                </a:cubicBezTo>
                <a:cubicBezTo>
                  <a:pt x="536" y="370"/>
                  <a:pt x="534" y="368"/>
                  <a:pt x="532" y="368"/>
                </a:cubicBezTo>
                <a:cubicBezTo>
                  <a:pt x="523" y="367"/>
                  <a:pt x="514" y="364"/>
                  <a:pt x="508" y="361"/>
                </a:cubicBezTo>
                <a:cubicBezTo>
                  <a:pt x="503" y="393"/>
                  <a:pt x="490" y="422"/>
                  <a:pt x="468" y="444"/>
                </a:cubicBezTo>
                <a:cubicBezTo>
                  <a:pt x="489" y="458"/>
                  <a:pt x="516" y="465"/>
                  <a:pt x="545" y="465"/>
                </a:cubicBezTo>
                <a:cubicBezTo>
                  <a:pt x="612" y="465"/>
                  <a:pt x="666" y="427"/>
                  <a:pt x="666" y="360"/>
                </a:cubicBezTo>
                <a:cubicBezTo>
                  <a:pt x="666" y="346"/>
                  <a:pt x="664" y="332"/>
                  <a:pt x="661" y="318"/>
                </a:cubicBezTo>
                <a:close/>
                <a:moveTo>
                  <a:pt x="481" y="337"/>
                </a:moveTo>
                <a:cubicBezTo>
                  <a:pt x="480" y="295"/>
                  <a:pt x="465" y="252"/>
                  <a:pt x="446" y="214"/>
                </a:cubicBezTo>
                <a:cubicBezTo>
                  <a:pt x="444" y="210"/>
                  <a:pt x="442" y="207"/>
                  <a:pt x="440" y="203"/>
                </a:cubicBezTo>
                <a:cubicBezTo>
                  <a:pt x="419" y="167"/>
                  <a:pt x="392" y="137"/>
                  <a:pt x="361" y="125"/>
                </a:cubicBezTo>
                <a:cubicBezTo>
                  <a:pt x="361" y="125"/>
                  <a:pt x="356" y="125"/>
                  <a:pt x="350" y="125"/>
                </a:cubicBezTo>
                <a:cubicBezTo>
                  <a:pt x="317" y="125"/>
                  <a:pt x="317" y="125"/>
                  <a:pt x="317" y="125"/>
                </a:cubicBezTo>
                <a:cubicBezTo>
                  <a:pt x="310" y="125"/>
                  <a:pt x="305" y="125"/>
                  <a:pt x="305" y="125"/>
                </a:cubicBezTo>
                <a:cubicBezTo>
                  <a:pt x="263" y="141"/>
                  <a:pt x="232" y="185"/>
                  <a:pt x="215" y="225"/>
                </a:cubicBezTo>
                <a:cubicBezTo>
                  <a:pt x="197" y="266"/>
                  <a:pt x="180" y="314"/>
                  <a:pt x="186" y="358"/>
                </a:cubicBezTo>
                <a:cubicBezTo>
                  <a:pt x="190" y="382"/>
                  <a:pt x="201" y="410"/>
                  <a:pt x="218" y="427"/>
                </a:cubicBezTo>
                <a:cubicBezTo>
                  <a:pt x="242" y="451"/>
                  <a:pt x="277" y="466"/>
                  <a:pt x="317" y="469"/>
                </a:cubicBezTo>
                <a:cubicBezTo>
                  <a:pt x="322" y="470"/>
                  <a:pt x="328" y="470"/>
                  <a:pt x="333" y="470"/>
                </a:cubicBezTo>
                <a:cubicBezTo>
                  <a:pt x="339" y="470"/>
                  <a:pt x="344" y="470"/>
                  <a:pt x="350" y="469"/>
                </a:cubicBezTo>
                <a:cubicBezTo>
                  <a:pt x="390" y="466"/>
                  <a:pt x="424" y="451"/>
                  <a:pt x="448" y="427"/>
                </a:cubicBezTo>
                <a:cubicBezTo>
                  <a:pt x="472" y="402"/>
                  <a:pt x="481" y="370"/>
                  <a:pt x="481" y="337"/>
                </a:cubicBezTo>
                <a:close/>
                <a:moveTo>
                  <a:pt x="381" y="314"/>
                </a:moveTo>
                <a:cubicBezTo>
                  <a:pt x="380" y="323"/>
                  <a:pt x="375" y="332"/>
                  <a:pt x="367" y="339"/>
                </a:cubicBezTo>
                <a:cubicBezTo>
                  <a:pt x="363" y="342"/>
                  <a:pt x="356" y="346"/>
                  <a:pt x="350" y="348"/>
                </a:cubicBezTo>
                <a:cubicBezTo>
                  <a:pt x="349" y="349"/>
                  <a:pt x="348" y="349"/>
                  <a:pt x="347" y="349"/>
                </a:cubicBezTo>
                <a:cubicBezTo>
                  <a:pt x="345" y="350"/>
                  <a:pt x="343" y="351"/>
                  <a:pt x="343" y="353"/>
                </a:cubicBezTo>
                <a:cubicBezTo>
                  <a:pt x="343" y="368"/>
                  <a:pt x="343" y="368"/>
                  <a:pt x="343" y="368"/>
                </a:cubicBezTo>
                <a:cubicBezTo>
                  <a:pt x="343" y="370"/>
                  <a:pt x="341" y="372"/>
                  <a:pt x="339" y="372"/>
                </a:cubicBezTo>
                <a:cubicBezTo>
                  <a:pt x="326" y="372"/>
                  <a:pt x="326" y="372"/>
                  <a:pt x="326" y="372"/>
                </a:cubicBezTo>
                <a:cubicBezTo>
                  <a:pt x="324" y="372"/>
                  <a:pt x="322" y="370"/>
                  <a:pt x="322" y="368"/>
                </a:cubicBezTo>
                <a:cubicBezTo>
                  <a:pt x="322" y="356"/>
                  <a:pt x="322" y="356"/>
                  <a:pt x="322" y="356"/>
                </a:cubicBezTo>
                <a:cubicBezTo>
                  <a:pt x="322" y="353"/>
                  <a:pt x="320" y="352"/>
                  <a:pt x="318" y="351"/>
                </a:cubicBezTo>
                <a:cubicBezTo>
                  <a:pt x="318" y="351"/>
                  <a:pt x="317" y="351"/>
                  <a:pt x="317" y="351"/>
                </a:cubicBezTo>
                <a:cubicBezTo>
                  <a:pt x="307" y="350"/>
                  <a:pt x="297" y="348"/>
                  <a:pt x="290" y="345"/>
                </a:cubicBezTo>
                <a:cubicBezTo>
                  <a:pt x="288" y="344"/>
                  <a:pt x="287" y="341"/>
                  <a:pt x="287" y="339"/>
                </a:cubicBezTo>
                <a:cubicBezTo>
                  <a:pt x="292" y="322"/>
                  <a:pt x="292" y="322"/>
                  <a:pt x="292" y="322"/>
                </a:cubicBezTo>
                <a:cubicBezTo>
                  <a:pt x="292" y="320"/>
                  <a:pt x="294" y="319"/>
                  <a:pt x="296" y="320"/>
                </a:cubicBezTo>
                <a:cubicBezTo>
                  <a:pt x="302" y="323"/>
                  <a:pt x="309" y="325"/>
                  <a:pt x="317" y="326"/>
                </a:cubicBezTo>
                <a:cubicBezTo>
                  <a:pt x="320" y="327"/>
                  <a:pt x="324" y="327"/>
                  <a:pt x="328" y="327"/>
                </a:cubicBezTo>
                <a:cubicBezTo>
                  <a:pt x="340" y="327"/>
                  <a:pt x="348" y="322"/>
                  <a:pt x="348" y="314"/>
                </a:cubicBezTo>
                <a:cubicBezTo>
                  <a:pt x="348" y="306"/>
                  <a:pt x="341" y="301"/>
                  <a:pt x="326" y="296"/>
                </a:cubicBezTo>
                <a:cubicBezTo>
                  <a:pt x="323" y="295"/>
                  <a:pt x="320" y="294"/>
                  <a:pt x="317" y="292"/>
                </a:cubicBezTo>
                <a:cubicBezTo>
                  <a:pt x="305" y="287"/>
                  <a:pt x="296" y="281"/>
                  <a:pt x="291" y="272"/>
                </a:cubicBezTo>
                <a:cubicBezTo>
                  <a:pt x="290" y="269"/>
                  <a:pt x="289" y="266"/>
                  <a:pt x="288" y="262"/>
                </a:cubicBezTo>
                <a:cubicBezTo>
                  <a:pt x="288" y="261"/>
                  <a:pt x="288" y="261"/>
                  <a:pt x="288" y="260"/>
                </a:cubicBezTo>
                <a:cubicBezTo>
                  <a:pt x="288" y="259"/>
                  <a:pt x="288" y="258"/>
                  <a:pt x="288" y="257"/>
                </a:cubicBezTo>
                <a:cubicBezTo>
                  <a:pt x="288" y="240"/>
                  <a:pt x="298" y="227"/>
                  <a:pt x="317" y="221"/>
                </a:cubicBezTo>
                <a:cubicBezTo>
                  <a:pt x="318" y="221"/>
                  <a:pt x="319" y="220"/>
                  <a:pt x="319" y="220"/>
                </a:cubicBezTo>
                <a:cubicBezTo>
                  <a:pt x="322" y="220"/>
                  <a:pt x="323" y="218"/>
                  <a:pt x="323" y="215"/>
                </a:cubicBezTo>
                <a:cubicBezTo>
                  <a:pt x="323" y="203"/>
                  <a:pt x="323" y="203"/>
                  <a:pt x="323" y="203"/>
                </a:cubicBezTo>
                <a:cubicBezTo>
                  <a:pt x="323" y="201"/>
                  <a:pt x="325" y="199"/>
                  <a:pt x="327" y="199"/>
                </a:cubicBezTo>
                <a:cubicBezTo>
                  <a:pt x="340" y="199"/>
                  <a:pt x="340" y="199"/>
                  <a:pt x="340" y="199"/>
                </a:cubicBezTo>
                <a:cubicBezTo>
                  <a:pt x="342" y="199"/>
                  <a:pt x="344" y="201"/>
                  <a:pt x="344" y="203"/>
                </a:cubicBezTo>
                <a:cubicBezTo>
                  <a:pt x="344" y="214"/>
                  <a:pt x="344" y="214"/>
                  <a:pt x="344" y="214"/>
                </a:cubicBezTo>
                <a:cubicBezTo>
                  <a:pt x="344" y="216"/>
                  <a:pt x="346" y="218"/>
                  <a:pt x="348" y="218"/>
                </a:cubicBezTo>
                <a:cubicBezTo>
                  <a:pt x="349" y="218"/>
                  <a:pt x="349" y="218"/>
                  <a:pt x="350" y="218"/>
                </a:cubicBezTo>
                <a:cubicBezTo>
                  <a:pt x="360" y="219"/>
                  <a:pt x="367" y="221"/>
                  <a:pt x="373" y="224"/>
                </a:cubicBezTo>
                <a:cubicBezTo>
                  <a:pt x="373" y="224"/>
                  <a:pt x="374" y="224"/>
                  <a:pt x="374" y="224"/>
                </a:cubicBezTo>
                <a:cubicBezTo>
                  <a:pt x="375" y="225"/>
                  <a:pt x="375" y="227"/>
                  <a:pt x="374" y="229"/>
                </a:cubicBezTo>
                <a:cubicBezTo>
                  <a:pt x="372" y="236"/>
                  <a:pt x="372" y="236"/>
                  <a:pt x="372" y="236"/>
                </a:cubicBezTo>
                <a:cubicBezTo>
                  <a:pt x="370" y="245"/>
                  <a:pt x="370" y="245"/>
                  <a:pt x="370" y="245"/>
                </a:cubicBezTo>
                <a:cubicBezTo>
                  <a:pt x="369" y="247"/>
                  <a:pt x="367" y="248"/>
                  <a:pt x="365" y="247"/>
                </a:cubicBezTo>
                <a:cubicBezTo>
                  <a:pt x="362" y="246"/>
                  <a:pt x="359" y="245"/>
                  <a:pt x="355" y="244"/>
                </a:cubicBezTo>
                <a:cubicBezTo>
                  <a:pt x="353" y="243"/>
                  <a:pt x="352" y="243"/>
                  <a:pt x="350" y="242"/>
                </a:cubicBezTo>
                <a:cubicBezTo>
                  <a:pt x="346" y="242"/>
                  <a:pt x="343" y="241"/>
                  <a:pt x="338" y="241"/>
                </a:cubicBezTo>
                <a:cubicBezTo>
                  <a:pt x="337" y="241"/>
                  <a:pt x="335" y="241"/>
                  <a:pt x="334" y="242"/>
                </a:cubicBezTo>
                <a:cubicBezTo>
                  <a:pt x="329" y="242"/>
                  <a:pt x="326" y="243"/>
                  <a:pt x="322" y="247"/>
                </a:cubicBezTo>
                <a:cubicBezTo>
                  <a:pt x="321" y="249"/>
                  <a:pt x="320" y="251"/>
                  <a:pt x="320" y="253"/>
                </a:cubicBezTo>
                <a:cubicBezTo>
                  <a:pt x="320" y="254"/>
                  <a:pt x="320" y="254"/>
                  <a:pt x="320" y="254"/>
                </a:cubicBezTo>
                <a:cubicBezTo>
                  <a:pt x="320" y="254"/>
                  <a:pt x="320" y="254"/>
                  <a:pt x="320" y="254"/>
                </a:cubicBezTo>
                <a:cubicBezTo>
                  <a:pt x="320" y="255"/>
                  <a:pt x="320" y="255"/>
                  <a:pt x="320" y="255"/>
                </a:cubicBezTo>
                <a:cubicBezTo>
                  <a:pt x="320" y="255"/>
                  <a:pt x="320" y="255"/>
                  <a:pt x="320" y="255"/>
                </a:cubicBezTo>
                <a:cubicBezTo>
                  <a:pt x="320" y="255"/>
                  <a:pt x="320" y="255"/>
                  <a:pt x="320" y="255"/>
                </a:cubicBezTo>
                <a:cubicBezTo>
                  <a:pt x="320" y="255"/>
                  <a:pt x="320" y="256"/>
                  <a:pt x="320" y="256"/>
                </a:cubicBezTo>
                <a:cubicBezTo>
                  <a:pt x="321" y="257"/>
                  <a:pt x="321" y="258"/>
                  <a:pt x="322" y="259"/>
                </a:cubicBezTo>
                <a:cubicBezTo>
                  <a:pt x="325" y="263"/>
                  <a:pt x="333" y="267"/>
                  <a:pt x="345" y="271"/>
                </a:cubicBezTo>
                <a:cubicBezTo>
                  <a:pt x="347" y="272"/>
                  <a:pt x="348" y="273"/>
                  <a:pt x="350" y="273"/>
                </a:cubicBezTo>
                <a:cubicBezTo>
                  <a:pt x="362" y="278"/>
                  <a:pt x="374" y="285"/>
                  <a:pt x="378" y="298"/>
                </a:cubicBezTo>
                <a:cubicBezTo>
                  <a:pt x="380" y="303"/>
                  <a:pt x="381" y="309"/>
                  <a:pt x="381" y="314"/>
                </a:cubicBezTo>
                <a:close/>
                <a:moveTo>
                  <a:pt x="510" y="122"/>
                </a:moveTo>
                <a:cubicBezTo>
                  <a:pt x="512" y="126"/>
                  <a:pt x="514" y="131"/>
                  <a:pt x="516" y="135"/>
                </a:cubicBezTo>
                <a:cubicBezTo>
                  <a:pt x="520" y="141"/>
                  <a:pt x="524" y="147"/>
                  <a:pt x="531" y="147"/>
                </a:cubicBezTo>
                <a:cubicBezTo>
                  <a:pt x="556" y="147"/>
                  <a:pt x="556" y="147"/>
                  <a:pt x="556" y="147"/>
                </a:cubicBezTo>
                <a:cubicBezTo>
                  <a:pt x="568" y="147"/>
                  <a:pt x="574" y="130"/>
                  <a:pt x="578" y="121"/>
                </a:cubicBezTo>
                <a:cubicBezTo>
                  <a:pt x="584" y="110"/>
                  <a:pt x="591" y="99"/>
                  <a:pt x="597" y="88"/>
                </a:cubicBezTo>
                <a:cubicBezTo>
                  <a:pt x="599" y="84"/>
                  <a:pt x="597" y="80"/>
                  <a:pt x="593" y="82"/>
                </a:cubicBezTo>
                <a:cubicBezTo>
                  <a:pt x="587" y="85"/>
                  <a:pt x="584" y="91"/>
                  <a:pt x="574" y="91"/>
                </a:cubicBezTo>
                <a:cubicBezTo>
                  <a:pt x="559" y="91"/>
                  <a:pt x="559" y="80"/>
                  <a:pt x="545" y="80"/>
                </a:cubicBezTo>
                <a:cubicBezTo>
                  <a:pt x="545" y="80"/>
                  <a:pt x="544" y="80"/>
                  <a:pt x="544" y="80"/>
                </a:cubicBezTo>
                <a:cubicBezTo>
                  <a:pt x="544" y="80"/>
                  <a:pt x="543" y="80"/>
                  <a:pt x="543" y="80"/>
                </a:cubicBezTo>
                <a:cubicBezTo>
                  <a:pt x="528" y="80"/>
                  <a:pt x="528" y="91"/>
                  <a:pt x="514" y="91"/>
                </a:cubicBezTo>
                <a:cubicBezTo>
                  <a:pt x="504" y="91"/>
                  <a:pt x="501" y="85"/>
                  <a:pt x="495" y="82"/>
                </a:cubicBezTo>
                <a:cubicBezTo>
                  <a:pt x="491" y="80"/>
                  <a:pt x="489" y="84"/>
                  <a:pt x="491" y="88"/>
                </a:cubicBezTo>
                <a:cubicBezTo>
                  <a:pt x="497" y="99"/>
                  <a:pt x="504" y="111"/>
                  <a:pt x="510" y="122"/>
                </a:cubicBezTo>
                <a:close/>
                <a:moveTo>
                  <a:pt x="570" y="159"/>
                </a:moveTo>
                <a:cubicBezTo>
                  <a:pt x="570" y="157"/>
                  <a:pt x="567" y="154"/>
                  <a:pt x="565" y="154"/>
                </a:cubicBezTo>
                <a:cubicBezTo>
                  <a:pt x="526" y="154"/>
                  <a:pt x="526" y="154"/>
                  <a:pt x="526" y="154"/>
                </a:cubicBezTo>
                <a:cubicBezTo>
                  <a:pt x="523" y="154"/>
                  <a:pt x="521" y="157"/>
                  <a:pt x="521" y="159"/>
                </a:cubicBezTo>
                <a:cubicBezTo>
                  <a:pt x="521" y="162"/>
                  <a:pt x="522" y="164"/>
                  <a:pt x="525" y="165"/>
                </a:cubicBezTo>
                <a:cubicBezTo>
                  <a:pt x="522" y="165"/>
                  <a:pt x="521" y="167"/>
                  <a:pt x="521" y="170"/>
                </a:cubicBezTo>
                <a:cubicBezTo>
                  <a:pt x="521" y="172"/>
                  <a:pt x="523" y="175"/>
                  <a:pt x="526" y="175"/>
                </a:cubicBezTo>
                <a:cubicBezTo>
                  <a:pt x="565" y="175"/>
                  <a:pt x="565" y="175"/>
                  <a:pt x="565" y="175"/>
                </a:cubicBezTo>
                <a:cubicBezTo>
                  <a:pt x="567" y="175"/>
                  <a:pt x="570" y="172"/>
                  <a:pt x="570" y="170"/>
                </a:cubicBezTo>
                <a:cubicBezTo>
                  <a:pt x="570" y="167"/>
                  <a:pt x="568" y="165"/>
                  <a:pt x="566" y="165"/>
                </a:cubicBezTo>
                <a:cubicBezTo>
                  <a:pt x="568" y="164"/>
                  <a:pt x="570" y="162"/>
                  <a:pt x="570" y="159"/>
                </a:cubicBezTo>
                <a:close/>
                <a:moveTo>
                  <a:pt x="363" y="97"/>
                </a:moveTo>
                <a:cubicBezTo>
                  <a:pt x="363" y="93"/>
                  <a:pt x="360" y="91"/>
                  <a:pt x="357" y="91"/>
                </a:cubicBezTo>
                <a:cubicBezTo>
                  <a:pt x="309" y="91"/>
                  <a:pt x="309" y="91"/>
                  <a:pt x="309" y="91"/>
                </a:cubicBezTo>
                <a:cubicBezTo>
                  <a:pt x="306" y="91"/>
                  <a:pt x="303" y="93"/>
                  <a:pt x="303" y="97"/>
                </a:cubicBezTo>
                <a:cubicBezTo>
                  <a:pt x="303" y="100"/>
                  <a:pt x="305" y="102"/>
                  <a:pt x="308" y="103"/>
                </a:cubicBezTo>
                <a:cubicBezTo>
                  <a:pt x="305" y="104"/>
                  <a:pt x="303" y="106"/>
                  <a:pt x="303" y="109"/>
                </a:cubicBezTo>
                <a:cubicBezTo>
                  <a:pt x="303" y="113"/>
                  <a:pt x="306" y="116"/>
                  <a:pt x="309" y="116"/>
                </a:cubicBezTo>
                <a:cubicBezTo>
                  <a:pt x="357" y="116"/>
                  <a:pt x="357" y="116"/>
                  <a:pt x="357" y="116"/>
                </a:cubicBezTo>
                <a:cubicBezTo>
                  <a:pt x="360" y="116"/>
                  <a:pt x="363" y="113"/>
                  <a:pt x="363" y="109"/>
                </a:cubicBezTo>
                <a:cubicBezTo>
                  <a:pt x="363" y="106"/>
                  <a:pt x="361" y="104"/>
                  <a:pt x="358" y="103"/>
                </a:cubicBezTo>
                <a:cubicBezTo>
                  <a:pt x="361" y="102"/>
                  <a:pt x="363" y="100"/>
                  <a:pt x="363" y="97"/>
                </a:cubicBezTo>
                <a:close/>
                <a:moveTo>
                  <a:pt x="95" y="139"/>
                </a:moveTo>
                <a:cubicBezTo>
                  <a:pt x="97" y="143"/>
                  <a:pt x="103" y="147"/>
                  <a:pt x="107" y="147"/>
                </a:cubicBezTo>
                <a:cubicBezTo>
                  <a:pt x="132" y="147"/>
                  <a:pt x="132" y="147"/>
                  <a:pt x="132" y="147"/>
                </a:cubicBezTo>
                <a:cubicBezTo>
                  <a:pt x="137" y="147"/>
                  <a:pt x="142" y="143"/>
                  <a:pt x="145" y="139"/>
                </a:cubicBezTo>
                <a:cubicBezTo>
                  <a:pt x="145" y="138"/>
                  <a:pt x="167" y="99"/>
                  <a:pt x="173" y="88"/>
                </a:cubicBezTo>
                <a:cubicBezTo>
                  <a:pt x="175" y="84"/>
                  <a:pt x="173" y="80"/>
                  <a:pt x="169" y="82"/>
                </a:cubicBezTo>
                <a:cubicBezTo>
                  <a:pt x="163" y="85"/>
                  <a:pt x="160" y="91"/>
                  <a:pt x="150" y="91"/>
                </a:cubicBezTo>
                <a:cubicBezTo>
                  <a:pt x="135" y="91"/>
                  <a:pt x="135" y="80"/>
                  <a:pt x="121" y="80"/>
                </a:cubicBezTo>
                <a:cubicBezTo>
                  <a:pt x="121" y="80"/>
                  <a:pt x="120" y="80"/>
                  <a:pt x="120" y="80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04" y="80"/>
                  <a:pt x="104" y="91"/>
                  <a:pt x="90" y="91"/>
                </a:cubicBezTo>
                <a:cubicBezTo>
                  <a:pt x="80" y="91"/>
                  <a:pt x="77" y="85"/>
                  <a:pt x="71" y="82"/>
                </a:cubicBezTo>
                <a:cubicBezTo>
                  <a:pt x="67" y="80"/>
                  <a:pt x="65" y="84"/>
                  <a:pt x="67" y="88"/>
                </a:cubicBezTo>
                <a:cubicBezTo>
                  <a:pt x="73" y="99"/>
                  <a:pt x="95" y="138"/>
                  <a:pt x="95" y="139"/>
                </a:cubicBezTo>
                <a:close/>
                <a:moveTo>
                  <a:pt x="284" y="40"/>
                </a:moveTo>
                <a:cubicBezTo>
                  <a:pt x="288" y="47"/>
                  <a:pt x="292" y="58"/>
                  <a:pt x="298" y="67"/>
                </a:cubicBezTo>
                <a:cubicBezTo>
                  <a:pt x="302" y="75"/>
                  <a:pt x="308" y="81"/>
                  <a:pt x="316" y="81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8" y="81"/>
                  <a:pt x="349" y="81"/>
                  <a:pt x="350" y="81"/>
                </a:cubicBezTo>
                <a:cubicBezTo>
                  <a:pt x="360" y="79"/>
                  <a:pt x="365" y="67"/>
                  <a:pt x="369" y="59"/>
                </a:cubicBezTo>
                <a:cubicBezTo>
                  <a:pt x="375" y="47"/>
                  <a:pt x="382" y="36"/>
                  <a:pt x="388" y="25"/>
                </a:cubicBezTo>
                <a:cubicBezTo>
                  <a:pt x="391" y="20"/>
                  <a:pt x="394" y="14"/>
                  <a:pt x="396" y="9"/>
                </a:cubicBezTo>
                <a:cubicBezTo>
                  <a:pt x="399" y="4"/>
                  <a:pt x="396" y="0"/>
                  <a:pt x="391" y="3"/>
                </a:cubicBezTo>
                <a:cubicBezTo>
                  <a:pt x="384" y="6"/>
                  <a:pt x="380" y="13"/>
                  <a:pt x="368" y="13"/>
                </a:cubicBezTo>
                <a:cubicBezTo>
                  <a:pt x="359" y="13"/>
                  <a:pt x="355" y="9"/>
                  <a:pt x="350" y="6"/>
                </a:cubicBezTo>
                <a:cubicBezTo>
                  <a:pt x="346" y="3"/>
                  <a:pt x="341" y="0"/>
                  <a:pt x="333" y="0"/>
                </a:cubicBezTo>
                <a:cubicBezTo>
                  <a:pt x="333" y="0"/>
                  <a:pt x="332" y="0"/>
                  <a:pt x="332" y="0"/>
                </a:cubicBezTo>
                <a:cubicBezTo>
                  <a:pt x="331" y="0"/>
                  <a:pt x="331" y="0"/>
                  <a:pt x="330" y="0"/>
                </a:cubicBezTo>
                <a:cubicBezTo>
                  <a:pt x="324" y="0"/>
                  <a:pt x="320" y="1"/>
                  <a:pt x="317" y="3"/>
                </a:cubicBezTo>
                <a:cubicBezTo>
                  <a:pt x="311" y="7"/>
                  <a:pt x="307" y="13"/>
                  <a:pt x="295" y="13"/>
                </a:cubicBezTo>
                <a:cubicBezTo>
                  <a:pt x="283" y="13"/>
                  <a:pt x="279" y="6"/>
                  <a:pt x="272" y="3"/>
                </a:cubicBezTo>
                <a:cubicBezTo>
                  <a:pt x="267" y="0"/>
                  <a:pt x="264" y="4"/>
                  <a:pt x="267" y="9"/>
                </a:cubicBezTo>
                <a:cubicBezTo>
                  <a:pt x="273" y="20"/>
                  <a:pt x="278" y="30"/>
                  <a:pt x="284" y="40"/>
                </a:cubicBezTo>
                <a:close/>
                <a:moveTo>
                  <a:pt x="146" y="159"/>
                </a:moveTo>
                <a:cubicBezTo>
                  <a:pt x="146" y="157"/>
                  <a:pt x="143" y="154"/>
                  <a:pt x="140" y="154"/>
                </a:cubicBezTo>
                <a:cubicBezTo>
                  <a:pt x="102" y="154"/>
                  <a:pt x="102" y="154"/>
                  <a:pt x="102" y="154"/>
                </a:cubicBezTo>
                <a:cubicBezTo>
                  <a:pt x="99" y="154"/>
                  <a:pt x="96" y="157"/>
                  <a:pt x="96" y="159"/>
                </a:cubicBezTo>
                <a:cubicBezTo>
                  <a:pt x="96" y="162"/>
                  <a:pt x="98" y="164"/>
                  <a:pt x="101" y="165"/>
                </a:cubicBezTo>
                <a:cubicBezTo>
                  <a:pt x="98" y="165"/>
                  <a:pt x="96" y="167"/>
                  <a:pt x="96" y="170"/>
                </a:cubicBezTo>
                <a:cubicBezTo>
                  <a:pt x="96" y="172"/>
                  <a:pt x="99" y="175"/>
                  <a:pt x="102" y="175"/>
                </a:cubicBezTo>
                <a:cubicBezTo>
                  <a:pt x="140" y="175"/>
                  <a:pt x="140" y="175"/>
                  <a:pt x="140" y="175"/>
                </a:cubicBezTo>
                <a:cubicBezTo>
                  <a:pt x="143" y="175"/>
                  <a:pt x="146" y="172"/>
                  <a:pt x="146" y="170"/>
                </a:cubicBezTo>
                <a:cubicBezTo>
                  <a:pt x="146" y="167"/>
                  <a:pt x="144" y="165"/>
                  <a:pt x="142" y="165"/>
                </a:cubicBezTo>
                <a:cubicBezTo>
                  <a:pt x="144" y="164"/>
                  <a:pt x="146" y="162"/>
                  <a:pt x="146" y="159"/>
                </a:cubicBezTo>
                <a:close/>
                <a:moveTo>
                  <a:pt x="157" y="348"/>
                </a:moveTo>
                <a:cubicBezTo>
                  <a:pt x="158" y="360"/>
                  <a:pt x="138" y="365"/>
                  <a:pt x="129" y="367"/>
                </a:cubicBezTo>
                <a:cubicBezTo>
                  <a:pt x="129" y="381"/>
                  <a:pt x="129" y="381"/>
                  <a:pt x="129" y="381"/>
                </a:cubicBezTo>
                <a:cubicBezTo>
                  <a:pt x="129" y="383"/>
                  <a:pt x="127" y="385"/>
                  <a:pt x="125" y="385"/>
                </a:cubicBezTo>
                <a:cubicBezTo>
                  <a:pt x="116" y="385"/>
                  <a:pt x="116" y="385"/>
                  <a:pt x="116" y="385"/>
                </a:cubicBezTo>
                <a:cubicBezTo>
                  <a:pt x="114" y="385"/>
                  <a:pt x="112" y="383"/>
                  <a:pt x="112" y="381"/>
                </a:cubicBezTo>
                <a:cubicBezTo>
                  <a:pt x="112" y="368"/>
                  <a:pt x="112" y="368"/>
                  <a:pt x="112" y="368"/>
                </a:cubicBezTo>
                <a:cubicBezTo>
                  <a:pt x="103" y="368"/>
                  <a:pt x="93" y="365"/>
                  <a:pt x="86" y="363"/>
                </a:cubicBezTo>
                <a:cubicBezTo>
                  <a:pt x="84" y="362"/>
                  <a:pt x="83" y="359"/>
                  <a:pt x="84" y="357"/>
                </a:cubicBezTo>
                <a:cubicBezTo>
                  <a:pt x="87" y="344"/>
                  <a:pt x="87" y="344"/>
                  <a:pt x="87" y="344"/>
                </a:cubicBezTo>
                <a:cubicBezTo>
                  <a:pt x="88" y="342"/>
                  <a:pt x="90" y="341"/>
                  <a:pt x="92" y="342"/>
                </a:cubicBezTo>
                <a:cubicBezTo>
                  <a:pt x="98" y="346"/>
                  <a:pt x="107" y="348"/>
                  <a:pt x="117" y="348"/>
                </a:cubicBezTo>
                <a:cubicBezTo>
                  <a:pt x="126" y="348"/>
                  <a:pt x="132" y="345"/>
                  <a:pt x="133" y="339"/>
                </a:cubicBezTo>
                <a:cubicBezTo>
                  <a:pt x="133" y="339"/>
                  <a:pt x="133" y="339"/>
                  <a:pt x="134" y="338"/>
                </a:cubicBezTo>
                <a:cubicBezTo>
                  <a:pt x="134" y="338"/>
                  <a:pt x="134" y="338"/>
                  <a:pt x="134" y="337"/>
                </a:cubicBezTo>
                <a:cubicBezTo>
                  <a:pt x="134" y="331"/>
                  <a:pt x="128" y="327"/>
                  <a:pt x="115" y="322"/>
                </a:cubicBezTo>
                <a:cubicBezTo>
                  <a:pt x="102" y="318"/>
                  <a:pt x="92" y="312"/>
                  <a:pt x="87" y="303"/>
                </a:cubicBezTo>
                <a:cubicBezTo>
                  <a:pt x="82" y="294"/>
                  <a:pt x="83" y="283"/>
                  <a:pt x="89" y="275"/>
                </a:cubicBezTo>
                <a:cubicBezTo>
                  <a:pt x="91" y="271"/>
                  <a:pt x="94" y="267"/>
                  <a:pt x="99" y="265"/>
                </a:cubicBezTo>
                <a:cubicBezTo>
                  <a:pt x="99" y="264"/>
                  <a:pt x="105" y="262"/>
                  <a:pt x="109" y="261"/>
                </a:cubicBezTo>
                <a:cubicBezTo>
                  <a:pt x="111" y="260"/>
                  <a:pt x="113" y="258"/>
                  <a:pt x="113" y="256"/>
                </a:cubicBezTo>
                <a:cubicBezTo>
                  <a:pt x="113" y="247"/>
                  <a:pt x="113" y="247"/>
                  <a:pt x="113" y="247"/>
                </a:cubicBezTo>
                <a:cubicBezTo>
                  <a:pt x="113" y="245"/>
                  <a:pt x="115" y="243"/>
                  <a:pt x="117" y="243"/>
                </a:cubicBezTo>
                <a:cubicBezTo>
                  <a:pt x="126" y="243"/>
                  <a:pt x="126" y="243"/>
                  <a:pt x="126" y="243"/>
                </a:cubicBezTo>
                <a:cubicBezTo>
                  <a:pt x="128" y="243"/>
                  <a:pt x="130" y="245"/>
                  <a:pt x="130" y="247"/>
                </a:cubicBezTo>
                <a:cubicBezTo>
                  <a:pt x="130" y="254"/>
                  <a:pt x="130" y="254"/>
                  <a:pt x="130" y="254"/>
                </a:cubicBezTo>
                <a:cubicBezTo>
                  <a:pt x="130" y="257"/>
                  <a:pt x="132" y="259"/>
                  <a:pt x="134" y="259"/>
                </a:cubicBezTo>
                <a:cubicBezTo>
                  <a:pt x="143" y="259"/>
                  <a:pt x="149" y="261"/>
                  <a:pt x="154" y="264"/>
                </a:cubicBezTo>
                <a:cubicBezTo>
                  <a:pt x="154" y="264"/>
                  <a:pt x="155" y="264"/>
                  <a:pt x="155" y="264"/>
                </a:cubicBezTo>
                <a:cubicBezTo>
                  <a:pt x="153" y="273"/>
                  <a:pt x="153" y="273"/>
                  <a:pt x="153" y="273"/>
                </a:cubicBezTo>
                <a:cubicBezTo>
                  <a:pt x="150" y="284"/>
                  <a:pt x="150" y="284"/>
                  <a:pt x="150" y="284"/>
                </a:cubicBezTo>
                <a:cubicBezTo>
                  <a:pt x="148" y="283"/>
                  <a:pt x="144" y="281"/>
                  <a:pt x="139" y="280"/>
                </a:cubicBezTo>
                <a:cubicBezTo>
                  <a:pt x="135" y="279"/>
                  <a:pt x="131" y="278"/>
                  <a:pt x="125" y="278"/>
                </a:cubicBezTo>
                <a:cubicBezTo>
                  <a:pt x="124" y="278"/>
                  <a:pt x="123" y="278"/>
                  <a:pt x="122" y="278"/>
                </a:cubicBezTo>
                <a:cubicBezTo>
                  <a:pt x="118" y="278"/>
                  <a:pt x="115" y="279"/>
                  <a:pt x="112" y="283"/>
                </a:cubicBezTo>
                <a:cubicBezTo>
                  <a:pt x="110" y="285"/>
                  <a:pt x="110" y="289"/>
                  <a:pt x="112" y="292"/>
                </a:cubicBezTo>
                <a:cubicBezTo>
                  <a:pt x="115" y="296"/>
                  <a:pt x="121" y="299"/>
                  <a:pt x="131" y="302"/>
                </a:cubicBezTo>
                <a:cubicBezTo>
                  <a:pt x="146" y="307"/>
                  <a:pt x="154" y="314"/>
                  <a:pt x="158" y="322"/>
                </a:cubicBezTo>
                <a:cubicBezTo>
                  <a:pt x="159" y="311"/>
                  <a:pt x="160" y="300"/>
                  <a:pt x="163" y="289"/>
                </a:cubicBezTo>
                <a:cubicBezTo>
                  <a:pt x="163" y="287"/>
                  <a:pt x="164" y="284"/>
                  <a:pt x="164" y="282"/>
                </a:cubicBezTo>
                <a:cubicBezTo>
                  <a:pt x="165" y="281"/>
                  <a:pt x="165" y="281"/>
                  <a:pt x="165" y="281"/>
                </a:cubicBezTo>
                <a:cubicBezTo>
                  <a:pt x="165" y="280"/>
                  <a:pt x="165" y="280"/>
                  <a:pt x="165" y="279"/>
                </a:cubicBezTo>
                <a:cubicBezTo>
                  <a:pt x="170" y="260"/>
                  <a:pt x="177" y="240"/>
                  <a:pt x="185" y="220"/>
                </a:cubicBezTo>
                <a:cubicBezTo>
                  <a:pt x="186" y="219"/>
                  <a:pt x="187" y="217"/>
                  <a:pt x="187" y="216"/>
                </a:cubicBezTo>
                <a:cubicBezTo>
                  <a:pt x="174" y="200"/>
                  <a:pt x="160" y="188"/>
                  <a:pt x="144" y="182"/>
                </a:cubicBezTo>
                <a:cubicBezTo>
                  <a:pt x="98" y="182"/>
                  <a:pt x="98" y="182"/>
                  <a:pt x="98" y="182"/>
                </a:cubicBezTo>
                <a:cubicBezTo>
                  <a:pt x="55" y="199"/>
                  <a:pt x="19" y="261"/>
                  <a:pt x="6" y="316"/>
                </a:cubicBezTo>
                <a:cubicBezTo>
                  <a:pt x="5" y="318"/>
                  <a:pt x="5" y="321"/>
                  <a:pt x="4" y="323"/>
                </a:cubicBezTo>
                <a:cubicBezTo>
                  <a:pt x="1" y="336"/>
                  <a:pt x="0" y="349"/>
                  <a:pt x="0" y="360"/>
                </a:cubicBezTo>
                <a:cubicBezTo>
                  <a:pt x="0" y="427"/>
                  <a:pt x="54" y="465"/>
                  <a:pt x="121" y="465"/>
                </a:cubicBezTo>
                <a:cubicBezTo>
                  <a:pt x="150" y="465"/>
                  <a:pt x="177" y="458"/>
                  <a:pt x="198" y="444"/>
                </a:cubicBezTo>
                <a:cubicBezTo>
                  <a:pt x="174" y="419"/>
                  <a:pt x="160" y="388"/>
                  <a:pt x="157" y="352"/>
                </a:cubicBezTo>
                <a:cubicBezTo>
                  <a:pt x="157" y="351"/>
                  <a:pt x="157" y="349"/>
                  <a:pt x="157" y="348"/>
                </a:cubicBezTo>
                <a:close/>
              </a:path>
            </a:pathLst>
          </a:custGeom>
          <a:solidFill>
            <a:srgbClr val="6B294C"/>
          </a:solidFill>
          <a:ln>
            <a:noFill/>
          </a:ln>
        </p:spPr>
        <p:txBody>
          <a:bodyPr vert="horz" wrap="square" lIns="74295" tIns="37148" rIns="74295" bIns="37148" numCol="1" anchor="t" anchorCtr="0" compatLnSpc="1">
            <a:prstTxWarp prst="textNoShape">
              <a:avLst/>
            </a:prstTxWarp>
          </a:bodyPr>
          <a:lstStyle/>
          <a:p>
            <a:endParaRPr lang="ru-RU" sz="1463">
              <a:solidFill>
                <a:prstClr val="black"/>
              </a:solidFill>
            </a:endParaRPr>
          </a:p>
        </p:txBody>
      </p:sp>
      <p:grpSp>
        <p:nvGrpSpPr>
          <p:cNvPr id="187" name="Group 438">
            <a:extLst>
              <a:ext uri="{FF2B5EF4-FFF2-40B4-BE49-F238E27FC236}">
                <a16:creationId xmlns:a16="http://schemas.microsoft.com/office/drawing/2014/main" xmlns="" id="{B42C966A-6AC8-AA48-98BF-DA10BBC8DA20}"/>
              </a:ext>
            </a:extLst>
          </p:cNvPr>
          <p:cNvGrpSpPr/>
          <p:nvPr/>
        </p:nvGrpSpPr>
        <p:grpSpPr>
          <a:xfrm>
            <a:off x="372096" y="1286721"/>
            <a:ext cx="491732" cy="652615"/>
            <a:chOff x="4351338" y="2627313"/>
            <a:chExt cx="1203325" cy="1597025"/>
          </a:xfrm>
          <a:solidFill>
            <a:srgbClr val="6B294C"/>
          </a:solidFill>
        </p:grpSpPr>
        <p:sp>
          <p:nvSpPr>
            <p:cNvPr id="188" name="Freeform 5">
              <a:extLst>
                <a:ext uri="{FF2B5EF4-FFF2-40B4-BE49-F238E27FC236}">
                  <a16:creationId xmlns:a16="http://schemas.microsoft.com/office/drawing/2014/main" xmlns="" id="{6C2E5386-DA92-0B4E-9A27-CB6A40F01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0151" y="3370263"/>
              <a:ext cx="344488" cy="49213"/>
            </a:xfrm>
            <a:custGeom>
              <a:avLst/>
              <a:gdLst>
                <a:gd name="T0" fmla="*/ 5 w 91"/>
                <a:gd name="T1" fmla="*/ 0 h 13"/>
                <a:gd name="T2" fmla="*/ 86 w 91"/>
                <a:gd name="T3" fmla="*/ 0 h 13"/>
                <a:gd name="T4" fmla="*/ 91 w 91"/>
                <a:gd name="T5" fmla="*/ 5 h 13"/>
                <a:gd name="T6" fmla="*/ 91 w 91"/>
                <a:gd name="T7" fmla="*/ 8 h 13"/>
                <a:gd name="T8" fmla="*/ 86 w 91"/>
                <a:gd name="T9" fmla="*/ 13 h 13"/>
                <a:gd name="T10" fmla="*/ 5 w 91"/>
                <a:gd name="T11" fmla="*/ 13 h 13"/>
                <a:gd name="T12" fmla="*/ 0 w 91"/>
                <a:gd name="T13" fmla="*/ 8 h 13"/>
                <a:gd name="T14" fmla="*/ 0 w 91"/>
                <a:gd name="T15" fmla="*/ 5 h 13"/>
                <a:gd name="T16" fmla="*/ 5 w 91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13">
                  <a:moveTo>
                    <a:pt x="5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8" y="0"/>
                    <a:pt x="91" y="2"/>
                    <a:pt x="91" y="5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11"/>
                    <a:pt x="88" y="13"/>
                    <a:pt x="8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1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</a:path>
              </a:pathLst>
            </a:custGeom>
            <a:grpFill/>
            <a:ln>
              <a:solidFill>
                <a:srgbClr val="6B294C"/>
              </a:solidFill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  <p:sp>
          <p:nvSpPr>
            <p:cNvPr id="189" name="Freeform 6">
              <a:extLst>
                <a:ext uri="{FF2B5EF4-FFF2-40B4-BE49-F238E27FC236}">
                  <a16:creationId xmlns:a16="http://schemas.microsoft.com/office/drawing/2014/main" xmlns="" id="{CCE6CE60-2ED4-8142-BF47-15D51151C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901" y="3544888"/>
              <a:ext cx="439738" cy="49213"/>
            </a:xfrm>
            <a:custGeom>
              <a:avLst/>
              <a:gdLst>
                <a:gd name="T0" fmla="*/ 5 w 116"/>
                <a:gd name="T1" fmla="*/ 0 h 13"/>
                <a:gd name="T2" fmla="*/ 111 w 116"/>
                <a:gd name="T3" fmla="*/ 0 h 13"/>
                <a:gd name="T4" fmla="*/ 116 w 116"/>
                <a:gd name="T5" fmla="*/ 5 h 13"/>
                <a:gd name="T6" fmla="*/ 116 w 116"/>
                <a:gd name="T7" fmla="*/ 8 h 13"/>
                <a:gd name="T8" fmla="*/ 111 w 116"/>
                <a:gd name="T9" fmla="*/ 13 h 13"/>
                <a:gd name="T10" fmla="*/ 5 w 116"/>
                <a:gd name="T11" fmla="*/ 13 h 13"/>
                <a:gd name="T12" fmla="*/ 0 w 116"/>
                <a:gd name="T13" fmla="*/ 8 h 13"/>
                <a:gd name="T14" fmla="*/ 0 w 116"/>
                <a:gd name="T15" fmla="*/ 5 h 13"/>
                <a:gd name="T16" fmla="*/ 5 w 116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3">
                  <a:moveTo>
                    <a:pt x="5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3" y="0"/>
                    <a:pt x="116" y="2"/>
                    <a:pt x="116" y="5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6" y="11"/>
                    <a:pt x="113" y="13"/>
                    <a:pt x="111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1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</a:path>
              </a:pathLst>
            </a:custGeom>
            <a:grpFill/>
            <a:ln>
              <a:solidFill>
                <a:srgbClr val="6B294C"/>
              </a:solidFill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  <p:sp>
          <p:nvSpPr>
            <p:cNvPr id="190" name="Freeform 7">
              <a:extLst>
                <a:ext uri="{FF2B5EF4-FFF2-40B4-BE49-F238E27FC236}">
                  <a16:creationId xmlns:a16="http://schemas.microsoft.com/office/drawing/2014/main" xmlns="" id="{105D978A-D231-9140-B91A-44DCB1A40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901" y="3200401"/>
              <a:ext cx="439738" cy="49213"/>
            </a:xfrm>
            <a:custGeom>
              <a:avLst/>
              <a:gdLst>
                <a:gd name="T0" fmla="*/ 5 w 116"/>
                <a:gd name="T1" fmla="*/ 0 h 13"/>
                <a:gd name="T2" fmla="*/ 111 w 116"/>
                <a:gd name="T3" fmla="*/ 0 h 13"/>
                <a:gd name="T4" fmla="*/ 116 w 116"/>
                <a:gd name="T5" fmla="*/ 5 h 13"/>
                <a:gd name="T6" fmla="*/ 116 w 116"/>
                <a:gd name="T7" fmla="*/ 8 h 13"/>
                <a:gd name="T8" fmla="*/ 111 w 116"/>
                <a:gd name="T9" fmla="*/ 13 h 13"/>
                <a:gd name="T10" fmla="*/ 5 w 116"/>
                <a:gd name="T11" fmla="*/ 13 h 13"/>
                <a:gd name="T12" fmla="*/ 0 w 116"/>
                <a:gd name="T13" fmla="*/ 8 h 13"/>
                <a:gd name="T14" fmla="*/ 0 w 116"/>
                <a:gd name="T15" fmla="*/ 5 h 13"/>
                <a:gd name="T16" fmla="*/ 5 w 116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3">
                  <a:moveTo>
                    <a:pt x="5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13" y="0"/>
                    <a:pt x="116" y="2"/>
                    <a:pt x="116" y="5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6" y="11"/>
                    <a:pt x="113" y="13"/>
                    <a:pt x="111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1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</a:path>
              </a:pathLst>
            </a:custGeom>
            <a:grpFill/>
            <a:ln>
              <a:solidFill>
                <a:srgbClr val="6B294C"/>
              </a:solidFill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  <p:sp>
          <p:nvSpPr>
            <p:cNvPr id="191" name="Freeform 8">
              <a:extLst>
                <a:ext uri="{FF2B5EF4-FFF2-40B4-BE49-F238E27FC236}">
                  <a16:creationId xmlns:a16="http://schemas.microsoft.com/office/drawing/2014/main" xmlns="" id="{56AA6B97-19E4-9F44-B5A0-E458B08B99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1363" y="3114676"/>
              <a:ext cx="300038" cy="296863"/>
            </a:xfrm>
            <a:custGeom>
              <a:avLst/>
              <a:gdLst>
                <a:gd name="T0" fmla="*/ 40 w 79"/>
                <a:gd name="T1" fmla="*/ 79 h 79"/>
                <a:gd name="T2" fmla="*/ 68 w 79"/>
                <a:gd name="T3" fmla="*/ 68 h 79"/>
                <a:gd name="T4" fmla="*/ 79 w 79"/>
                <a:gd name="T5" fmla="*/ 40 h 79"/>
                <a:gd name="T6" fmla="*/ 68 w 79"/>
                <a:gd name="T7" fmla="*/ 12 h 79"/>
                <a:gd name="T8" fmla="*/ 40 w 79"/>
                <a:gd name="T9" fmla="*/ 0 h 79"/>
                <a:gd name="T10" fmla="*/ 12 w 79"/>
                <a:gd name="T11" fmla="*/ 12 h 79"/>
                <a:gd name="T12" fmla="*/ 0 w 79"/>
                <a:gd name="T13" fmla="*/ 40 h 79"/>
                <a:gd name="T14" fmla="*/ 12 w 79"/>
                <a:gd name="T15" fmla="*/ 68 h 79"/>
                <a:gd name="T16" fmla="*/ 40 w 79"/>
                <a:gd name="T17" fmla="*/ 79 h 79"/>
                <a:gd name="T18" fmla="*/ 32 w 79"/>
                <a:gd name="T19" fmla="*/ 45 h 79"/>
                <a:gd name="T20" fmla="*/ 39 w 79"/>
                <a:gd name="T21" fmla="*/ 36 h 79"/>
                <a:gd name="T22" fmla="*/ 54 w 79"/>
                <a:gd name="T23" fmla="*/ 20 h 79"/>
                <a:gd name="T24" fmla="*/ 64 w 79"/>
                <a:gd name="T25" fmla="*/ 20 h 79"/>
                <a:gd name="T26" fmla="*/ 63 w 79"/>
                <a:gd name="T27" fmla="*/ 30 h 79"/>
                <a:gd name="T28" fmla="*/ 50 w 79"/>
                <a:gd name="T29" fmla="*/ 45 h 79"/>
                <a:gd name="T30" fmla="*/ 39 w 79"/>
                <a:gd name="T31" fmla="*/ 61 h 79"/>
                <a:gd name="T32" fmla="*/ 37 w 79"/>
                <a:gd name="T33" fmla="*/ 63 h 79"/>
                <a:gd name="T34" fmla="*/ 27 w 79"/>
                <a:gd name="T35" fmla="*/ 62 h 79"/>
                <a:gd name="T36" fmla="*/ 11 w 79"/>
                <a:gd name="T37" fmla="*/ 40 h 79"/>
                <a:gd name="T38" fmla="*/ 12 w 79"/>
                <a:gd name="T39" fmla="*/ 30 h 79"/>
                <a:gd name="T40" fmla="*/ 22 w 79"/>
                <a:gd name="T41" fmla="*/ 31 h 79"/>
                <a:gd name="T42" fmla="*/ 32 w 79"/>
                <a:gd name="T43" fmla="*/ 4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9" h="79">
                  <a:moveTo>
                    <a:pt x="40" y="79"/>
                  </a:moveTo>
                  <a:cubicBezTo>
                    <a:pt x="51" y="79"/>
                    <a:pt x="61" y="75"/>
                    <a:pt x="68" y="68"/>
                  </a:cubicBezTo>
                  <a:cubicBezTo>
                    <a:pt x="75" y="60"/>
                    <a:pt x="79" y="51"/>
                    <a:pt x="79" y="40"/>
                  </a:cubicBezTo>
                  <a:cubicBezTo>
                    <a:pt x="79" y="29"/>
                    <a:pt x="75" y="19"/>
                    <a:pt x="68" y="12"/>
                  </a:cubicBezTo>
                  <a:cubicBezTo>
                    <a:pt x="61" y="4"/>
                    <a:pt x="51" y="0"/>
                    <a:pt x="40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0"/>
                    <a:pt x="12" y="68"/>
                  </a:cubicBezTo>
                  <a:cubicBezTo>
                    <a:pt x="19" y="75"/>
                    <a:pt x="29" y="79"/>
                    <a:pt x="40" y="79"/>
                  </a:cubicBezTo>
                  <a:moveTo>
                    <a:pt x="32" y="45"/>
                  </a:moveTo>
                  <a:cubicBezTo>
                    <a:pt x="34" y="42"/>
                    <a:pt x="37" y="39"/>
                    <a:pt x="39" y="36"/>
                  </a:cubicBezTo>
                  <a:cubicBezTo>
                    <a:pt x="44" y="30"/>
                    <a:pt x="49" y="25"/>
                    <a:pt x="54" y="20"/>
                  </a:cubicBezTo>
                  <a:cubicBezTo>
                    <a:pt x="57" y="17"/>
                    <a:pt x="61" y="18"/>
                    <a:pt x="64" y="20"/>
                  </a:cubicBezTo>
                  <a:cubicBezTo>
                    <a:pt x="66" y="23"/>
                    <a:pt x="66" y="28"/>
                    <a:pt x="63" y="30"/>
                  </a:cubicBezTo>
                  <a:cubicBezTo>
                    <a:pt x="59" y="35"/>
                    <a:pt x="54" y="40"/>
                    <a:pt x="50" y="45"/>
                  </a:cubicBezTo>
                  <a:cubicBezTo>
                    <a:pt x="46" y="50"/>
                    <a:pt x="42" y="55"/>
                    <a:pt x="39" y="61"/>
                  </a:cubicBezTo>
                  <a:cubicBezTo>
                    <a:pt x="38" y="62"/>
                    <a:pt x="38" y="63"/>
                    <a:pt x="37" y="63"/>
                  </a:cubicBezTo>
                  <a:cubicBezTo>
                    <a:pt x="34" y="65"/>
                    <a:pt x="29" y="65"/>
                    <a:pt x="27" y="6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36"/>
                    <a:pt x="9" y="32"/>
                    <a:pt x="12" y="30"/>
                  </a:cubicBezTo>
                  <a:cubicBezTo>
                    <a:pt x="15" y="27"/>
                    <a:pt x="20" y="28"/>
                    <a:pt x="22" y="31"/>
                  </a:cubicBezTo>
                  <a:lnTo>
                    <a:pt x="32" y="45"/>
                  </a:lnTo>
                  <a:close/>
                </a:path>
              </a:pathLst>
            </a:custGeom>
            <a:grpFill/>
            <a:ln>
              <a:solidFill>
                <a:srgbClr val="6B294C"/>
              </a:solidFill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  <p:sp>
          <p:nvSpPr>
            <p:cNvPr id="192" name="Freeform 9">
              <a:extLst>
                <a:ext uri="{FF2B5EF4-FFF2-40B4-BE49-F238E27FC236}">
                  <a16:creationId xmlns:a16="http://schemas.microsoft.com/office/drawing/2014/main" xmlns="" id="{A76C5A34-D0A6-F643-B6C9-5AE45AA719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338" y="2627313"/>
              <a:ext cx="1203325" cy="1597025"/>
            </a:xfrm>
            <a:custGeom>
              <a:avLst/>
              <a:gdLst>
                <a:gd name="T0" fmla="*/ 159 w 318"/>
                <a:gd name="T1" fmla="*/ 50 h 423"/>
                <a:gd name="T2" fmla="*/ 174 w 318"/>
                <a:gd name="T3" fmla="*/ 35 h 423"/>
                <a:gd name="T4" fmla="*/ 159 w 318"/>
                <a:gd name="T5" fmla="*/ 20 h 423"/>
                <a:gd name="T6" fmla="*/ 144 w 318"/>
                <a:gd name="T7" fmla="*/ 35 h 423"/>
                <a:gd name="T8" fmla="*/ 159 w 318"/>
                <a:gd name="T9" fmla="*/ 50 h 423"/>
                <a:gd name="T10" fmla="*/ 91 w 318"/>
                <a:gd name="T11" fmla="*/ 35 h 423"/>
                <a:gd name="T12" fmla="*/ 84 w 318"/>
                <a:gd name="T13" fmla="*/ 41 h 423"/>
                <a:gd name="T14" fmla="*/ 84 w 318"/>
                <a:gd name="T15" fmla="*/ 78 h 423"/>
                <a:gd name="T16" fmla="*/ 91 w 318"/>
                <a:gd name="T17" fmla="*/ 84 h 423"/>
                <a:gd name="T18" fmla="*/ 227 w 318"/>
                <a:gd name="T19" fmla="*/ 84 h 423"/>
                <a:gd name="T20" fmla="*/ 233 w 318"/>
                <a:gd name="T21" fmla="*/ 78 h 423"/>
                <a:gd name="T22" fmla="*/ 233 w 318"/>
                <a:gd name="T23" fmla="*/ 41 h 423"/>
                <a:gd name="T24" fmla="*/ 227 w 318"/>
                <a:gd name="T25" fmla="*/ 35 h 423"/>
                <a:gd name="T26" fmla="*/ 193 w 318"/>
                <a:gd name="T27" fmla="*/ 35 h 423"/>
                <a:gd name="T28" fmla="*/ 159 w 318"/>
                <a:gd name="T29" fmla="*/ 0 h 423"/>
                <a:gd name="T30" fmla="*/ 124 w 318"/>
                <a:gd name="T31" fmla="*/ 35 h 423"/>
                <a:gd name="T32" fmla="*/ 91 w 318"/>
                <a:gd name="T33" fmla="*/ 35 h 423"/>
                <a:gd name="T34" fmla="*/ 33 w 318"/>
                <a:gd name="T35" fmla="*/ 43 h 423"/>
                <a:gd name="T36" fmla="*/ 68 w 318"/>
                <a:gd name="T37" fmla="*/ 43 h 423"/>
                <a:gd name="T38" fmla="*/ 68 w 318"/>
                <a:gd name="T39" fmla="*/ 63 h 423"/>
                <a:gd name="T40" fmla="*/ 33 w 318"/>
                <a:gd name="T41" fmla="*/ 63 h 423"/>
                <a:gd name="T42" fmla="*/ 24 w 318"/>
                <a:gd name="T43" fmla="*/ 67 h 423"/>
                <a:gd name="T44" fmla="*/ 20 w 318"/>
                <a:gd name="T45" fmla="*/ 76 h 423"/>
                <a:gd name="T46" fmla="*/ 20 w 318"/>
                <a:gd name="T47" fmla="*/ 390 h 423"/>
                <a:gd name="T48" fmla="*/ 24 w 318"/>
                <a:gd name="T49" fmla="*/ 399 h 423"/>
                <a:gd name="T50" fmla="*/ 33 w 318"/>
                <a:gd name="T51" fmla="*/ 403 h 423"/>
                <a:gd name="T52" fmla="*/ 285 w 318"/>
                <a:gd name="T53" fmla="*/ 403 h 423"/>
                <a:gd name="T54" fmla="*/ 294 w 318"/>
                <a:gd name="T55" fmla="*/ 399 h 423"/>
                <a:gd name="T56" fmla="*/ 298 w 318"/>
                <a:gd name="T57" fmla="*/ 390 h 423"/>
                <a:gd name="T58" fmla="*/ 298 w 318"/>
                <a:gd name="T59" fmla="*/ 76 h 423"/>
                <a:gd name="T60" fmla="*/ 294 w 318"/>
                <a:gd name="T61" fmla="*/ 67 h 423"/>
                <a:gd name="T62" fmla="*/ 285 w 318"/>
                <a:gd name="T63" fmla="*/ 63 h 423"/>
                <a:gd name="T64" fmla="*/ 250 w 318"/>
                <a:gd name="T65" fmla="*/ 63 h 423"/>
                <a:gd name="T66" fmla="*/ 250 w 318"/>
                <a:gd name="T67" fmla="*/ 43 h 423"/>
                <a:gd name="T68" fmla="*/ 285 w 318"/>
                <a:gd name="T69" fmla="*/ 43 h 423"/>
                <a:gd name="T70" fmla="*/ 308 w 318"/>
                <a:gd name="T71" fmla="*/ 53 h 423"/>
                <a:gd name="T72" fmla="*/ 318 w 318"/>
                <a:gd name="T73" fmla="*/ 76 h 423"/>
                <a:gd name="T74" fmla="*/ 318 w 318"/>
                <a:gd name="T75" fmla="*/ 390 h 423"/>
                <a:gd name="T76" fmla="*/ 308 w 318"/>
                <a:gd name="T77" fmla="*/ 414 h 423"/>
                <a:gd name="T78" fmla="*/ 285 w 318"/>
                <a:gd name="T79" fmla="*/ 423 h 423"/>
                <a:gd name="T80" fmla="*/ 33 w 318"/>
                <a:gd name="T81" fmla="*/ 423 h 423"/>
                <a:gd name="T82" fmla="*/ 10 w 318"/>
                <a:gd name="T83" fmla="*/ 414 h 423"/>
                <a:gd name="T84" fmla="*/ 0 w 318"/>
                <a:gd name="T85" fmla="*/ 390 h 423"/>
                <a:gd name="T86" fmla="*/ 0 w 318"/>
                <a:gd name="T87" fmla="*/ 76 h 423"/>
                <a:gd name="T88" fmla="*/ 10 w 318"/>
                <a:gd name="T89" fmla="*/ 53 h 423"/>
                <a:gd name="T90" fmla="*/ 33 w 318"/>
                <a:gd name="T91" fmla="*/ 4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8" h="423">
                  <a:moveTo>
                    <a:pt x="159" y="50"/>
                  </a:moveTo>
                  <a:cubicBezTo>
                    <a:pt x="169" y="50"/>
                    <a:pt x="174" y="42"/>
                    <a:pt x="174" y="35"/>
                  </a:cubicBezTo>
                  <a:cubicBezTo>
                    <a:pt x="174" y="27"/>
                    <a:pt x="169" y="20"/>
                    <a:pt x="159" y="20"/>
                  </a:cubicBezTo>
                  <a:cubicBezTo>
                    <a:pt x="149" y="20"/>
                    <a:pt x="144" y="27"/>
                    <a:pt x="144" y="35"/>
                  </a:cubicBezTo>
                  <a:cubicBezTo>
                    <a:pt x="144" y="42"/>
                    <a:pt x="149" y="50"/>
                    <a:pt x="159" y="50"/>
                  </a:cubicBezTo>
                  <a:moveTo>
                    <a:pt x="91" y="35"/>
                  </a:moveTo>
                  <a:cubicBezTo>
                    <a:pt x="87" y="35"/>
                    <a:pt x="84" y="38"/>
                    <a:pt x="84" y="41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81"/>
                    <a:pt x="87" y="84"/>
                    <a:pt x="91" y="84"/>
                  </a:cubicBezTo>
                  <a:cubicBezTo>
                    <a:pt x="227" y="84"/>
                    <a:pt x="227" y="84"/>
                    <a:pt x="227" y="84"/>
                  </a:cubicBezTo>
                  <a:cubicBezTo>
                    <a:pt x="230" y="84"/>
                    <a:pt x="233" y="81"/>
                    <a:pt x="233" y="78"/>
                  </a:cubicBezTo>
                  <a:cubicBezTo>
                    <a:pt x="233" y="41"/>
                    <a:pt x="233" y="41"/>
                    <a:pt x="233" y="41"/>
                  </a:cubicBezTo>
                  <a:cubicBezTo>
                    <a:pt x="233" y="38"/>
                    <a:pt x="230" y="35"/>
                    <a:pt x="227" y="35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3" y="15"/>
                    <a:pt x="178" y="0"/>
                    <a:pt x="159" y="0"/>
                  </a:cubicBezTo>
                  <a:cubicBezTo>
                    <a:pt x="140" y="0"/>
                    <a:pt x="124" y="15"/>
                    <a:pt x="124" y="35"/>
                  </a:cubicBezTo>
                  <a:lnTo>
                    <a:pt x="91" y="35"/>
                  </a:lnTo>
                  <a:close/>
                  <a:moveTo>
                    <a:pt x="33" y="43"/>
                  </a:moveTo>
                  <a:cubicBezTo>
                    <a:pt x="68" y="43"/>
                    <a:pt x="68" y="43"/>
                    <a:pt x="68" y="4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29" y="63"/>
                    <a:pt x="26" y="64"/>
                    <a:pt x="24" y="67"/>
                  </a:cubicBezTo>
                  <a:cubicBezTo>
                    <a:pt x="21" y="69"/>
                    <a:pt x="20" y="72"/>
                    <a:pt x="20" y="76"/>
                  </a:cubicBezTo>
                  <a:cubicBezTo>
                    <a:pt x="20" y="390"/>
                    <a:pt x="20" y="390"/>
                    <a:pt x="20" y="390"/>
                  </a:cubicBezTo>
                  <a:cubicBezTo>
                    <a:pt x="20" y="394"/>
                    <a:pt x="21" y="397"/>
                    <a:pt x="24" y="399"/>
                  </a:cubicBezTo>
                  <a:cubicBezTo>
                    <a:pt x="26" y="402"/>
                    <a:pt x="29" y="403"/>
                    <a:pt x="33" y="403"/>
                  </a:cubicBezTo>
                  <a:cubicBezTo>
                    <a:pt x="285" y="403"/>
                    <a:pt x="285" y="403"/>
                    <a:pt x="285" y="403"/>
                  </a:cubicBezTo>
                  <a:cubicBezTo>
                    <a:pt x="288" y="403"/>
                    <a:pt x="291" y="402"/>
                    <a:pt x="294" y="399"/>
                  </a:cubicBezTo>
                  <a:cubicBezTo>
                    <a:pt x="296" y="397"/>
                    <a:pt x="298" y="394"/>
                    <a:pt x="298" y="390"/>
                  </a:cubicBezTo>
                  <a:cubicBezTo>
                    <a:pt x="298" y="76"/>
                    <a:pt x="298" y="76"/>
                    <a:pt x="298" y="76"/>
                  </a:cubicBezTo>
                  <a:cubicBezTo>
                    <a:pt x="298" y="72"/>
                    <a:pt x="296" y="69"/>
                    <a:pt x="294" y="67"/>
                  </a:cubicBezTo>
                  <a:cubicBezTo>
                    <a:pt x="291" y="64"/>
                    <a:pt x="288" y="63"/>
                    <a:pt x="285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43"/>
                    <a:pt x="250" y="43"/>
                    <a:pt x="250" y="43"/>
                  </a:cubicBezTo>
                  <a:cubicBezTo>
                    <a:pt x="285" y="43"/>
                    <a:pt x="285" y="43"/>
                    <a:pt x="285" y="43"/>
                  </a:cubicBezTo>
                  <a:cubicBezTo>
                    <a:pt x="294" y="43"/>
                    <a:pt x="302" y="47"/>
                    <a:pt x="308" y="53"/>
                  </a:cubicBezTo>
                  <a:cubicBezTo>
                    <a:pt x="314" y="59"/>
                    <a:pt x="318" y="67"/>
                    <a:pt x="318" y="76"/>
                  </a:cubicBezTo>
                  <a:cubicBezTo>
                    <a:pt x="318" y="390"/>
                    <a:pt x="318" y="390"/>
                    <a:pt x="318" y="390"/>
                  </a:cubicBezTo>
                  <a:cubicBezTo>
                    <a:pt x="318" y="399"/>
                    <a:pt x="314" y="408"/>
                    <a:pt x="308" y="414"/>
                  </a:cubicBezTo>
                  <a:cubicBezTo>
                    <a:pt x="302" y="420"/>
                    <a:pt x="294" y="423"/>
                    <a:pt x="285" y="423"/>
                  </a:cubicBezTo>
                  <a:cubicBezTo>
                    <a:pt x="33" y="423"/>
                    <a:pt x="33" y="423"/>
                    <a:pt x="33" y="423"/>
                  </a:cubicBezTo>
                  <a:cubicBezTo>
                    <a:pt x="24" y="423"/>
                    <a:pt x="16" y="420"/>
                    <a:pt x="10" y="414"/>
                  </a:cubicBezTo>
                  <a:cubicBezTo>
                    <a:pt x="4" y="408"/>
                    <a:pt x="0" y="399"/>
                    <a:pt x="0" y="39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7"/>
                    <a:pt x="4" y="59"/>
                    <a:pt x="10" y="53"/>
                  </a:cubicBezTo>
                  <a:cubicBezTo>
                    <a:pt x="16" y="47"/>
                    <a:pt x="24" y="43"/>
                    <a:pt x="33" y="43"/>
                  </a:cubicBezTo>
                </a:path>
              </a:pathLst>
            </a:custGeom>
            <a:grpFill/>
            <a:ln>
              <a:solidFill>
                <a:srgbClr val="6B294C"/>
              </a:solidFill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  <p:sp>
          <p:nvSpPr>
            <p:cNvPr id="193" name="Freeform 10">
              <a:extLst>
                <a:ext uri="{FF2B5EF4-FFF2-40B4-BE49-F238E27FC236}">
                  <a16:creationId xmlns:a16="http://schemas.microsoft.com/office/drawing/2014/main" xmlns="" id="{F2780429-9B42-DF49-B36E-3CB4B721D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1363" y="3487738"/>
              <a:ext cx="300038" cy="298450"/>
            </a:xfrm>
            <a:custGeom>
              <a:avLst/>
              <a:gdLst>
                <a:gd name="T0" fmla="*/ 40 w 79"/>
                <a:gd name="T1" fmla="*/ 79 h 79"/>
                <a:gd name="T2" fmla="*/ 68 w 79"/>
                <a:gd name="T3" fmla="*/ 68 h 79"/>
                <a:gd name="T4" fmla="*/ 79 w 79"/>
                <a:gd name="T5" fmla="*/ 40 h 79"/>
                <a:gd name="T6" fmla="*/ 68 w 79"/>
                <a:gd name="T7" fmla="*/ 12 h 79"/>
                <a:gd name="T8" fmla="*/ 40 w 79"/>
                <a:gd name="T9" fmla="*/ 0 h 79"/>
                <a:gd name="T10" fmla="*/ 12 w 79"/>
                <a:gd name="T11" fmla="*/ 12 h 79"/>
                <a:gd name="T12" fmla="*/ 0 w 79"/>
                <a:gd name="T13" fmla="*/ 40 h 79"/>
                <a:gd name="T14" fmla="*/ 12 w 79"/>
                <a:gd name="T15" fmla="*/ 68 h 79"/>
                <a:gd name="T16" fmla="*/ 40 w 79"/>
                <a:gd name="T17" fmla="*/ 79 h 79"/>
                <a:gd name="T18" fmla="*/ 32 w 79"/>
                <a:gd name="T19" fmla="*/ 45 h 79"/>
                <a:gd name="T20" fmla="*/ 39 w 79"/>
                <a:gd name="T21" fmla="*/ 36 h 79"/>
                <a:gd name="T22" fmla="*/ 54 w 79"/>
                <a:gd name="T23" fmla="*/ 20 h 79"/>
                <a:gd name="T24" fmla="*/ 64 w 79"/>
                <a:gd name="T25" fmla="*/ 21 h 79"/>
                <a:gd name="T26" fmla="*/ 63 w 79"/>
                <a:gd name="T27" fmla="*/ 31 h 79"/>
                <a:gd name="T28" fmla="*/ 50 w 79"/>
                <a:gd name="T29" fmla="*/ 45 h 79"/>
                <a:gd name="T30" fmla="*/ 39 w 79"/>
                <a:gd name="T31" fmla="*/ 61 h 79"/>
                <a:gd name="T32" fmla="*/ 37 w 79"/>
                <a:gd name="T33" fmla="*/ 63 h 79"/>
                <a:gd name="T34" fmla="*/ 27 w 79"/>
                <a:gd name="T35" fmla="*/ 62 h 79"/>
                <a:gd name="T36" fmla="*/ 11 w 79"/>
                <a:gd name="T37" fmla="*/ 40 h 79"/>
                <a:gd name="T38" fmla="*/ 12 w 79"/>
                <a:gd name="T39" fmla="*/ 30 h 79"/>
                <a:gd name="T40" fmla="*/ 22 w 79"/>
                <a:gd name="T41" fmla="*/ 31 h 79"/>
                <a:gd name="T42" fmla="*/ 32 w 79"/>
                <a:gd name="T43" fmla="*/ 4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9" h="79">
                  <a:moveTo>
                    <a:pt x="40" y="79"/>
                  </a:moveTo>
                  <a:cubicBezTo>
                    <a:pt x="51" y="79"/>
                    <a:pt x="61" y="75"/>
                    <a:pt x="68" y="68"/>
                  </a:cubicBezTo>
                  <a:cubicBezTo>
                    <a:pt x="75" y="61"/>
                    <a:pt x="79" y="51"/>
                    <a:pt x="79" y="40"/>
                  </a:cubicBezTo>
                  <a:cubicBezTo>
                    <a:pt x="79" y="29"/>
                    <a:pt x="75" y="19"/>
                    <a:pt x="68" y="12"/>
                  </a:cubicBezTo>
                  <a:cubicBezTo>
                    <a:pt x="61" y="5"/>
                    <a:pt x="51" y="0"/>
                    <a:pt x="40" y="0"/>
                  </a:cubicBezTo>
                  <a:cubicBezTo>
                    <a:pt x="29" y="0"/>
                    <a:pt x="19" y="5"/>
                    <a:pt x="12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1"/>
                    <a:pt x="12" y="68"/>
                  </a:cubicBezTo>
                  <a:cubicBezTo>
                    <a:pt x="19" y="75"/>
                    <a:pt x="29" y="79"/>
                    <a:pt x="40" y="79"/>
                  </a:cubicBezTo>
                  <a:moveTo>
                    <a:pt x="32" y="45"/>
                  </a:moveTo>
                  <a:cubicBezTo>
                    <a:pt x="34" y="42"/>
                    <a:pt x="37" y="39"/>
                    <a:pt x="39" y="36"/>
                  </a:cubicBezTo>
                  <a:cubicBezTo>
                    <a:pt x="44" y="30"/>
                    <a:pt x="49" y="25"/>
                    <a:pt x="54" y="20"/>
                  </a:cubicBezTo>
                  <a:cubicBezTo>
                    <a:pt x="57" y="18"/>
                    <a:pt x="61" y="18"/>
                    <a:pt x="64" y="21"/>
                  </a:cubicBezTo>
                  <a:cubicBezTo>
                    <a:pt x="66" y="23"/>
                    <a:pt x="66" y="28"/>
                    <a:pt x="63" y="31"/>
                  </a:cubicBezTo>
                  <a:cubicBezTo>
                    <a:pt x="59" y="35"/>
                    <a:pt x="54" y="40"/>
                    <a:pt x="50" y="45"/>
                  </a:cubicBezTo>
                  <a:cubicBezTo>
                    <a:pt x="46" y="50"/>
                    <a:pt x="42" y="55"/>
                    <a:pt x="39" y="61"/>
                  </a:cubicBezTo>
                  <a:cubicBezTo>
                    <a:pt x="38" y="62"/>
                    <a:pt x="38" y="63"/>
                    <a:pt x="37" y="63"/>
                  </a:cubicBezTo>
                  <a:cubicBezTo>
                    <a:pt x="34" y="66"/>
                    <a:pt x="29" y="65"/>
                    <a:pt x="27" y="6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37"/>
                    <a:pt x="9" y="32"/>
                    <a:pt x="12" y="30"/>
                  </a:cubicBezTo>
                  <a:cubicBezTo>
                    <a:pt x="15" y="28"/>
                    <a:pt x="20" y="28"/>
                    <a:pt x="22" y="31"/>
                  </a:cubicBezTo>
                  <a:lnTo>
                    <a:pt x="32" y="45"/>
                  </a:lnTo>
                  <a:close/>
                </a:path>
              </a:pathLst>
            </a:custGeom>
            <a:grpFill/>
            <a:ln>
              <a:solidFill>
                <a:srgbClr val="6B294C"/>
              </a:solidFill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  <p:sp>
          <p:nvSpPr>
            <p:cNvPr id="194" name="Freeform 11">
              <a:extLst>
                <a:ext uri="{FF2B5EF4-FFF2-40B4-BE49-F238E27FC236}">
                  <a16:creationId xmlns:a16="http://schemas.microsoft.com/office/drawing/2014/main" xmlns="" id="{9EB3E198-3ED6-4C46-98BB-DDCA79BAE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363" y="3895726"/>
              <a:ext cx="803275" cy="49213"/>
            </a:xfrm>
            <a:custGeom>
              <a:avLst/>
              <a:gdLst>
                <a:gd name="T0" fmla="*/ 5 w 212"/>
                <a:gd name="T1" fmla="*/ 0 h 13"/>
                <a:gd name="T2" fmla="*/ 207 w 212"/>
                <a:gd name="T3" fmla="*/ 0 h 13"/>
                <a:gd name="T4" fmla="*/ 212 w 212"/>
                <a:gd name="T5" fmla="*/ 5 h 13"/>
                <a:gd name="T6" fmla="*/ 212 w 212"/>
                <a:gd name="T7" fmla="*/ 8 h 13"/>
                <a:gd name="T8" fmla="*/ 207 w 212"/>
                <a:gd name="T9" fmla="*/ 13 h 13"/>
                <a:gd name="T10" fmla="*/ 5 w 212"/>
                <a:gd name="T11" fmla="*/ 13 h 13"/>
                <a:gd name="T12" fmla="*/ 0 w 212"/>
                <a:gd name="T13" fmla="*/ 8 h 13"/>
                <a:gd name="T14" fmla="*/ 0 w 212"/>
                <a:gd name="T15" fmla="*/ 5 h 13"/>
                <a:gd name="T16" fmla="*/ 5 w 2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3">
                  <a:moveTo>
                    <a:pt x="5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9" y="0"/>
                    <a:pt x="212" y="2"/>
                    <a:pt x="212" y="5"/>
                  </a:cubicBezTo>
                  <a:cubicBezTo>
                    <a:pt x="212" y="8"/>
                    <a:pt x="212" y="8"/>
                    <a:pt x="212" y="8"/>
                  </a:cubicBezTo>
                  <a:cubicBezTo>
                    <a:pt x="212" y="11"/>
                    <a:pt x="209" y="13"/>
                    <a:pt x="20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1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</a:path>
              </a:pathLst>
            </a:custGeom>
            <a:grpFill/>
            <a:ln>
              <a:solidFill>
                <a:srgbClr val="6B294C"/>
              </a:solidFill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  <p:sp>
          <p:nvSpPr>
            <p:cNvPr id="195" name="Freeform 12">
              <a:extLst>
                <a:ext uri="{FF2B5EF4-FFF2-40B4-BE49-F238E27FC236}">
                  <a16:creationId xmlns:a16="http://schemas.microsoft.com/office/drawing/2014/main" xmlns="" id="{2E2492B9-46AD-C445-963F-85F6C3F5D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0151" y="3717926"/>
              <a:ext cx="344488" cy="49213"/>
            </a:xfrm>
            <a:custGeom>
              <a:avLst/>
              <a:gdLst>
                <a:gd name="T0" fmla="*/ 5 w 91"/>
                <a:gd name="T1" fmla="*/ 0 h 13"/>
                <a:gd name="T2" fmla="*/ 86 w 91"/>
                <a:gd name="T3" fmla="*/ 0 h 13"/>
                <a:gd name="T4" fmla="*/ 91 w 91"/>
                <a:gd name="T5" fmla="*/ 5 h 13"/>
                <a:gd name="T6" fmla="*/ 91 w 91"/>
                <a:gd name="T7" fmla="*/ 9 h 13"/>
                <a:gd name="T8" fmla="*/ 86 w 91"/>
                <a:gd name="T9" fmla="*/ 13 h 13"/>
                <a:gd name="T10" fmla="*/ 5 w 91"/>
                <a:gd name="T11" fmla="*/ 13 h 13"/>
                <a:gd name="T12" fmla="*/ 0 w 91"/>
                <a:gd name="T13" fmla="*/ 9 h 13"/>
                <a:gd name="T14" fmla="*/ 0 w 91"/>
                <a:gd name="T15" fmla="*/ 5 h 13"/>
                <a:gd name="T16" fmla="*/ 5 w 91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13">
                  <a:moveTo>
                    <a:pt x="5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8" y="0"/>
                    <a:pt x="91" y="3"/>
                    <a:pt x="91" y="5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1" y="11"/>
                    <a:pt x="88" y="13"/>
                    <a:pt x="8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1"/>
                    <a:pt x="0" y="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</a:path>
              </a:pathLst>
            </a:custGeom>
            <a:grpFill/>
            <a:ln>
              <a:solidFill>
                <a:srgbClr val="6B294C"/>
              </a:solidFill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ru-RU" sz="1463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xmlns="" id="{ABCAE1F9-57E1-524C-BE0E-CEDEA33EC75C}"/>
              </a:ext>
            </a:extLst>
          </p:cNvPr>
          <p:cNvGrpSpPr/>
          <p:nvPr/>
        </p:nvGrpSpPr>
        <p:grpSpPr>
          <a:xfrm>
            <a:off x="4074238" y="3827983"/>
            <a:ext cx="151596" cy="566823"/>
            <a:chOff x="4182467" y="3816332"/>
            <a:chExt cx="151596" cy="566823"/>
          </a:xfrm>
        </p:grpSpPr>
        <p:cxnSp>
          <p:nvCxnSpPr>
            <p:cNvPr id="196" name="Прямая соединительная линия 195">
              <a:extLst>
                <a:ext uri="{FF2B5EF4-FFF2-40B4-BE49-F238E27FC236}">
                  <a16:creationId xmlns:a16="http://schemas.microsoft.com/office/drawing/2014/main" xmlns="" id="{1709B580-6A58-4642-B2A9-BFA62209752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258266" y="3816332"/>
              <a:ext cx="0" cy="51138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Овал 196">
              <a:extLst>
                <a:ext uri="{FF2B5EF4-FFF2-40B4-BE49-F238E27FC236}">
                  <a16:creationId xmlns:a16="http://schemas.microsoft.com/office/drawing/2014/main" xmlns="" id="{14EC51E9-8BC4-7649-8EF4-EE177A4727A6}"/>
                </a:ext>
              </a:extLst>
            </p:cNvPr>
            <p:cNvSpPr/>
            <p:nvPr/>
          </p:nvSpPr>
          <p:spPr>
            <a:xfrm rot="10800000">
              <a:off x="4182467" y="4240101"/>
              <a:ext cx="151596" cy="14305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8" name="Группа 197">
            <a:extLst>
              <a:ext uri="{FF2B5EF4-FFF2-40B4-BE49-F238E27FC236}">
                <a16:creationId xmlns:a16="http://schemas.microsoft.com/office/drawing/2014/main" xmlns="" id="{FDB9551B-3B3C-FA42-994B-F16DD8664CC1}"/>
              </a:ext>
            </a:extLst>
          </p:cNvPr>
          <p:cNvGrpSpPr/>
          <p:nvPr/>
        </p:nvGrpSpPr>
        <p:grpSpPr>
          <a:xfrm>
            <a:off x="7717719" y="3865568"/>
            <a:ext cx="151596" cy="566823"/>
            <a:chOff x="4182467" y="3816332"/>
            <a:chExt cx="151596" cy="566823"/>
          </a:xfrm>
        </p:grpSpPr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xmlns="" id="{E25BA734-E53D-D048-8ED9-DB71095CD91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258266" y="3816332"/>
              <a:ext cx="0" cy="51138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Овал 199">
              <a:extLst>
                <a:ext uri="{FF2B5EF4-FFF2-40B4-BE49-F238E27FC236}">
                  <a16:creationId xmlns:a16="http://schemas.microsoft.com/office/drawing/2014/main" xmlns="" id="{247D05FB-BD48-374B-8D98-46C473FD9FA0}"/>
                </a:ext>
              </a:extLst>
            </p:cNvPr>
            <p:cNvSpPr/>
            <p:nvPr/>
          </p:nvSpPr>
          <p:spPr>
            <a:xfrm rot="10800000">
              <a:off x="4182467" y="4240101"/>
              <a:ext cx="151596" cy="14305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7C88CB-7F87-E349-9C6B-210D3D8F899F}"/>
              </a:ext>
            </a:extLst>
          </p:cNvPr>
          <p:cNvSpPr txBox="1"/>
          <p:nvPr/>
        </p:nvSpPr>
        <p:spPr>
          <a:xfrm>
            <a:off x="70242" y="6422800"/>
            <a:ext cx="5022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*ГИСП – государственная информационная система промышленности</a:t>
            </a:r>
          </a:p>
        </p:txBody>
      </p:sp>
      <p:pic>
        <p:nvPicPr>
          <p:cNvPr id="92" name="Рисунок 91">
            <a:extLst>
              <a:ext uri="{FF2B5EF4-FFF2-40B4-BE49-F238E27FC236}">
                <a16:creationId xmlns:a16="http://schemas.microsoft.com/office/drawing/2014/main" xmlns="" id="{DF6A0F01-1D52-45EC-B98D-CB6827B0892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87" name="Группа 86">
            <a:extLst>
              <a:ext uri="{FF2B5EF4-FFF2-40B4-BE49-F238E27FC236}">
                <a16:creationId xmlns:a16="http://schemas.microsoft.com/office/drawing/2014/main" xmlns="" id="{E35AC809-7FD5-42E3-A8D5-B1BB0AD4FCC0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xmlns="" id="{5A57C6C8-3E57-475F-A89D-188A05CBEE5A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94" name="Заголовок 1">
              <a:extLst>
                <a:ext uri="{FF2B5EF4-FFF2-40B4-BE49-F238E27FC236}">
                  <a16:creationId xmlns:a16="http://schemas.microsoft.com/office/drawing/2014/main" xmlns="" id="{A383BF58-5619-4543-A3AE-4CD6674023F9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48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40311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4E125957-4387-4FBF-B53F-264E94AFB139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49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3290586" y="168259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6B294C"/>
                </a:solidFill>
              </a:rPr>
              <a:t>МЕРЫ ГОСПОДДЕРЖКИ ДЛЯ ПРОМЫШЛЕННЫХ ТЕХНОПАРКОВ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58589" y="1377062"/>
            <a:ext cx="403244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Постановление правительства РФ </a:t>
            </a:r>
            <a:b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 3</a:t>
            </a:r>
            <a:r>
              <a:rPr lang="en-US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октября 2014 г. </a:t>
            </a:r>
            <a:b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№ </a:t>
            </a:r>
            <a:r>
              <a:rPr lang="ru-RU" sz="40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1119</a:t>
            </a:r>
            <a:endParaRPr lang="ru-RU" sz="1600" b="1" dirty="0">
              <a:solidFill>
                <a:srgbClr val="6B294C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ru-RU" sz="1400" dirty="0"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«</a:t>
            </a: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Об отборе субъектов Российской Федерации, имеющих право на получение государственной поддержки в форме субсидий на возмещение затрат на создание, модернизацию и (или) реконструкцию объектов инфраструктуры индустриальных парков, промышленных технопарков и технопарков в сфере высоких технологий</a:t>
            </a:r>
            <a:r>
              <a:rPr lang="ru-RU" sz="1400" dirty="0"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»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131734" y="1377062"/>
            <a:ext cx="662763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Постановление Правительства РФ </a:t>
            </a:r>
          </a:p>
          <a:p>
            <a:pPr algn="ctr"/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 11 августа 2015 г.</a:t>
            </a:r>
            <a:b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№ </a:t>
            </a:r>
            <a:r>
              <a:rPr lang="ru-RU" sz="40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831</a:t>
            </a:r>
            <a:r>
              <a:rPr lang="ru-RU" sz="16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sz="1600" b="1" dirty="0">
                <a:solidFill>
                  <a:srgbClr val="00897B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dirty="0"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«</a:t>
            </a: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Об утверждении Правил предоставления субсидий из федерального бюджета российским организациям - управляющим компаниям индустриальных (промышленных) парков и (или) технопарков на возмещение части затрат на уплату процентов по кредитам, полученным в российских кредитных организациях и государственной корпорации "Банк развития и внешнеэкономической деятельности (Внешэкономбанк)" в 2013 - 2016 годах на реализацию инвестиционных проектов создания объектов индустриальных (промышленных) парков и (или) технопарков»</a:t>
            </a:r>
            <a:endParaRPr lang="ru-RU" sz="1400" dirty="0">
              <a:latin typeface="Arial Narrow" panose="020B0604020202020204" pitchFamily="34" charset="0"/>
              <a:ea typeface="Open Sans" panose="020B0606030504020204" pitchFamily="34" charset="0"/>
              <a:cs typeface="Arial Narrow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8DA10798-9491-BA4E-BAE4-B3BF8F8FE0F2}"/>
              </a:ext>
            </a:extLst>
          </p:cNvPr>
          <p:cNvSpPr/>
          <p:nvPr/>
        </p:nvSpPr>
        <p:spPr>
          <a:xfrm>
            <a:off x="558589" y="4744413"/>
            <a:ext cx="113024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Проект постановления Правительства Российской Федерации (аналог ППРФ 1119)</a:t>
            </a:r>
            <a:r>
              <a:rPr lang="ru-RU" dirty="0">
                <a:latin typeface="Arial Narrow" panose="020B0604020202020204" pitchFamily="34" charset="0"/>
                <a:cs typeface="Arial Narrow" panose="020B0604020202020204" pitchFamily="34" charset="0"/>
              </a:rPr>
              <a:t/>
            </a:r>
            <a:br>
              <a:rPr lang="ru-RU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«Об утверждении Правил предоставления иных межбюджетных трансфертов на обеспечение затрат субъектов Российской Федерации </a:t>
            </a:r>
            <a:b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на возмещение расходов управляющих компаний индустриальных (промышленных) парков и промышленных технопарков на создание, модернизацию и (или) реконструкцию объектов инфраструктуры индустриальных (промышленных) парков или промышленных технопарков»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C713468-2A18-48EC-AAC7-728A8D62DC31}"/>
              </a:ext>
            </a:extLst>
          </p:cNvPr>
          <p:cNvSpPr txBox="1"/>
          <p:nvPr/>
        </p:nvSpPr>
        <p:spPr>
          <a:xfrm>
            <a:off x="11512746" y="6384134"/>
            <a:ext cx="493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782A94BA-70E4-44B7-850F-4CC5EB4624FD}" type="slidenum">
              <a:rPr lang="ru-RU" sz="1800" b="1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algn="r"/>
              <a:t>49</a:t>
            </a:fld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5A0EFC6-0B01-4C11-995D-A193FB40C1F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22128289-A7CB-4CBE-8609-22531027A514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xmlns="" id="{F901C663-26FD-4F1E-B3F4-4F5A412C2C6B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14" name="Заголовок 1">
              <a:extLst>
                <a:ext uri="{FF2B5EF4-FFF2-40B4-BE49-F238E27FC236}">
                  <a16:creationId xmlns:a16="http://schemas.microsoft.com/office/drawing/2014/main" xmlns="" id="{ED109C68-04F8-4F77-8914-AE8E5497B179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49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6628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CA2F13B-4AFC-D044-9F50-665E701B6A71}"/>
              </a:ext>
            </a:extLst>
          </p:cNvPr>
          <p:cNvSpPr/>
          <p:nvPr/>
        </p:nvSpPr>
        <p:spPr>
          <a:xfrm>
            <a:off x="11606772" y="6514345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782A94BA-70E4-44B7-850F-4CC5EB4624FD}" type="slidenum">
              <a:rPr lang="ru-RU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/>
              <a:t>50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73F15B6-C810-4382-9915-292DA2595D15}"/>
              </a:ext>
            </a:extLst>
          </p:cNvPr>
          <p:cNvSpPr txBox="1"/>
          <p:nvPr/>
        </p:nvSpPr>
        <p:spPr>
          <a:xfrm>
            <a:off x="3350422" y="50756"/>
            <a:ext cx="10075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ПОСТАНОВЛЕНИЕ ПРАВИТЕЛЬСТВА РФ ОТ 3</a:t>
            </a:r>
            <a:r>
              <a:rPr lang="en-US" sz="18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</a:t>
            </a:r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ОКТЯБРЯ 2014 Г. № </a:t>
            </a:r>
            <a:r>
              <a:rPr lang="ru-RU" sz="24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1119</a:t>
            </a: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xmlns="" id="{DEEBC6F6-3F59-4162-8DBB-5C9F03BED17F}"/>
              </a:ext>
            </a:extLst>
          </p:cNvPr>
          <p:cNvSpPr txBox="1"/>
          <p:nvPr/>
        </p:nvSpPr>
        <p:spPr>
          <a:xfrm>
            <a:off x="279140" y="877434"/>
            <a:ext cx="502839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400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Возмещение затрат на создание, модернизацию, реконструкцию:</a:t>
            </a: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xmlns="" id="{D95BE488-733D-4680-966F-125A7EA6A6F1}"/>
              </a:ext>
            </a:extLst>
          </p:cNvPr>
          <p:cNvSpPr txBox="1"/>
          <p:nvPr/>
        </p:nvSpPr>
        <p:spPr>
          <a:xfrm>
            <a:off x="320810" y="4692547"/>
            <a:ext cx="463692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400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Максимальный объем государственной поддержки не более:</a:t>
            </a: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xmlns="" id="{9D9E95A1-74AF-4B89-848B-C7F6A92D895F}"/>
              </a:ext>
            </a:extLst>
          </p:cNvPr>
          <p:cNvSpPr txBox="1"/>
          <p:nvPr/>
        </p:nvSpPr>
        <p:spPr>
          <a:xfrm>
            <a:off x="373678" y="2140528"/>
            <a:ext cx="112972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Коммунальной инфраструктуры</a:t>
            </a: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xmlns="" id="{EB9666F5-8B33-4A09-B865-A5A3BD168DE1}"/>
              </a:ext>
            </a:extLst>
          </p:cNvPr>
          <p:cNvSpPr txBox="1"/>
          <p:nvPr/>
        </p:nvSpPr>
        <p:spPr>
          <a:xfrm>
            <a:off x="1505858" y="2151525"/>
            <a:ext cx="217472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Оборудование в рамках Технологической инфраструктуры</a:t>
            </a: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xmlns="" id="{6321D4AD-CFFE-469B-8F1D-D1BF362EF6A7}"/>
              </a:ext>
            </a:extLst>
          </p:cNvPr>
          <p:cNvSpPr txBox="1"/>
          <p:nvPr/>
        </p:nvSpPr>
        <p:spPr>
          <a:xfrm>
            <a:off x="3613791" y="2191204"/>
            <a:ext cx="112972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Транспортной инфраструктуры</a:t>
            </a: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xmlns="" id="{ACBF8951-AEEC-4362-A1C7-535D24234303}"/>
              </a:ext>
            </a:extLst>
          </p:cNvPr>
          <p:cNvSpPr txBox="1"/>
          <p:nvPr/>
        </p:nvSpPr>
        <p:spPr>
          <a:xfrm>
            <a:off x="275045" y="3683388"/>
            <a:ext cx="1313112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Здания и сооружения для резидентов</a:t>
            </a:r>
          </a:p>
        </p:txBody>
      </p:sp>
      <p:sp>
        <p:nvSpPr>
          <p:cNvPr id="24" name="object 8">
            <a:extLst>
              <a:ext uri="{FF2B5EF4-FFF2-40B4-BE49-F238E27FC236}">
                <a16:creationId xmlns:a16="http://schemas.microsoft.com/office/drawing/2014/main" xmlns="" id="{54DD05FC-93A7-4D22-8547-FDCD85CC8336}"/>
              </a:ext>
            </a:extLst>
          </p:cNvPr>
          <p:cNvSpPr txBox="1"/>
          <p:nvPr/>
        </p:nvSpPr>
        <p:spPr>
          <a:xfrm>
            <a:off x="3350422" y="3601740"/>
            <a:ext cx="1580681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05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Уплата основного долга и (или) процентов по кредитам,</a:t>
            </a:r>
          </a:p>
          <a:p>
            <a:pPr marL="12700" algn="ctr"/>
            <a:r>
              <a:rPr lang="ru-RU" sz="105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взятым на создание инфраструктуры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A436AA9E-0D87-4B8C-8EDE-B48613673F00}"/>
              </a:ext>
            </a:extLst>
          </p:cNvPr>
          <p:cNvCxnSpPr>
            <a:cxnSpLocks/>
          </p:cNvCxnSpPr>
          <p:nvPr/>
        </p:nvCxnSpPr>
        <p:spPr>
          <a:xfrm flipH="1">
            <a:off x="216422" y="4471554"/>
            <a:ext cx="4753595" cy="0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bject 8">
            <a:extLst>
              <a:ext uri="{FF2B5EF4-FFF2-40B4-BE49-F238E27FC236}">
                <a16:creationId xmlns:a16="http://schemas.microsoft.com/office/drawing/2014/main" xmlns="" id="{48014373-702F-47CF-BD76-3A47032A6ADA}"/>
              </a:ext>
            </a:extLst>
          </p:cNvPr>
          <p:cNvSpPr txBox="1"/>
          <p:nvPr/>
        </p:nvSpPr>
        <p:spPr>
          <a:xfrm>
            <a:off x="5309600" y="900691"/>
            <a:ext cx="35283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400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Поддерживаемые проекты :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8233AC1A-EFC7-4EF0-A383-9A13A978EB5B}"/>
              </a:ext>
            </a:extLst>
          </p:cNvPr>
          <p:cNvSpPr/>
          <p:nvPr/>
        </p:nvSpPr>
        <p:spPr>
          <a:xfrm>
            <a:off x="4978364" y="2185613"/>
            <a:ext cx="3528345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b="1" dirty="0">
                <a:latin typeface="Arial Narrow" panose="020B0606020202030204" pitchFamily="34" charset="0"/>
              </a:rPr>
              <a:t>Создание нового /развитие/ расширение</a:t>
            </a:r>
          </a:p>
          <a:p>
            <a:pPr algn="ctr"/>
            <a:r>
              <a:rPr lang="ru-RU" sz="1200" b="1" dirty="0">
                <a:latin typeface="Arial Narrow" panose="020B0606020202030204" pitchFamily="34" charset="0"/>
              </a:rPr>
              <a:t> </a:t>
            </a:r>
            <a:r>
              <a:rPr lang="ru-RU" sz="1400" b="1" u="sng" dirty="0">
                <a:latin typeface="Arial Narrow" panose="020B0606020202030204" pitchFamily="34" charset="0"/>
              </a:rPr>
              <a:t>частного</a:t>
            </a:r>
            <a:r>
              <a:rPr lang="ru-RU" sz="1200" b="1" dirty="0">
                <a:latin typeface="Arial Narrow" panose="020B0606020202030204" pitchFamily="34" charset="0"/>
              </a:rPr>
              <a:t> промышленного технопарка 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096ECDF1-06DC-499D-A852-B89384A50B7E}"/>
              </a:ext>
            </a:extLst>
          </p:cNvPr>
          <p:cNvSpPr/>
          <p:nvPr/>
        </p:nvSpPr>
        <p:spPr>
          <a:xfrm>
            <a:off x="5305991" y="2983706"/>
            <a:ext cx="651982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b="1" dirty="0">
                <a:solidFill>
                  <a:srgbClr val="851F47"/>
                </a:solidFill>
                <a:latin typeface="Arial Narrow" panose="020B0606020202030204" pitchFamily="34" charset="0"/>
              </a:rPr>
              <a:t>Налоги резидентов, фактически уплаченные в федеральный бюджет, учитываемые при определении объема государственной поддержки: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xmlns="" id="{5D62B52D-DE51-44F8-9991-24BE4AB4120D}"/>
              </a:ext>
            </a:extLst>
          </p:cNvPr>
          <p:cNvCxnSpPr>
            <a:cxnSpLocks/>
          </p:cNvCxnSpPr>
          <p:nvPr/>
        </p:nvCxnSpPr>
        <p:spPr>
          <a:xfrm>
            <a:off x="5093982" y="877434"/>
            <a:ext cx="1" cy="5458419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CDA2DF2A-67A0-421F-8056-24DF6B9E2280}"/>
              </a:ext>
            </a:extLst>
          </p:cNvPr>
          <p:cNvCxnSpPr>
            <a:cxnSpLocks/>
          </p:cNvCxnSpPr>
          <p:nvPr/>
        </p:nvCxnSpPr>
        <p:spPr>
          <a:xfrm flipH="1">
            <a:off x="5270116" y="2852936"/>
            <a:ext cx="6614005" cy="0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06CF1512-A839-4E75-B9FE-35908C6C221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87E2A87F-1FF1-441A-A43B-3FB6472C8C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11" y="1353464"/>
            <a:ext cx="736599" cy="736599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C82D1751-A32E-4EAD-B1F4-DC8C577B1B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575" y="1356547"/>
            <a:ext cx="736599" cy="736599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C56F3A2E-9335-4907-A188-41C1204895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915" y="1356888"/>
            <a:ext cx="736598" cy="736598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21B840EF-C98A-4569-AE21-DDA2B06726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89" y="2717410"/>
            <a:ext cx="717501" cy="717501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3CFE2C22-5689-4E86-9C4E-C6BAE1FF43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227" y="2717412"/>
            <a:ext cx="717499" cy="717499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EF989D90-6F6B-4D4E-8C44-AE979EE0E0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485" y="2673442"/>
            <a:ext cx="788564" cy="788564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E71F3A70-B453-4FC8-89A0-7CB3234080B7}"/>
              </a:ext>
            </a:extLst>
          </p:cNvPr>
          <p:cNvSpPr txBox="1"/>
          <p:nvPr/>
        </p:nvSpPr>
        <p:spPr>
          <a:xfrm>
            <a:off x="1883207" y="3583528"/>
            <a:ext cx="1422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 Narrow" panose="020B0604020202020204" pitchFamily="34" charset="0"/>
                <a:cs typeface="Arial Narrow" panose="020B0604020202020204" pitchFamily="34" charset="0"/>
              </a:rPr>
              <a:t>инфраструктуры для развития кадрового потенциала</a:t>
            </a:r>
            <a:endParaRPr lang="ru-RU" sz="1200" dirty="0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0FFF7A05-8F86-435C-93C3-D44FA91A8E17}"/>
              </a:ext>
            </a:extLst>
          </p:cNvPr>
          <p:cNvSpPr/>
          <p:nvPr/>
        </p:nvSpPr>
        <p:spPr>
          <a:xfrm>
            <a:off x="8588175" y="2185613"/>
            <a:ext cx="3197775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b="1" dirty="0">
                <a:latin typeface="Arial Narrow" panose="020B0606020202030204" pitchFamily="34" charset="0"/>
              </a:rPr>
              <a:t>Создание нового /развитие/ расширение </a:t>
            </a:r>
          </a:p>
          <a:p>
            <a:pPr algn="ctr"/>
            <a:r>
              <a:rPr lang="ru-RU" sz="1400" b="1" u="sng" dirty="0">
                <a:latin typeface="Arial Narrow" panose="020B0606020202030204" pitchFamily="34" charset="0"/>
              </a:rPr>
              <a:t>государственного</a:t>
            </a:r>
            <a:r>
              <a:rPr lang="ru-RU" sz="1200" b="1" dirty="0">
                <a:latin typeface="Arial Narrow" panose="020B0606020202030204" pitchFamily="34" charset="0"/>
              </a:rPr>
              <a:t> промышленного технопарка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CDE10D-39EB-49C6-9733-17584750B0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94" y="1345685"/>
            <a:ext cx="647887" cy="64788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F750747D-093F-4412-9130-473329F80D8A}"/>
              </a:ext>
            </a:extLst>
          </p:cNvPr>
          <p:cNvSpPr txBox="1"/>
          <p:nvPr/>
        </p:nvSpPr>
        <p:spPr>
          <a:xfrm>
            <a:off x="995024" y="5063807"/>
            <a:ext cx="38833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суммы уплаченных налогов и таможенных пошлин резидентами в    федеральный бюджет</a:t>
            </a:r>
            <a:endParaRPr lang="ru-RU" sz="12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6EBF5AB5-8F0D-4778-A345-D21E89300D61}"/>
              </a:ext>
            </a:extLst>
          </p:cNvPr>
          <p:cNvSpPr txBox="1"/>
          <p:nvPr/>
        </p:nvSpPr>
        <p:spPr>
          <a:xfrm>
            <a:off x="1063805" y="5847783"/>
            <a:ext cx="62263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установленных нормативов</a:t>
            </a:r>
            <a:endParaRPr lang="ru-RU" sz="12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D4559FE5-F162-4A45-A1B3-8D837B959BB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4780" y="5029769"/>
            <a:ext cx="474857" cy="474857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52B1EB7E-4881-4917-961C-A628C2FF31C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39" y="5701471"/>
            <a:ext cx="489598" cy="489598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D9FA6473-64E2-4942-B859-AB0D542B4FCC}"/>
              </a:ext>
            </a:extLst>
          </p:cNvPr>
          <p:cNvGrpSpPr/>
          <p:nvPr/>
        </p:nvGrpSpPr>
        <p:grpSpPr>
          <a:xfrm>
            <a:off x="5709851" y="3417748"/>
            <a:ext cx="2066967" cy="1032847"/>
            <a:chOff x="5169673" y="3680517"/>
            <a:chExt cx="2066967" cy="1032847"/>
          </a:xfrm>
        </p:grpSpPr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xmlns="" id="{8A332C5C-C333-45F0-BD8C-62225F7BC62E}"/>
                </a:ext>
              </a:extLst>
            </p:cNvPr>
            <p:cNvGrpSpPr/>
            <p:nvPr/>
          </p:nvGrpSpPr>
          <p:grpSpPr>
            <a:xfrm>
              <a:off x="5169673" y="3680517"/>
              <a:ext cx="2066967" cy="1032847"/>
              <a:chOff x="673518" y="1728038"/>
              <a:chExt cx="2066967" cy="1175405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xmlns="" id="{AA953CF3-136A-4345-8B6B-F5F7AB3BE48D}"/>
                  </a:ext>
                </a:extLst>
              </p:cNvPr>
              <p:cNvSpPr txBox="1"/>
              <p:nvPr/>
            </p:nvSpPr>
            <p:spPr>
              <a:xfrm>
                <a:off x="1259709" y="1728038"/>
                <a:ext cx="1377300" cy="6654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b="1" dirty="0">
                    <a:solidFill>
                      <a:srgbClr val="356C52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100 %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43AFB261-6BAA-49DD-A16E-6357A801B976}"/>
                  </a:ext>
                </a:extLst>
              </p:cNvPr>
              <p:cNvSpPr txBox="1"/>
              <p:nvPr/>
            </p:nvSpPr>
            <p:spPr>
              <a:xfrm>
                <a:off x="673518" y="2588213"/>
                <a:ext cx="2066967" cy="315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(3 %)</a:t>
                </a:r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44B5704E-99AD-4B5C-9BE9-D6DD64D32723}"/>
                </a:ext>
              </a:extLst>
            </p:cNvPr>
            <p:cNvSpPr txBox="1"/>
            <p:nvPr/>
          </p:nvSpPr>
          <p:spPr>
            <a:xfrm>
              <a:off x="5225168" y="4204372"/>
              <a:ext cx="17700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НАЛОГ НА ПРИЫБЛЬ</a:t>
              </a:r>
            </a:p>
          </p:txBody>
        </p:sp>
      </p:grp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xmlns="" id="{34B63DE6-34D6-4E43-BE8C-98A652E76BB1}"/>
              </a:ext>
            </a:extLst>
          </p:cNvPr>
          <p:cNvGrpSpPr/>
          <p:nvPr/>
        </p:nvGrpSpPr>
        <p:grpSpPr>
          <a:xfrm>
            <a:off x="8688238" y="3462006"/>
            <a:ext cx="2812809" cy="1103636"/>
            <a:chOff x="7760122" y="3675194"/>
            <a:chExt cx="2812809" cy="110363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65367DCB-1BC8-4EA0-A474-FDD42A48F629}"/>
                </a:ext>
              </a:extLst>
            </p:cNvPr>
            <p:cNvSpPr txBox="1"/>
            <p:nvPr/>
          </p:nvSpPr>
          <p:spPr>
            <a:xfrm>
              <a:off x="8657414" y="3675194"/>
              <a:ext cx="1140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356C52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100 %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21C2D315-E4EC-4A20-95F0-BC1F2938B257}"/>
                </a:ext>
              </a:extLst>
            </p:cNvPr>
            <p:cNvSpPr txBox="1"/>
            <p:nvPr/>
          </p:nvSpPr>
          <p:spPr>
            <a:xfrm>
              <a:off x="8825219" y="4163777"/>
              <a:ext cx="5004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НДС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28F357B4-9320-48E7-84C4-DC891C5066F5}"/>
                </a:ext>
              </a:extLst>
            </p:cNvPr>
            <p:cNvSpPr txBox="1"/>
            <p:nvPr/>
          </p:nvSpPr>
          <p:spPr>
            <a:xfrm>
              <a:off x="7760122" y="4501831"/>
              <a:ext cx="2812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За вычетом возмещённого</a:t>
              </a:r>
            </a:p>
          </p:txBody>
        </p:sp>
      </p:grpSp>
      <p:grpSp>
        <p:nvGrpSpPr>
          <p:cNvPr id="90" name="Группа 89">
            <a:extLst>
              <a:ext uri="{FF2B5EF4-FFF2-40B4-BE49-F238E27FC236}">
                <a16:creationId xmlns:a16="http://schemas.microsoft.com/office/drawing/2014/main" xmlns="" id="{1E94F934-969F-4A3E-BB3B-873AD5E78BF9}"/>
              </a:ext>
            </a:extLst>
          </p:cNvPr>
          <p:cNvGrpSpPr/>
          <p:nvPr/>
        </p:nvGrpSpPr>
        <p:grpSpPr>
          <a:xfrm>
            <a:off x="5118743" y="4609257"/>
            <a:ext cx="3249181" cy="1628584"/>
            <a:chOff x="5734956" y="4832566"/>
            <a:chExt cx="3249181" cy="162858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E7F0CF98-338A-4674-8E22-48057F043646}"/>
                </a:ext>
              </a:extLst>
            </p:cNvPr>
            <p:cNvSpPr txBox="1"/>
            <p:nvPr/>
          </p:nvSpPr>
          <p:spPr>
            <a:xfrm>
              <a:off x="6344730" y="5999485"/>
              <a:ext cx="20669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Уплаченных в федеральный бюджет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B3F9B8B4-8DD7-49AA-AFD9-F0EB561EFA5E}"/>
                </a:ext>
              </a:extLst>
            </p:cNvPr>
            <p:cNvSpPr txBox="1"/>
            <p:nvPr/>
          </p:nvSpPr>
          <p:spPr>
            <a:xfrm>
              <a:off x="5734956" y="5389509"/>
              <a:ext cx="32491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latin typeface="Arial Narrow" panose="020B0606020202030204" pitchFamily="34" charset="0"/>
                  <a:cs typeface="Arial Narrow" panose="020B0604020202020204" pitchFamily="34" charset="0"/>
                </a:rPr>
                <a:t>АКЦИЗЫ НА ЛЕГКОВЫЕ АВТОМОБИЛИ </a:t>
              </a:r>
            </a:p>
            <a:p>
              <a:pPr algn="ctr"/>
              <a:r>
                <a:rPr lang="ru-RU" sz="1400" b="1" dirty="0">
                  <a:latin typeface="Arial Narrow" panose="020B0606020202030204" pitchFamily="34" charset="0"/>
                  <a:cs typeface="Arial Narrow" panose="020B0604020202020204" pitchFamily="34" charset="0"/>
                </a:rPr>
                <a:t>И МОТОЦИКЛЫ</a:t>
              </a:r>
              <a:endParaRPr lang="ru-RU" sz="1400" b="1" dirty="0">
                <a:latin typeface="Arial Narrow" panose="020B0606020202030204" pitchFamily="34" charset="0"/>
                <a:ea typeface="Open Sans" panose="020B0606030504020204" pitchFamily="34" charset="0"/>
                <a:cs typeface="Arial Narrow" panose="020B0604020202020204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623C9A7B-DE1D-4413-874E-B473A602939B}"/>
                </a:ext>
              </a:extLst>
            </p:cNvPr>
            <p:cNvSpPr txBox="1"/>
            <p:nvPr/>
          </p:nvSpPr>
          <p:spPr>
            <a:xfrm>
              <a:off x="6882203" y="4832566"/>
              <a:ext cx="1140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356C52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100 %</a:t>
              </a:r>
            </a:p>
          </p:txBody>
        </p: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xmlns="" id="{CBE8EDDB-D261-4038-A197-E6E2A5AD240A}"/>
              </a:ext>
            </a:extLst>
          </p:cNvPr>
          <p:cNvGrpSpPr/>
          <p:nvPr/>
        </p:nvGrpSpPr>
        <p:grpSpPr>
          <a:xfrm>
            <a:off x="9029493" y="4643620"/>
            <a:ext cx="2297047" cy="1636056"/>
            <a:chOff x="9539805" y="4846871"/>
            <a:chExt cx="2297047" cy="1636056"/>
          </a:xfrm>
        </p:grpSpPr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xmlns="" id="{0C769B5E-C718-446F-BC46-FBA05869F079}"/>
                </a:ext>
              </a:extLst>
            </p:cNvPr>
            <p:cNvGrpSpPr/>
            <p:nvPr/>
          </p:nvGrpSpPr>
          <p:grpSpPr>
            <a:xfrm>
              <a:off x="9539805" y="4846871"/>
              <a:ext cx="2066967" cy="1636056"/>
              <a:chOff x="9187941" y="2093454"/>
              <a:chExt cx="2066967" cy="1891073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xmlns="" id="{314C7A7B-D6AA-4F0F-9E24-9BFADEE6CE21}"/>
                  </a:ext>
                </a:extLst>
              </p:cNvPr>
              <p:cNvSpPr txBox="1"/>
              <p:nvPr/>
            </p:nvSpPr>
            <p:spPr>
              <a:xfrm>
                <a:off x="9885127" y="2093454"/>
                <a:ext cx="952505" cy="6759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b="1" dirty="0">
                    <a:solidFill>
                      <a:srgbClr val="356C52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50 %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xmlns="" id="{C3CECBEC-D4EE-4A37-82A7-5405711C635B}"/>
                  </a:ext>
                </a:extLst>
              </p:cNvPr>
              <p:cNvSpPr txBox="1"/>
              <p:nvPr/>
            </p:nvSpPr>
            <p:spPr>
              <a:xfrm>
                <a:off x="9187941" y="3450901"/>
                <a:ext cx="2066967" cy="533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Уплаченных в федеральный бюджет</a:t>
                </a:r>
              </a:p>
            </p:txBody>
          </p: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1838D6E1-A8FE-475C-962B-04D25E1CF10B}"/>
                </a:ext>
              </a:extLst>
            </p:cNvPr>
            <p:cNvSpPr txBox="1"/>
            <p:nvPr/>
          </p:nvSpPr>
          <p:spPr>
            <a:xfrm>
              <a:off x="9659653" y="5389509"/>
              <a:ext cx="21771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ВВОЗНЫЕ </a:t>
              </a:r>
            </a:p>
            <a:p>
              <a:pPr algn="ctr"/>
              <a:r>
                <a:rPr lang="ru-RU" sz="1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ТАМОЖЕННЫЕ ПОШЛИНЫ</a:t>
              </a:r>
              <a:endParaRPr lang="ru-RU" sz="1400" b="1" dirty="0"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9900F36F-CC4C-4FD3-B2F4-CE7E20DA3B1F}"/>
              </a:ext>
            </a:extLst>
          </p:cNvPr>
          <p:cNvGrpSpPr/>
          <p:nvPr/>
        </p:nvGrpSpPr>
        <p:grpSpPr>
          <a:xfrm>
            <a:off x="0" y="6344290"/>
            <a:ext cx="12230860" cy="407115"/>
            <a:chOff x="-38860" y="6480286"/>
            <a:chExt cx="12230860" cy="407115"/>
          </a:xfrm>
        </p:grpSpPr>
        <p:sp>
          <p:nvSpPr>
            <p:cNvPr id="93" name="Прямоугольник: скругленные углы 33">
              <a:hlinkClick r:id="rId12" action="ppaction://hlinksldjump"/>
              <a:extLst>
                <a:ext uri="{FF2B5EF4-FFF2-40B4-BE49-F238E27FC236}">
                  <a16:creationId xmlns:a16="http://schemas.microsoft.com/office/drawing/2014/main" xmlns="" id="{A7FB7DAB-E00F-4D43-93E5-31D7EAEE7955}"/>
                </a:ext>
              </a:extLst>
            </p:cNvPr>
            <p:cNvSpPr/>
            <p:nvPr/>
          </p:nvSpPr>
          <p:spPr>
            <a:xfrm rot="5400000">
              <a:off x="1943560" y="4523002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rgbClr val="895372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FC98F4E8-E632-469F-8066-3725E8588C99}"/>
                </a:ext>
              </a:extLst>
            </p:cNvPr>
            <p:cNvSpPr txBox="1"/>
            <p:nvPr/>
          </p:nvSpPr>
          <p:spPr>
            <a:xfrm>
              <a:off x="1340512" y="6480286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ППРФ 1119</a:t>
              </a:r>
            </a:p>
          </p:txBody>
        </p:sp>
        <p:sp>
          <p:nvSpPr>
            <p:cNvPr id="97" name="Прямоугольник: скругленные углы 33">
              <a:hlinkClick r:id="rId12" action="ppaction://hlinksldjump"/>
              <a:extLst>
                <a:ext uri="{FF2B5EF4-FFF2-40B4-BE49-F238E27FC236}">
                  <a16:creationId xmlns:a16="http://schemas.microsoft.com/office/drawing/2014/main" xmlns="" id="{E585E217-854C-43CD-8806-1A4DABB5B18F}"/>
                </a:ext>
              </a:extLst>
            </p:cNvPr>
            <p:cNvSpPr/>
            <p:nvPr/>
          </p:nvSpPr>
          <p:spPr>
            <a:xfrm rot="5400000">
              <a:off x="6009956" y="4520260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8" name="Прямоугольник: скругленные углы 33">
              <a:hlinkClick r:id="rId12" action="ppaction://hlinksldjump"/>
              <a:extLst>
                <a:ext uri="{FF2B5EF4-FFF2-40B4-BE49-F238E27FC236}">
                  <a16:creationId xmlns:a16="http://schemas.microsoft.com/office/drawing/2014/main" xmlns="" id="{798E0CAD-8C8F-406C-83BF-725E48822820}"/>
                </a:ext>
              </a:extLst>
            </p:cNvPr>
            <p:cNvSpPr/>
            <p:nvPr/>
          </p:nvSpPr>
          <p:spPr>
            <a:xfrm rot="5400000">
              <a:off x="9847255" y="4513256"/>
              <a:ext cx="355320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98F79C48-B241-4D94-808E-6D76735FC2C1}"/>
                </a:ext>
              </a:extLst>
            </p:cNvPr>
            <p:cNvSpPr txBox="1"/>
            <p:nvPr/>
          </p:nvSpPr>
          <p:spPr>
            <a:xfrm>
              <a:off x="4132977" y="6506497"/>
              <a:ext cx="3534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/>
                <a:t>АНАЛОГ ППРФ 1119 ДЛЯ ЧАСТНЫХ УК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xmlns="" id="{E6C6EF0A-034C-4236-AC99-3FA9F5F18D05}"/>
                </a:ext>
              </a:extLst>
            </p:cNvPr>
            <p:cNvSpPr txBox="1"/>
            <p:nvPr/>
          </p:nvSpPr>
          <p:spPr>
            <a:xfrm>
              <a:off x="9346637" y="6487291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ППРФ 831</a:t>
              </a: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xmlns="" id="{64FDE3B6-7F8E-4B57-BF74-9E3E602C0259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xmlns="" id="{4FCD74AF-3C5C-461F-8F7E-985BFF21B8F6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76" name="Заголовок 1">
              <a:extLst>
                <a:ext uri="{FF2B5EF4-FFF2-40B4-BE49-F238E27FC236}">
                  <a16:creationId xmlns:a16="http://schemas.microsoft.com/office/drawing/2014/main" xmlns="" id="{49FAB261-A3DA-4294-88A5-4A372FE64454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50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686498A-FF9E-4E4F-B6EC-119FA6AE2CE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394" y="1246625"/>
            <a:ext cx="852495" cy="85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907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48DA5AF-9C97-0641-BE7D-89882C650A99}"/>
              </a:ext>
            </a:extLst>
          </p:cNvPr>
          <p:cNvSpPr txBox="1"/>
          <p:nvPr/>
        </p:nvSpPr>
        <p:spPr>
          <a:xfrm>
            <a:off x="2521527" y="129833"/>
            <a:ext cx="9468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МАКСИМАЛЬНЫЙ ОБЪЕМ ГОСУДАРСТВЕННОЙ ПОДДЕРЖКИ ПП</a:t>
            </a:r>
            <a:r>
              <a:rPr lang="en-US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РФ </a:t>
            </a:r>
            <a:r>
              <a:rPr lang="ru-RU" sz="2400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1119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xmlns="" id="{A1EA15B7-BEEB-45A2-BA99-1CFF018E33DC}"/>
              </a:ext>
            </a:extLst>
          </p:cNvPr>
          <p:cNvSpPr txBox="1">
            <a:spLocks/>
          </p:cNvSpPr>
          <p:nvPr/>
        </p:nvSpPr>
        <p:spPr>
          <a:xfrm>
            <a:off x="11413482" y="637435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 smtClean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51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4" name="Таблица 43">
            <a:extLst>
              <a:ext uri="{FF2B5EF4-FFF2-40B4-BE49-F238E27FC236}">
                <a16:creationId xmlns:a16="http://schemas.microsoft.com/office/drawing/2014/main" xmlns="" id="{049E2DA1-4600-1C4F-87D6-8787D40E22CB}"/>
              </a:ext>
            </a:extLst>
          </p:cNvPr>
          <p:cNvGraphicFramePr>
            <a:graphicFrameLocks noGrp="1"/>
          </p:cNvGraphicFramePr>
          <p:nvPr/>
        </p:nvGraphicFramePr>
        <p:xfrm>
          <a:off x="846012" y="3429000"/>
          <a:ext cx="10499975" cy="1712318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050139">
                  <a:extLst>
                    <a:ext uri="{9D8B030D-6E8A-4147-A177-3AD203B41FA5}">
                      <a16:colId xmlns:a16="http://schemas.microsoft.com/office/drawing/2014/main" xmlns="" val="3845558492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293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767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anose="020B0604020202020204" pitchFamily="34" charset="0"/>
                          <a:ea typeface="Open Sans" panose="020B0606030504020204" pitchFamily="34" charset="0"/>
                          <a:cs typeface="Arial Narrow" panose="020B0604020202020204" pitchFamily="34" charset="0"/>
                        </a:rPr>
                        <a:t>Типы проектов</a:t>
                      </a: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94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Промышленные технопарки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anose="020B0604020202020204" pitchFamily="34" charset="0"/>
                        <a:ea typeface="Open Sans" panose="020B060603050402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94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Индустриальные парки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anose="020B0604020202020204" pitchFamily="34" charset="0"/>
                        <a:ea typeface="Open Sans" panose="020B060603050402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B29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230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1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Создание, модернизация, реконструкция объектов инфраструктуры</a:t>
                      </a:r>
                      <a:endParaRPr lang="ru-RU" sz="1600" b="1" i="0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i="0" dirty="0">
                          <a:solidFill>
                            <a:srgbClr val="356C52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1,2 млрд руб</a:t>
                      </a:r>
                      <a:r>
                        <a:rPr lang="ru-RU" sz="2000" b="1" i="0" dirty="0">
                          <a:solidFill>
                            <a:srgbClr val="00B050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.</a:t>
                      </a:r>
                      <a:endParaRPr lang="ru-RU" sz="1800" b="1" i="0" dirty="0">
                        <a:solidFill>
                          <a:srgbClr val="00B050"/>
                        </a:solidFill>
                        <a:latin typeface="Arial Narrow" panose="020B0604020202020204" pitchFamily="34" charset="0"/>
                        <a:ea typeface="Open Sans" panose="020B060603050402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2000" b="1" i="0" dirty="0">
                          <a:solidFill>
                            <a:srgbClr val="FF0000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150 млн руб.*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Arial Narrow" panose="020B0604020202020204" pitchFamily="34" charset="0"/>
                        <a:ea typeface="Open Sans" panose="020B060603050402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234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1" i="0" dirty="0" err="1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Реиндустриализация</a:t>
                      </a:r>
                      <a:endParaRPr lang="ru-RU" sz="1600" b="1" i="0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dirty="0">
                          <a:solidFill>
                            <a:srgbClr val="356C52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1,5 млрд руб.</a:t>
                      </a:r>
                      <a:endParaRPr lang="ru-RU" sz="2000" b="1" i="0" dirty="0">
                        <a:solidFill>
                          <a:srgbClr val="356C52"/>
                        </a:solidFill>
                        <a:latin typeface="Arial Narrow" panose="020B0604020202020204" pitchFamily="34" charset="0"/>
                        <a:ea typeface="Open Sans" panose="020B060603050402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dirty="0">
                          <a:solidFill>
                            <a:srgbClr val="FF0000"/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500 млн руб.*</a:t>
                      </a:r>
                      <a:endParaRPr lang="ru-RU" sz="2000" b="1" i="0" dirty="0">
                        <a:solidFill>
                          <a:srgbClr val="FF0000"/>
                        </a:solidFill>
                        <a:latin typeface="Arial Narrow" panose="020B0604020202020204" pitchFamily="34" charset="0"/>
                        <a:ea typeface="Open Sans" panose="020B060603050402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FFE4678C-5BAD-4762-91C8-B55389A222B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E1D9C9D8-1076-431F-AC08-4E5D1F67B608}"/>
              </a:ext>
            </a:extLst>
          </p:cNvPr>
          <p:cNvSpPr txBox="1"/>
          <p:nvPr/>
        </p:nvSpPr>
        <p:spPr>
          <a:xfrm>
            <a:off x="1432728" y="1741159"/>
            <a:ext cx="388843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Создание, модернизация, реконструкция объектов инфраструктуры</a:t>
            </a:r>
            <a:endParaRPr lang="ru-RU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B618A883-CDC1-4243-B2D6-62D344D83822}"/>
              </a:ext>
            </a:extLst>
          </p:cNvPr>
          <p:cNvSpPr txBox="1"/>
          <p:nvPr/>
        </p:nvSpPr>
        <p:spPr>
          <a:xfrm>
            <a:off x="6771560" y="1738755"/>
            <a:ext cx="5217986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i="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Реиндустриализация</a:t>
            </a:r>
            <a:r>
              <a:rPr lang="ru-RU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- создание, модернизация, реконструкция объектов капитального строительства на территории городов с населением свыше 200 </a:t>
            </a:r>
            <a:r>
              <a:rPr lang="ru-RU" sz="14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тыс.человек</a:t>
            </a:r>
            <a:endParaRPr lang="ru-RU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A17409B6-4C4F-4BEE-AB8F-93C3483AEA09}"/>
              </a:ext>
            </a:extLst>
          </p:cNvPr>
          <p:cNvCxnSpPr>
            <a:cxnSpLocks/>
          </p:cNvCxnSpPr>
          <p:nvPr/>
        </p:nvCxnSpPr>
        <p:spPr>
          <a:xfrm flipH="1">
            <a:off x="445189" y="2447517"/>
            <a:ext cx="11587183" cy="0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bject 8">
            <a:extLst>
              <a:ext uri="{FF2B5EF4-FFF2-40B4-BE49-F238E27FC236}">
                <a16:creationId xmlns:a16="http://schemas.microsoft.com/office/drawing/2014/main" xmlns="" id="{4B4B6D3D-BEDF-4BFC-A1FB-02D04535AE6C}"/>
              </a:ext>
            </a:extLst>
          </p:cNvPr>
          <p:cNvSpPr txBox="1"/>
          <p:nvPr/>
        </p:nvSpPr>
        <p:spPr>
          <a:xfrm>
            <a:off x="445189" y="875564"/>
            <a:ext cx="463692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Максимальный объём возмещения:</a:t>
            </a:r>
          </a:p>
        </p:txBody>
      </p:sp>
      <p:sp>
        <p:nvSpPr>
          <p:cNvPr id="51" name="object 8">
            <a:extLst>
              <a:ext uri="{FF2B5EF4-FFF2-40B4-BE49-F238E27FC236}">
                <a16:creationId xmlns:a16="http://schemas.microsoft.com/office/drawing/2014/main" xmlns="" id="{559BFA32-B419-42CA-A8FF-6705CACEE6C7}"/>
              </a:ext>
            </a:extLst>
          </p:cNvPr>
          <p:cNvSpPr txBox="1"/>
          <p:nvPr/>
        </p:nvSpPr>
        <p:spPr>
          <a:xfrm>
            <a:off x="1432728" y="1402637"/>
            <a:ext cx="204804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2000" b="1" spc="-10" dirty="0">
                <a:solidFill>
                  <a:srgbClr val="356C5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 </a:t>
            </a:r>
            <a:r>
              <a:rPr lang="ru-RU" sz="2000" b="1" spc="-10" dirty="0" err="1">
                <a:solidFill>
                  <a:srgbClr val="356C5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тыс</a:t>
            </a:r>
            <a:r>
              <a:rPr lang="ru-RU" sz="2000" b="1" spc="-10" dirty="0">
                <a:solidFill>
                  <a:srgbClr val="356C5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руб. / кв. м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EB9242A9-86C3-457F-9259-3EFA1418AD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18" y="1450306"/>
            <a:ext cx="717501" cy="71750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8538BCA2-F65E-4759-B379-785739BA89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577" y="1450306"/>
            <a:ext cx="731098" cy="731098"/>
          </a:xfrm>
          <a:prstGeom prst="rect">
            <a:avLst/>
          </a:prstGeom>
        </p:spPr>
      </p:pic>
      <p:sp>
        <p:nvSpPr>
          <p:cNvPr id="55" name="object 8">
            <a:extLst>
              <a:ext uri="{FF2B5EF4-FFF2-40B4-BE49-F238E27FC236}">
                <a16:creationId xmlns:a16="http://schemas.microsoft.com/office/drawing/2014/main" xmlns="" id="{AA42D26D-52F3-4990-ACF8-023AC8843913}"/>
              </a:ext>
            </a:extLst>
          </p:cNvPr>
          <p:cNvSpPr txBox="1"/>
          <p:nvPr/>
        </p:nvSpPr>
        <p:spPr>
          <a:xfrm>
            <a:off x="6771560" y="1400899"/>
            <a:ext cx="204804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2000" b="1" spc="-10" dirty="0">
                <a:solidFill>
                  <a:srgbClr val="356C5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75 </a:t>
            </a:r>
            <a:r>
              <a:rPr lang="ru-RU" sz="2000" b="1" spc="-10" dirty="0" err="1">
                <a:solidFill>
                  <a:srgbClr val="356C5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тыс</a:t>
            </a:r>
            <a:r>
              <a:rPr lang="ru-RU" sz="2000" b="1" spc="-10" dirty="0">
                <a:solidFill>
                  <a:srgbClr val="356C5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руб. / кв. м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7C9D84FB-5EF8-437C-9BBC-71833504A67E}"/>
              </a:ext>
            </a:extLst>
          </p:cNvPr>
          <p:cNvSpPr txBox="1"/>
          <p:nvPr/>
        </p:nvSpPr>
        <p:spPr>
          <a:xfrm>
            <a:off x="323291" y="2636739"/>
            <a:ext cx="1140395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</a:rPr>
              <a:t>Модельный расчёт: Индустриальный парк с территорией </a:t>
            </a:r>
            <a:r>
              <a:rPr lang="ru-RU" sz="2000" b="1" dirty="0">
                <a:solidFill>
                  <a:srgbClr val="6B294C"/>
                </a:solidFill>
                <a:latin typeface="Arial Narrow" panose="020B0606020202030204" pitchFamily="34" charset="0"/>
              </a:rPr>
              <a:t>10 га </a:t>
            </a:r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</a:rPr>
              <a:t>и промышленного технопарка с территорией </a:t>
            </a:r>
            <a:r>
              <a:rPr lang="ru-RU" sz="2000" b="1" dirty="0">
                <a:solidFill>
                  <a:srgbClr val="6B294C"/>
                </a:solidFill>
                <a:latin typeface="Arial Narrow" panose="020B0606020202030204" pitchFamily="34" charset="0"/>
              </a:rPr>
              <a:t>10 га </a:t>
            </a:r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</a:rPr>
              <a:t>и минимальной допустимой плотностью застройки 20 </a:t>
            </a:r>
            <a:r>
              <a:rPr lang="ru-RU" sz="1800" b="1" dirty="0" err="1">
                <a:solidFill>
                  <a:srgbClr val="6B294C"/>
                </a:solidFill>
                <a:latin typeface="Arial Narrow" panose="020B0606020202030204" pitchFamily="34" charset="0"/>
              </a:rPr>
              <a:t>тыс.кв</a:t>
            </a:r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</a:rPr>
              <a:t>. м  (2 тыс. кв. м / 1 га)</a:t>
            </a:r>
            <a:endParaRPr lang="ru-RU" b="1" dirty="0">
              <a:solidFill>
                <a:srgbClr val="6B294C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C49A1F47-3762-4387-9267-7AA2282897AB}"/>
              </a:ext>
            </a:extLst>
          </p:cNvPr>
          <p:cNvSpPr txBox="1"/>
          <p:nvPr/>
        </p:nvSpPr>
        <p:spPr>
          <a:xfrm>
            <a:off x="323291" y="5508029"/>
            <a:ext cx="112970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* Максимальный объём возмещения для индустриальных парков : </a:t>
            </a:r>
            <a:r>
              <a:rPr lang="ru-RU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15 млн руб. / га </a:t>
            </a:r>
            <a:r>
              <a:rPr lang="ru-RU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– при создании, модернизации, реконструкции объектов инфраструктуры</a:t>
            </a:r>
          </a:p>
          <a:p>
            <a:r>
              <a:rPr lang="ru-RU" sz="1400" b="1" dirty="0">
                <a:latin typeface="Arial Narrow" panose="020B0604020202020204" pitchFamily="34" charset="0"/>
              </a:rPr>
              <a:t>                                                                                                                50 млн руб. / га</a:t>
            </a:r>
            <a:r>
              <a:rPr lang="ru-RU" sz="1400" dirty="0">
                <a:latin typeface="Arial Narrow" panose="020B0604020202020204" pitchFamily="34" charset="0"/>
              </a:rPr>
              <a:t> – при </a:t>
            </a:r>
            <a:r>
              <a:rPr lang="ru-RU" sz="1400" dirty="0" err="1">
                <a:latin typeface="Arial Narrow" panose="020B0604020202020204" pitchFamily="34" charset="0"/>
              </a:rPr>
              <a:t>реиндустриализации</a:t>
            </a:r>
            <a:endParaRPr lang="ru-RU" sz="1400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A0D8A20B-55AB-4FC3-BE1D-9E73C6C70B65}"/>
              </a:ext>
            </a:extLst>
          </p:cNvPr>
          <p:cNvGrpSpPr/>
          <p:nvPr/>
        </p:nvGrpSpPr>
        <p:grpSpPr>
          <a:xfrm>
            <a:off x="0" y="6353085"/>
            <a:ext cx="12230860" cy="407115"/>
            <a:chOff x="-38860" y="6480286"/>
            <a:chExt cx="12230860" cy="407115"/>
          </a:xfrm>
        </p:grpSpPr>
        <p:sp>
          <p:nvSpPr>
            <p:cNvPr id="58" name="Прямоугольник: скругленные углы 33">
              <a:hlinkClick r:id="rId6" action="ppaction://hlinksldjump"/>
              <a:extLst>
                <a:ext uri="{FF2B5EF4-FFF2-40B4-BE49-F238E27FC236}">
                  <a16:creationId xmlns:a16="http://schemas.microsoft.com/office/drawing/2014/main" xmlns="" id="{8AD5DCFE-8141-4900-87CB-199DF9AAC7F0}"/>
                </a:ext>
              </a:extLst>
            </p:cNvPr>
            <p:cNvSpPr/>
            <p:nvPr/>
          </p:nvSpPr>
          <p:spPr>
            <a:xfrm rot="5400000">
              <a:off x="1943560" y="4523002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rgbClr val="895372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9FCB7185-B0E9-4F1A-83E6-489CAED05A46}"/>
                </a:ext>
              </a:extLst>
            </p:cNvPr>
            <p:cNvSpPr txBox="1"/>
            <p:nvPr/>
          </p:nvSpPr>
          <p:spPr>
            <a:xfrm>
              <a:off x="1340512" y="6480286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ППРФ 1119</a:t>
              </a:r>
            </a:p>
          </p:txBody>
        </p:sp>
        <p:sp>
          <p:nvSpPr>
            <p:cNvPr id="60" name="Прямоугольник: скругленные углы 33">
              <a:hlinkClick r:id="rId6" action="ppaction://hlinksldjump"/>
              <a:extLst>
                <a:ext uri="{FF2B5EF4-FFF2-40B4-BE49-F238E27FC236}">
                  <a16:creationId xmlns:a16="http://schemas.microsoft.com/office/drawing/2014/main" xmlns="" id="{9B6B2053-5888-428D-AB2F-C369C6347A0C}"/>
                </a:ext>
              </a:extLst>
            </p:cNvPr>
            <p:cNvSpPr/>
            <p:nvPr/>
          </p:nvSpPr>
          <p:spPr>
            <a:xfrm rot="5400000">
              <a:off x="6009956" y="4520260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1" name="Прямоугольник: скругленные углы 33">
              <a:hlinkClick r:id="rId6" action="ppaction://hlinksldjump"/>
              <a:extLst>
                <a:ext uri="{FF2B5EF4-FFF2-40B4-BE49-F238E27FC236}">
                  <a16:creationId xmlns:a16="http://schemas.microsoft.com/office/drawing/2014/main" xmlns="" id="{A5FD2CED-7D17-4458-B62B-57B36E48ED24}"/>
                </a:ext>
              </a:extLst>
            </p:cNvPr>
            <p:cNvSpPr/>
            <p:nvPr/>
          </p:nvSpPr>
          <p:spPr>
            <a:xfrm rot="5400000">
              <a:off x="9847255" y="4513256"/>
              <a:ext cx="355320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63132AFB-8624-4C6C-A5C9-69C074CBB42F}"/>
                </a:ext>
              </a:extLst>
            </p:cNvPr>
            <p:cNvSpPr txBox="1"/>
            <p:nvPr/>
          </p:nvSpPr>
          <p:spPr>
            <a:xfrm>
              <a:off x="4132977" y="6506497"/>
              <a:ext cx="3534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/>
                <a:t>АНАЛОГ ППРФ 1119 ДЛЯ ЧАСТНЫХ УК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02554C49-0623-4E5C-B8CB-659A98DE8DF1}"/>
                </a:ext>
              </a:extLst>
            </p:cNvPr>
            <p:cNvSpPr txBox="1"/>
            <p:nvPr/>
          </p:nvSpPr>
          <p:spPr>
            <a:xfrm>
              <a:off x="9346637" y="6487291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ППРФ 831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6174C516-A8C4-4B59-8FB3-BD8828CA879F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xmlns="" id="{D8C11CED-4B81-40FB-A11E-0F5D008CD0E0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8" name="Заголовок 1">
              <a:extLst>
                <a:ext uri="{FF2B5EF4-FFF2-40B4-BE49-F238E27FC236}">
                  <a16:creationId xmlns:a16="http://schemas.microsoft.com/office/drawing/2014/main" xmlns="" id="{9CC30EAC-3B55-4C0A-AFAB-39F71870E67C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51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78339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9A08C5A2-A361-3C40-8FB5-B13B4FD381F4}"/>
              </a:ext>
            </a:extLst>
          </p:cNvPr>
          <p:cNvGrpSpPr/>
          <p:nvPr/>
        </p:nvGrpSpPr>
        <p:grpSpPr>
          <a:xfrm>
            <a:off x="0" y="6325140"/>
            <a:ext cx="12230860" cy="407115"/>
            <a:chOff x="-38860" y="6480286"/>
            <a:chExt cx="12230860" cy="407115"/>
          </a:xfrm>
        </p:grpSpPr>
        <p:sp>
          <p:nvSpPr>
            <p:cNvPr id="20" name="Прямоугольник: скругленные углы 33">
              <a:hlinkClick r:id="" action="ppaction://noaction"/>
              <a:extLst>
                <a:ext uri="{FF2B5EF4-FFF2-40B4-BE49-F238E27FC236}">
                  <a16:creationId xmlns:a16="http://schemas.microsoft.com/office/drawing/2014/main" xmlns="" id="{BCA43128-7BFE-AA45-A9AF-16301F10CAD4}"/>
                </a:ext>
              </a:extLst>
            </p:cNvPr>
            <p:cNvSpPr/>
            <p:nvPr/>
          </p:nvSpPr>
          <p:spPr>
            <a:xfrm rot="5400000">
              <a:off x="1943560" y="4523002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rgbClr val="895372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Gilroy Light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29E0FAC-5B06-3749-81B6-3E7ED1AC9F2D}"/>
                </a:ext>
              </a:extLst>
            </p:cNvPr>
            <p:cNvSpPr txBox="1"/>
            <p:nvPr/>
          </p:nvSpPr>
          <p:spPr>
            <a:xfrm>
              <a:off x="1340512" y="6480286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Gilroy Light" pitchFamily="2" charset="0"/>
                </a:rPr>
                <a:t>ППРФ 1119</a:t>
              </a:r>
            </a:p>
          </p:txBody>
        </p:sp>
        <p:sp>
          <p:nvSpPr>
            <p:cNvPr id="25" name="Прямоугольник: скругленные углы 33">
              <a:hlinkClick r:id="" action="ppaction://noaction"/>
              <a:extLst>
                <a:ext uri="{FF2B5EF4-FFF2-40B4-BE49-F238E27FC236}">
                  <a16:creationId xmlns:a16="http://schemas.microsoft.com/office/drawing/2014/main" xmlns="" id="{AF4CEA3D-FA1B-144E-8035-872791EFD754}"/>
                </a:ext>
              </a:extLst>
            </p:cNvPr>
            <p:cNvSpPr/>
            <p:nvPr/>
          </p:nvSpPr>
          <p:spPr>
            <a:xfrm rot="5400000">
              <a:off x="6009956" y="4520260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Gilroy Light" pitchFamily="2" charset="0"/>
              </a:endParaRPr>
            </a:p>
          </p:txBody>
        </p:sp>
        <p:sp>
          <p:nvSpPr>
            <p:cNvPr id="26" name="Прямоугольник: скругленные углы 33">
              <a:hlinkClick r:id="" action="ppaction://noaction"/>
              <a:extLst>
                <a:ext uri="{FF2B5EF4-FFF2-40B4-BE49-F238E27FC236}">
                  <a16:creationId xmlns:a16="http://schemas.microsoft.com/office/drawing/2014/main" xmlns="" id="{D1EAF7A9-81AE-FE42-B618-2AFF4E7DF04C}"/>
                </a:ext>
              </a:extLst>
            </p:cNvPr>
            <p:cNvSpPr/>
            <p:nvPr/>
          </p:nvSpPr>
          <p:spPr>
            <a:xfrm rot="5400000">
              <a:off x="9847255" y="4513256"/>
              <a:ext cx="355320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Gilroy Light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1240BE65-CF2E-674A-9963-1541AFE744AF}"/>
                </a:ext>
              </a:extLst>
            </p:cNvPr>
            <p:cNvSpPr txBox="1"/>
            <p:nvPr/>
          </p:nvSpPr>
          <p:spPr>
            <a:xfrm>
              <a:off x="4282840" y="6528245"/>
              <a:ext cx="35341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latin typeface="Gilroy Light" pitchFamily="2" charset="0"/>
                </a:rPr>
                <a:t>АНАЛОГ ППРФ 1119 ДЛЯ ЧАСТНЫХ УК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8441E944-EEA1-9142-B72E-0A0408945B32}"/>
                </a:ext>
              </a:extLst>
            </p:cNvPr>
            <p:cNvSpPr txBox="1"/>
            <p:nvPr/>
          </p:nvSpPr>
          <p:spPr>
            <a:xfrm>
              <a:off x="9346637" y="6487291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atin typeface="Gilroy Light" pitchFamily="2" charset="0"/>
                </a:rPr>
                <a:t>ППРФ 831</a:t>
              </a:r>
            </a:p>
          </p:txBody>
        </p:sp>
      </p:grpSp>
      <p:graphicFrame>
        <p:nvGraphicFramePr>
          <p:cNvPr id="27" name="Таблица 4">
            <a:extLst>
              <a:ext uri="{FF2B5EF4-FFF2-40B4-BE49-F238E27FC236}">
                <a16:creationId xmlns:a16="http://schemas.microsoft.com/office/drawing/2014/main" xmlns="" id="{AF7AC015-182D-4996-81D8-3B06ADE78697}"/>
              </a:ext>
            </a:extLst>
          </p:cNvPr>
          <p:cNvGraphicFramePr>
            <a:graphicFrameLocks noGrp="1"/>
          </p:cNvGraphicFramePr>
          <p:nvPr/>
        </p:nvGraphicFramePr>
        <p:xfrm>
          <a:off x="298819" y="758518"/>
          <a:ext cx="11749099" cy="5141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16861">
                  <a:extLst>
                    <a:ext uri="{9D8B030D-6E8A-4147-A177-3AD203B41FA5}">
                      <a16:colId xmlns:a16="http://schemas.microsoft.com/office/drawing/2014/main" xmlns="" val="3968458828"/>
                    </a:ext>
                  </a:extLst>
                </a:gridCol>
                <a:gridCol w="8832238">
                  <a:extLst>
                    <a:ext uri="{9D8B030D-6E8A-4147-A177-3AD203B41FA5}">
                      <a16:colId xmlns:a16="http://schemas.microsoft.com/office/drawing/2014/main" xmlns="" val="761479874"/>
                    </a:ext>
                  </a:extLst>
                </a:gridCol>
              </a:tblGrid>
              <a:tr h="488605">
                <a:tc>
                  <a:txBody>
                    <a:bodyPr/>
                    <a:lstStyle/>
                    <a:p>
                      <a:pPr algn="l"/>
                      <a:r>
                        <a:rPr lang="ru-RU" sz="1600" b="1" i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Текущая редакция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i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Изменения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5197591"/>
                  </a:ext>
                </a:extLst>
              </a:tr>
              <a:tr h="689083"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Объём понесённых затрат - сумма затрат, понесённых заявителем в течение </a:t>
                      </a: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5 последовательных лет 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Объём понесённых затрат - сумма затрат, понесённых заявителем </a:t>
                      </a: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в течение </a:t>
                      </a:r>
                      <a:r>
                        <a:rPr lang="ru-RU" sz="2000" b="1" i="0" dirty="0">
                          <a:solidFill>
                            <a:srgbClr val="356C52"/>
                          </a:solidFill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 Narrow" panose="020B0604020202020204" pitchFamily="34" charset="0"/>
                        </a:rPr>
                        <a:t>15 лет</a:t>
                      </a:r>
                      <a:endParaRPr lang="ru-RU" sz="2000" b="1" i="0" dirty="0">
                        <a:solidFill>
                          <a:srgbClr val="45816A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12216026"/>
                  </a:ext>
                </a:extLst>
              </a:tr>
              <a:tr h="1940021"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Затраты, подлежащие возмещению</a:t>
                      </a:r>
                    </a:p>
                    <a:p>
                      <a:endParaRPr lang="ru-RU" sz="14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Перечень затрат, которые подлежат возмещению субъекту РФ, дополнив его следующими видами: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8720464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Период возмещения затрат – 20 кварталов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Период возмещения затрат – </a:t>
                      </a:r>
                      <a:r>
                        <a:rPr lang="ru-RU" sz="1600" b="1" i="0" dirty="0">
                          <a:solidFill>
                            <a:srgbClr val="356C52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до</a:t>
                      </a:r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 </a:t>
                      </a:r>
                      <a:r>
                        <a:rPr lang="ru-RU" sz="2000" b="1" i="0" dirty="0">
                          <a:solidFill>
                            <a:srgbClr val="356C52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60 кварталов (15 лет)</a:t>
                      </a:r>
                    </a:p>
                    <a:p>
                      <a:endParaRPr lang="ru-RU" sz="14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86128186"/>
                  </a:ext>
                </a:extLst>
              </a:tr>
              <a:tr h="298592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400" b="0" i="0" dirty="0">
                          <a:latin typeface="Arial Narrow" panose="020B0606020202030204" pitchFamily="34" charset="0"/>
                        </a:rPr>
                        <a:t>Дополнен возможностью возмещения затрат на создание технопарков на территории особой экономической зоны без учета средств, направленных на создание и развитие соответствующей особой экономической зоны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/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Дополнен возможностью возмещения затрат на создание технопарков на территории особой экономической зоны без учета средств, направленных на создание и развитие соответствующей особой экономической зоны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7283154"/>
                  </a:ext>
                </a:extLst>
              </a:tr>
              <a:tr h="298592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400" b="0" i="0" dirty="0">
                          <a:latin typeface="Arial Narrow" panose="020B0606020202030204" pitchFamily="34" charset="0"/>
                        </a:rPr>
                        <a:t>Объект инфраструктуры </a:t>
                      </a:r>
                      <a:r>
                        <a:rPr lang="ru-RU" sz="1400" b="1" i="0" dirty="0">
                          <a:latin typeface="Arial Narrow" panose="020B0606020202030204" pitchFamily="34" charset="0"/>
                        </a:rPr>
                        <a:t>частного промышленного технопарка</a:t>
                      </a:r>
                      <a:r>
                        <a:rPr lang="ru-RU" sz="1400" b="0" i="0" dirty="0">
                          <a:latin typeface="Arial Narrow" panose="020B0606020202030204" pitchFamily="34" charset="0"/>
                        </a:rPr>
                        <a:t>, в отношении которого направлена господдержка, </a:t>
                      </a:r>
                      <a:r>
                        <a:rPr lang="ru-RU" sz="1400" b="1" i="0" dirty="0">
                          <a:latin typeface="Arial Narrow" panose="020B0606020202030204" pitchFamily="34" charset="0"/>
                        </a:rPr>
                        <a:t>не может быть отчужден в период реализации проекта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/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Объект инфраструктуры </a:t>
                      </a:r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частного промышленного технопарка</a:t>
                      </a:r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, в отношении которого направлена господдержка, </a:t>
                      </a:r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 может быть отчужден в период реализации проекта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47071263"/>
                  </a:ext>
                </a:extLst>
              </a:tr>
              <a:tr h="298592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400" b="0" i="0" dirty="0">
                          <a:latin typeface="Arial Narrow" panose="020B0606020202030204" pitchFamily="34" charset="0"/>
                        </a:rPr>
                        <a:t>Объём возмещения затрат для </a:t>
                      </a:r>
                      <a:r>
                        <a:rPr lang="ru-RU" sz="1400" b="1" i="0" dirty="0">
                          <a:latin typeface="Arial Narrow" panose="020B0606020202030204" pitchFamily="34" charset="0"/>
                        </a:rPr>
                        <a:t>частного промышленного технопарка </a:t>
                      </a:r>
                      <a:r>
                        <a:rPr lang="ru-RU" sz="1400" b="0" i="0" dirty="0">
                          <a:latin typeface="Arial Narrow" panose="020B0606020202030204" pitchFamily="34" charset="0"/>
                        </a:rPr>
                        <a:t>составляет </a:t>
                      </a:r>
                      <a:r>
                        <a:rPr lang="ru-RU" sz="1600" b="1" i="0" dirty="0">
                          <a:solidFill>
                            <a:srgbClr val="356C52"/>
                          </a:solidFill>
                          <a:latin typeface="Arial Narrow" panose="020B0606020202030204" pitchFamily="34" charset="0"/>
                        </a:rPr>
                        <a:t>не более 50%</a:t>
                      </a:r>
                      <a:endParaRPr lang="ru-RU" sz="1400" b="1" i="0" dirty="0">
                        <a:solidFill>
                          <a:srgbClr val="356C5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just"/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Объём возмещения затрат для </a:t>
                      </a:r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частного промышленного технопарка </a:t>
                      </a:r>
                      <a:r>
                        <a:rPr lang="ru-RU" sz="1400" b="0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составляет </a:t>
                      </a:r>
                      <a:r>
                        <a:rPr lang="ru-RU" sz="1600" b="1" i="0" dirty="0">
                          <a:solidFill>
                            <a:srgbClr val="356C52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 более 50%</a:t>
                      </a:r>
                      <a:endParaRPr lang="ru-RU" sz="1400" b="1" i="0" dirty="0">
                        <a:solidFill>
                          <a:srgbClr val="356C52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986239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85BE785-5553-4AC5-9581-42666B7492E4}"/>
              </a:ext>
            </a:extLst>
          </p:cNvPr>
          <p:cNvSpPr txBox="1"/>
          <p:nvPr/>
        </p:nvSpPr>
        <p:spPr>
          <a:xfrm>
            <a:off x="3367689" y="2348880"/>
            <a:ext cx="8976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 Narrow" panose="020B0606020202030204" pitchFamily="34" charset="0"/>
                <a:cs typeface="Arial" panose="020B0604020202020204" pitchFamily="34" charset="0"/>
              </a:rPr>
              <a:t>расходы бюджета субъекта РФ на осуществление взносов в уставный капитал УК на возмещение части затрат на уплату основного долга и процентов по кредитам;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 Narrow" panose="020B0606020202030204" pitchFamily="34" charset="0"/>
                <a:cs typeface="Arial" panose="020B0604020202020204" pitchFamily="34" charset="0"/>
              </a:rPr>
              <a:t>расходы субъекта РФ на создание, модернизацию и (или) реконструкцию объектов инфраструктуры;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 Narrow" panose="020B0606020202030204" pitchFamily="34" charset="0"/>
                <a:cs typeface="Arial" panose="020B0604020202020204" pitchFamily="34" charset="0"/>
              </a:rPr>
              <a:t>расходы субъекта РФ на предоставление субсидий УК на технологическое присоединение объектов инфраструктуры;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 Narrow" panose="020B0606020202030204" pitchFamily="34" charset="0"/>
                <a:cs typeface="Arial" panose="020B0604020202020204" pitchFamily="34" charset="0"/>
              </a:rPr>
              <a:t>расходы субъекта РФ на осуществление взносов в уставный капитал УК в размере средств, направленных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 Narrow" panose="020B0606020202030204" pitchFamily="34" charset="0"/>
                <a:cs typeface="Arial" panose="020B0604020202020204" pitchFamily="34" charset="0"/>
              </a:rPr>
              <a:t>на технологическое присоединение объектов инфраструктуры;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rial Narrow" panose="020B0606020202030204" pitchFamily="34" charset="0"/>
                <a:cs typeface="Arial" panose="020B0604020202020204" pitchFamily="34" charset="0"/>
              </a:rPr>
              <a:t>расходы субъекта РФ на технологическое присоединение объектов инфраструктуры.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2FD01EE-8E90-3F46-ACE0-2116B9B8E73E}"/>
              </a:ext>
            </a:extLst>
          </p:cNvPr>
          <p:cNvSpPr txBox="1"/>
          <p:nvPr/>
        </p:nvSpPr>
        <p:spPr>
          <a:xfrm>
            <a:off x="2774433" y="158491"/>
            <a:ext cx="9216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КЛЮЧЕВЫЕ ИЗМЕНЕНИЯ В ПП</a:t>
            </a:r>
            <a:r>
              <a:rPr lang="en-US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РФ </a:t>
            </a:r>
            <a:r>
              <a:rPr lang="ru-RU" sz="2400" b="1" dirty="0">
                <a:solidFill>
                  <a:srgbClr val="6B294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1119</a:t>
            </a:r>
            <a:endParaRPr lang="ru-RU" b="1" dirty="0">
              <a:solidFill>
                <a:srgbClr val="6B294C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CA2F13B-4AFC-D044-9F50-665E701B6A71}"/>
              </a:ext>
            </a:extLst>
          </p:cNvPr>
          <p:cNvSpPr/>
          <p:nvPr/>
        </p:nvSpPr>
        <p:spPr>
          <a:xfrm>
            <a:off x="11606772" y="6514345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782A94BA-70E4-44B7-850F-4CC5EB4624FD}" type="slidenum">
              <a:rPr lang="ru-RU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/>
              <a:t>52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A66716E-0B2E-4F3C-8782-2E403739E13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416CF0C9-7F5E-481A-BA78-7A63231B8F4B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xmlns="" id="{29F65D8B-C88A-47BD-901A-11D9CDEC2E11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4" name="Заголовок 1">
              <a:extLst>
                <a:ext uri="{FF2B5EF4-FFF2-40B4-BE49-F238E27FC236}">
                  <a16:creationId xmlns:a16="http://schemas.microsoft.com/office/drawing/2014/main" xmlns="" id="{0B0E9F17-129F-4DBA-AA83-42EB23F59F02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52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739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CA2F13B-4AFC-D044-9F50-665E701B6A71}"/>
              </a:ext>
            </a:extLst>
          </p:cNvPr>
          <p:cNvSpPr/>
          <p:nvPr/>
        </p:nvSpPr>
        <p:spPr>
          <a:xfrm>
            <a:off x="11606772" y="6514345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782A94BA-70E4-44B7-850F-4CC5EB4624FD}" type="slidenum">
              <a:rPr lang="ru-RU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/>
              <a:t>53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73F15B6-C810-4382-9915-292DA2595D15}"/>
              </a:ext>
            </a:extLst>
          </p:cNvPr>
          <p:cNvSpPr txBox="1"/>
          <p:nvPr/>
        </p:nvSpPr>
        <p:spPr>
          <a:xfrm>
            <a:off x="1892434" y="114183"/>
            <a:ext cx="10075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АНАЛОГ ПП</a:t>
            </a:r>
            <a:r>
              <a:rPr lang="en-US" sz="24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ru-RU" sz="24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РФ 1119 </a:t>
            </a:r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ДЛЯ ЧАСТНЫХ ИНВЕСТОРОВ</a:t>
            </a: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xmlns="" id="{DEEBC6F6-3F59-4162-8DBB-5C9F03BED17F}"/>
              </a:ext>
            </a:extLst>
          </p:cNvPr>
          <p:cNvSpPr txBox="1"/>
          <p:nvPr/>
        </p:nvSpPr>
        <p:spPr>
          <a:xfrm>
            <a:off x="580903" y="1010516"/>
            <a:ext cx="35283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400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Возмещение затрат на создание:</a:t>
            </a: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xmlns="" id="{D95BE488-733D-4680-966F-125A7EA6A6F1}"/>
              </a:ext>
            </a:extLst>
          </p:cNvPr>
          <p:cNvSpPr txBox="1"/>
          <p:nvPr/>
        </p:nvSpPr>
        <p:spPr>
          <a:xfrm>
            <a:off x="360967" y="4545796"/>
            <a:ext cx="396901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400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Максимальный объем возмещения:</a:t>
            </a:r>
          </a:p>
        </p:txBody>
      </p:sp>
      <p:sp>
        <p:nvSpPr>
          <p:cNvPr id="38" name="object 8">
            <a:extLst>
              <a:ext uri="{FF2B5EF4-FFF2-40B4-BE49-F238E27FC236}">
                <a16:creationId xmlns:a16="http://schemas.microsoft.com/office/drawing/2014/main" xmlns="" id="{1B1998EB-1208-4CDF-9096-CA98A1E3D876}"/>
              </a:ext>
            </a:extLst>
          </p:cNvPr>
          <p:cNvSpPr txBox="1"/>
          <p:nvPr/>
        </p:nvSpPr>
        <p:spPr>
          <a:xfrm>
            <a:off x="1750373" y="5207913"/>
            <a:ext cx="2048048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600" b="1" spc="-10" dirty="0">
                <a:solidFill>
                  <a:srgbClr val="356C5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 тыс. руб. / кв. м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xmlns="" id="{A436AA9E-0D87-4B8C-8EDE-B48613673F00}"/>
              </a:ext>
            </a:extLst>
          </p:cNvPr>
          <p:cNvCxnSpPr>
            <a:cxnSpLocks/>
          </p:cNvCxnSpPr>
          <p:nvPr/>
        </p:nvCxnSpPr>
        <p:spPr>
          <a:xfrm flipH="1">
            <a:off x="248696" y="4430110"/>
            <a:ext cx="3755467" cy="0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bject 8">
            <a:extLst>
              <a:ext uri="{FF2B5EF4-FFF2-40B4-BE49-F238E27FC236}">
                <a16:creationId xmlns:a16="http://schemas.microsoft.com/office/drawing/2014/main" xmlns="" id="{B018A3EB-FAB9-45A5-B5F8-190FD00A1C9D}"/>
              </a:ext>
            </a:extLst>
          </p:cNvPr>
          <p:cNvSpPr txBox="1"/>
          <p:nvPr/>
        </p:nvSpPr>
        <p:spPr>
          <a:xfrm>
            <a:off x="1849499" y="5450958"/>
            <a:ext cx="184980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общей площади объектов недвижимого имущества</a:t>
            </a:r>
          </a:p>
        </p:txBody>
      </p:sp>
      <p:sp>
        <p:nvSpPr>
          <p:cNvPr id="43" name="object 8">
            <a:extLst>
              <a:ext uri="{FF2B5EF4-FFF2-40B4-BE49-F238E27FC236}">
                <a16:creationId xmlns:a16="http://schemas.microsoft.com/office/drawing/2014/main" xmlns="" id="{48014373-702F-47CF-BD76-3A47032A6ADA}"/>
              </a:ext>
            </a:extLst>
          </p:cNvPr>
          <p:cNvSpPr txBox="1"/>
          <p:nvPr/>
        </p:nvSpPr>
        <p:spPr>
          <a:xfrm>
            <a:off x="4679901" y="1003064"/>
            <a:ext cx="35283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400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Типы поддерживаемых проектов :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413E7FC2-774D-4625-A1A1-778C081AAF39}"/>
              </a:ext>
            </a:extLst>
          </p:cNvPr>
          <p:cNvSpPr/>
          <p:nvPr/>
        </p:nvSpPr>
        <p:spPr>
          <a:xfrm>
            <a:off x="4686123" y="1846884"/>
            <a:ext cx="3127668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комплекс мероприятий по созданию и (или) модернизации и (или) реконструкции объектов инфраструктуры, затраты на реализацию которого понесены управляющей компанией </a:t>
            </a:r>
          </a:p>
          <a:p>
            <a:r>
              <a:rPr lang="ru-RU" sz="1200" dirty="0">
                <a:latin typeface="Arial Narrow" panose="020B0606020202030204" pitchFamily="34" charset="0"/>
              </a:rPr>
              <a:t>начиная с 2020 года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8233AC1A-EFC7-4EF0-A383-9A13A978EB5B}"/>
              </a:ext>
            </a:extLst>
          </p:cNvPr>
          <p:cNvSpPr/>
          <p:nvPr/>
        </p:nvSpPr>
        <p:spPr>
          <a:xfrm>
            <a:off x="4704077" y="1546451"/>
            <a:ext cx="295273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Создание нового промышленного технопарка 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24DF865C-4429-426B-AB63-17B02FBD5664}"/>
              </a:ext>
            </a:extLst>
          </p:cNvPr>
          <p:cNvSpPr/>
          <p:nvPr/>
        </p:nvSpPr>
        <p:spPr>
          <a:xfrm>
            <a:off x="7891782" y="1806130"/>
            <a:ext cx="4047602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комплекс мероприятий по созданию и (или) модернизации </a:t>
            </a:r>
          </a:p>
          <a:p>
            <a:r>
              <a:rPr lang="ru-RU" sz="1200" dirty="0">
                <a:latin typeface="Arial Narrow" panose="020B0606020202030204" pitchFamily="34" charset="0"/>
              </a:rPr>
              <a:t>и (или) реконструкции объектов инфраструктуры действующего промышленного технопарка, в результате реализации которого обеспечивается </a:t>
            </a:r>
            <a:r>
              <a:rPr lang="ru-RU" sz="1200" b="1" dirty="0">
                <a:latin typeface="Arial Narrow" panose="020B0606020202030204" pitchFamily="34" charset="0"/>
              </a:rPr>
              <a:t>расширение помещений </a:t>
            </a:r>
            <a:r>
              <a:rPr lang="ru-RU" sz="1200" dirty="0">
                <a:latin typeface="Arial Narrow" panose="020B0606020202030204" pitchFamily="34" charset="0"/>
              </a:rPr>
              <a:t>промышленного технопарка </a:t>
            </a:r>
            <a:r>
              <a:rPr lang="ru-RU" sz="1200" b="1" dirty="0">
                <a:latin typeface="Arial Narrow" panose="020B0606020202030204" pitchFamily="34" charset="0"/>
              </a:rPr>
              <a:t>не менее чем на 50% </a:t>
            </a:r>
            <a:r>
              <a:rPr lang="ru-RU" sz="1200" dirty="0">
                <a:latin typeface="Arial Narrow" panose="020B0606020202030204" pitchFamily="34" charset="0"/>
              </a:rPr>
              <a:t>от минимальной нормативной площади, затраты на реализацию которого понесены управляющей компанией до 2020 года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FF801804-55AD-4C08-AADC-DF2B59F1E894}"/>
              </a:ext>
            </a:extLst>
          </p:cNvPr>
          <p:cNvSpPr/>
          <p:nvPr/>
        </p:nvSpPr>
        <p:spPr>
          <a:xfrm>
            <a:off x="7920342" y="1542474"/>
            <a:ext cx="3611566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Расширение действующего промышленного технопарка 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xmlns="" id="{5D62B52D-DE51-44F8-9991-24BE4AB4120D}"/>
              </a:ext>
            </a:extLst>
          </p:cNvPr>
          <p:cNvCxnSpPr>
            <a:cxnSpLocks/>
          </p:cNvCxnSpPr>
          <p:nvPr/>
        </p:nvCxnSpPr>
        <p:spPr>
          <a:xfrm flipH="1">
            <a:off x="4442914" y="1222534"/>
            <a:ext cx="1" cy="5038574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CDA2DF2A-67A0-421F-8056-24DF6B9E2280}"/>
              </a:ext>
            </a:extLst>
          </p:cNvPr>
          <p:cNvCxnSpPr>
            <a:cxnSpLocks/>
          </p:cNvCxnSpPr>
          <p:nvPr/>
        </p:nvCxnSpPr>
        <p:spPr>
          <a:xfrm flipH="1">
            <a:off x="4590817" y="3232656"/>
            <a:ext cx="7348567" cy="0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06CF1512-A839-4E75-B9FE-35908C6C221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2BB02E70-4CC3-4374-AB26-1030469577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34" y="5052200"/>
            <a:ext cx="845786" cy="845786"/>
          </a:xfrm>
          <a:prstGeom prst="rect">
            <a:avLst/>
          </a:prstGeom>
        </p:spPr>
      </p:pic>
      <p:sp>
        <p:nvSpPr>
          <p:cNvPr id="62" name="object 8">
            <a:extLst>
              <a:ext uri="{FF2B5EF4-FFF2-40B4-BE49-F238E27FC236}">
                <a16:creationId xmlns:a16="http://schemas.microsoft.com/office/drawing/2014/main" xmlns="" id="{22CACD1C-028A-4D7D-B075-294E718ED106}"/>
              </a:ext>
            </a:extLst>
          </p:cNvPr>
          <p:cNvSpPr txBox="1"/>
          <p:nvPr/>
        </p:nvSpPr>
        <p:spPr>
          <a:xfrm>
            <a:off x="373678" y="2140528"/>
            <a:ext cx="112972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Коммунальной инфраструктуры</a:t>
            </a:r>
          </a:p>
        </p:txBody>
      </p:sp>
      <p:sp>
        <p:nvSpPr>
          <p:cNvPr id="63" name="object 8">
            <a:extLst>
              <a:ext uri="{FF2B5EF4-FFF2-40B4-BE49-F238E27FC236}">
                <a16:creationId xmlns:a16="http://schemas.microsoft.com/office/drawing/2014/main" xmlns="" id="{43D3005E-04EB-438F-A8D2-89A182623C1A}"/>
              </a:ext>
            </a:extLst>
          </p:cNvPr>
          <p:cNvSpPr txBox="1"/>
          <p:nvPr/>
        </p:nvSpPr>
        <p:spPr>
          <a:xfrm>
            <a:off x="1505859" y="2151525"/>
            <a:ext cx="173589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Оборудование в рамках Технологической инфраструктуры</a:t>
            </a:r>
          </a:p>
        </p:txBody>
      </p:sp>
      <p:sp>
        <p:nvSpPr>
          <p:cNvPr id="64" name="object 8">
            <a:extLst>
              <a:ext uri="{FF2B5EF4-FFF2-40B4-BE49-F238E27FC236}">
                <a16:creationId xmlns:a16="http://schemas.microsoft.com/office/drawing/2014/main" xmlns="" id="{C4BAB019-A648-4F6E-A2BA-4F1CEB310C59}"/>
              </a:ext>
            </a:extLst>
          </p:cNvPr>
          <p:cNvSpPr txBox="1"/>
          <p:nvPr/>
        </p:nvSpPr>
        <p:spPr>
          <a:xfrm>
            <a:off x="3240992" y="2215474"/>
            <a:ext cx="112972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Транспортной инфраструктуры</a:t>
            </a:r>
          </a:p>
        </p:txBody>
      </p:sp>
      <p:sp>
        <p:nvSpPr>
          <p:cNvPr id="65" name="object 8">
            <a:extLst>
              <a:ext uri="{FF2B5EF4-FFF2-40B4-BE49-F238E27FC236}">
                <a16:creationId xmlns:a16="http://schemas.microsoft.com/office/drawing/2014/main" xmlns="" id="{68965757-F863-4FE0-85E6-AD5F711543A6}"/>
              </a:ext>
            </a:extLst>
          </p:cNvPr>
          <p:cNvSpPr txBox="1"/>
          <p:nvPr/>
        </p:nvSpPr>
        <p:spPr>
          <a:xfrm>
            <a:off x="886338" y="3839884"/>
            <a:ext cx="1313112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Здания и сооружения для резидентов</a:t>
            </a:r>
          </a:p>
        </p:txBody>
      </p:sp>
      <p:sp>
        <p:nvSpPr>
          <p:cNvPr id="66" name="object 8">
            <a:extLst>
              <a:ext uri="{FF2B5EF4-FFF2-40B4-BE49-F238E27FC236}">
                <a16:creationId xmlns:a16="http://schemas.microsoft.com/office/drawing/2014/main" xmlns="" id="{92BAE71F-70CE-4089-809D-149263D4004A}"/>
              </a:ext>
            </a:extLst>
          </p:cNvPr>
          <p:cNvSpPr txBox="1"/>
          <p:nvPr/>
        </p:nvSpPr>
        <p:spPr>
          <a:xfrm>
            <a:off x="2511379" y="3602346"/>
            <a:ext cx="1580681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05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Уплата основного долга и (или) процентов по кредитам,</a:t>
            </a:r>
          </a:p>
          <a:p>
            <a:pPr marL="12700" algn="ctr"/>
            <a:r>
              <a:rPr lang="ru-RU" sz="105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взятым на создание инфраструктуры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xmlns="" id="{2CF0B2B1-EEF8-426B-B41A-E02E59EC28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11" y="1353464"/>
            <a:ext cx="736599" cy="736599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CFC30D29-7CF7-4A43-B428-A216204975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402" y="1363511"/>
            <a:ext cx="736599" cy="736599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E3FB5BAF-71A7-4A62-987F-2E9B427EE6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9" y="1345665"/>
            <a:ext cx="736598" cy="736598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5176A1F3-867C-4BCC-A79D-94F7DAE3DF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82" y="2873906"/>
            <a:ext cx="717501" cy="717501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FD0EE33A-87B5-4940-A959-E7A56231E4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184" y="2718018"/>
            <a:ext cx="717499" cy="717499"/>
          </a:xfrm>
          <a:prstGeom prst="rect">
            <a:avLst/>
          </a:prstGeom>
        </p:spPr>
      </p:pic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2A505A05-F111-4A6F-A8B5-6C689BA47C33}"/>
              </a:ext>
            </a:extLst>
          </p:cNvPr>
          <p:cNvSpPr/>
          <p:nvPr/>
        </p:nvSpPr>
        <p:spPr>
          <a:xfrm>
            <a:off x="4686123" y="3325575"/>
            <a:ext cx="651982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b="1" dirty="0">
                <a:solidFill>
                  <a:srgbClr val="851F47"/>
                </a:solidFill>
                <a:latin typeface="Arial Narrow" panose="020B0606020202030204" pitchFamily="34" charset="0"/>
              </a:rPr>
              <a:t>Налоги резидентов, фактически уплаченные в федеральный бюджет, учитываемые при определении объема государственной поддержки:</a:t>
            </a: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xmlns="" id="{2E7F82F8-801E-4A71-BDD0-99F9FA6B0937}"/>
              </a:ext>
            </a:extLst>
          </p:cNvPr>
          <p:cNvGrpSpPr/>
          <p:nvPr/>
        </p:nvGrpSpPr>
        <p:grpSpPr>
          <a:xfrm>
            <a:off x="5362977" y="3807385"/>
            <a:ext cx="2066967" cy="1032847"/>
            <a:chOff x="5169673" y="3680517"/>
            <a:chExt cx="2066967" cy="1032847"/>
          </a:xfrm>
        </p:grpSpPr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xmlns="" id="{67EAEDEA-0319-46C9-8FD1-039967903C36}"/>
                </a:ext>
              </a:extLst>
            </p:cNvPr>
            <p:cNvGrpSpPr/>
            <p:nvPr/>
          </p:nvGrpSpPr>
          <p:grpSpPr>
            <a:xfrm>
              <a:off x="5169673" y="3680517"/>
              <a:ext cx="2066967" cy="1032847"/>
              <a:chOff x="673518" y="1728038"/>
              <a:chExt cx="2066967" cy="1175405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B03ECF78-8E49-485B-A14A-D8A131702A88}"/>
                  </a:ext>
                </a:extLst>
              </p:cNvPr>
              <p:cNvSpPr txBox="1"/>
              <p:nvPr/>
            </p:nvSpPr>
            <p:spPr>
              <a:xfrm>
                <a:off x="1259709" y="1728038"/>
                <a:ext cx="1377300" cy="6654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b="1" dirty="0">
                    <a:solidFill>
                      <a:srgbClr val="356C52"/>
                    </a:solidFill>
                    <a:latin typeface="Arial Narrow" panose="020B0604020202020204" pitchFamily="34" charset="0"/>
                    <a:cs typeface="Arial Narrow" panose="020B0604020202020204" pitchFamily="34" charset="0"/>
                  </a:rPr>
                  <a:t>100 %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="" id="{9B275C1D-1E68-4278-9E5B-CA54685E954D}"/>
                  </a:ext>
                </a:extLst>
              </p:cNvPr>
              <p:cNvSpPr txBox="1"/>
              <p:nvPr/>
            </p:nvSpPr>
            <p:spPr>
              <a:xfrm>
                <a:off x="673518" y="2588213"/>
                <a:ext cx="2066967" cy="315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(3 %)</a:t>
                </a: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539D1229-8D74-4D7B-915B-B500FFA2DBCF}"/>
                </a:ext>
              </a:extLst>
            </p:cNvPr>
            <p:cNvSpPr txBox="1"/>
            <p:nvPr/>
          </p:nvSpPr>
          <p:spPr>
            <a:xfrm>
              <a:off x="5225168" y="4204372"/>
              <a:ext cx="17700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НАЛОГ НА ПРИЫБЛЬ</a:t>
              </a: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xmlns="" id="{81A3F3F5-C487-4744-BBF4-BAD1EF1905C0}"/>
              </a:ext>
            </a:extLst>
          </p:cNvPr>
          <p:cNvGrpSpPr/>
          <p:nvPr/>
        </p:nvGrpSpPr>
        <p:grpSpPr>
          <a:xfrm>
            <a:off x="8415567" y="3779422"/>
            <a:ext cx="2812809" cy="1103636"/>
            <a:chOff x="7760122" y="3675194"/>
            <a:chExt cx="2812809" cy="110363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24462E49-17C6-4D53-BC9A-3C7534724339}"/>
                </a:ext>
              </a:extLst>
            </p:cNvPr>
            <p:cNvSpPr txBox="1"/>
            <p:nvPr/>
          </p:nvSpPr>
          <p:spPr>
            <a:xfrm>
              <a:off x="8657414" y="3675194"/>
              <a:ext cx="1140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356C52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100 %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F7DCFAE4-83DE-48D0-B986-1885D4B1450E}"/>
                </a:ext>
              </a:extLst>
            </p:cNvPr>
            <p:cNvSpPr txBox="1"/>
            <p:nvPr/>
          </p:nvSpPr>
          <p:spPr>
            <a:xfrm>
              <a:off x="8825219" y="4163777"/>
              <a:ext cx="5004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НДС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75D5FD84-3105-4263-B107-6571F775EE17}"/>
                </a:ext>
              </a:extLst>
            </p:cNvPr>
            <p:cNvSpPr txBox="1"/>
            <p:nvPr/>
          </p:nvSpPr>
          <p:spPr>
            <a:xfrm>
              <a:off x="7760122" y="4501831"/>
              <a:ext cx="2812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За вычетом возмещённого</a:t>
              </a:r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xmlns="" id="{84ECB8C9-4F1F-48CD-9332-68DE0B3D39FE}"/>
              </a:ext>
            </a:extLst>
          </p:cNvPr>
          <p:cNvGrpSpPr/>
          <p:nvPr/>
        </p:nvGrpSpPr>
        <p:grpSpPr>
          <a:xfrm>
            <a:off x="4937654" y="4978270"/>
            <a:ext cx="3249181" cy="1024046"/>
            <a:chOff x="5779520" y="5084307"/>
            <a:chExt cx="3249181" cy="102404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2013C372-C078-472C-9A82-FF47B7756615}"/>
                </a:ext>
              </a:extLst>
            </p:cNvPr>
            <p:cNvSpPr txBox="1"/>
            <p:nvPr/>
          </p:nvSpPr>
          <p:spPr>
            <a:xfrm>
              <a:off x="5779520" y="5585133"/>
              <a:ext cx="32491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>
                  <a:latin typeface="Arial Narrow" panose="020B0606020202030204" pitchFamily="34" charset="0"/>
                  <a:cs typeface="Arial Narrow" panose="020B0604020202020204" pitchFamily="34" charset="0"/>
                </a:rPr>
                <a:t>АКЦИЗЫ НА ЛЕГКОВЫЕ АВТОМОБИЛИ </a:t>
              </a:r>
            </a:p>
            <a:p>
              <a:pPr algn="ctr"/>
              <a:r>
                <a:rPr lang="ru-RU" sz="1400" b="1" dirty="0">
                  <a:latin typeface="Arial Narrow" panose="020B0606020202030204" pitchFamily="34" charset="0"/>
                  <a:cs typeface="Arial Narrow" panose="020B0604020202020204" pitchFamily="34" charset="0"/>
                </a:rPr>
                <a:t>И МОТОЦИКЛЫ</a:t>
              </a:r>
              <a:endParaRPr lang="ru-RU" sz="1400" b="1" dirty="0">
                <a:latin typeface="Arial Narrow" panose="020B0606020202030204" pitchFamily="34" charset="0"/>
                <a:ea typeface="Open Sans" panose="020B0606030504020204" pitchFamily="34" charset="0"/>
                <a:cs typeface="Arial Narrow" panose="020B0604020202020204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D1104DE2-BB50-4ED3-935D-4FD5360EC2DD}"/>
                </a:ext>
              </a:extLst>
            </p:cNvPr>
            <p:cNvSpPr txBox="1"/>
            <p:nvPr/>
          </p:nvSpPr>
          <p:spPr>
            <a:xfrm>
              <a:off x="6770600" y="5084307"/>
              <a:ext cx="1140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356C52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100 %</a:t>
              </a:r>
            </a:p>
          </p:txBody>
        </p:sp>
      </p:grp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xmlns="" id="{8D5F24DF-C264-481E-A9CB-AFD2F6D4E239}"/>
              </a:ext>
            </a:extLst>
          </p:cNvPr>
          <p:cNvGrpSpPr/>
          <p:nvPr/>
        </p:nvGrpSpPr>
        <p:grpSpPr>
          <a:xfrm>
            <a:off x="8892522" y="4917428"/>
            <a:ext cx="2177199" cy="1065859"/>
            <a:chOff x="9659653" y="4846870"/>
            <a:chExt cx="2177199" cy="106585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06CC945F-C0FE-4FBB-8EA4-F63F14E634A6}"/>
                </a:ext>
              </a:extLst>
            </p:cNvPr>
            <p:cNvSpPr txBox="1"/>
            <p:nvPr/>
          </p:nvSpPr>
          <p:spPr>
            <a:xfrm>
              <a:off x="10236991" y="4846870"/>
              <a:ext cx="9525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>
                  <a:solidFill>
                    <a:srgbClr val="356C52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50 %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6DF61DBE-E06D-4C85-B03C-50276B51775F}"/>
                </a:ext>
              </a:extLst>
            </p:cNvPr>
            <p:cNvSpPr txBox="1"/>
            <p:nvPr/>
          </p:nvSpPr>
          <p:spPr>
            <a:xfrm>
              <a:off x="9659653" y="5389509"/>
              <a:ext cx="21771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ВВОЗНЫЕ </a:t>
              </a:r>
            </a:p>
            <a:p>
              <a:pPr algn="ctr"/>
              <a:r>
                <a:rPr lang="ru-RU" sz="1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ТАМОЖЕННЫЕ ПОШЛИНЫ</a:t>
              </a:r>
              <a:endParaRPr lang="ru-RU" sz="1400" b="1" dirty="0">
                <a:latin typeface="Arial Narrow" panose="020B0604020202020204" pitchFamily="34" charset="0"/>
                <a:ea typeface="Open Sans" panose="020B0606030504020204" pitchFamily="34" charset="0"/>
                <a:cs typeface="Arial Narrow" panose="020B0604020202020204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FBA4C1F0-3202-4374-88F1-518F20EF47FE}"/>
              </a:ext>
            </a:extLst>
          </p:cNvPr>
          <p:cNvGrpSpPr/>
          <p:nvPr/>
        </p:nvGrpSpPr>
        <p:grpSpPr>
          <a:xfrm>
            <a:off x="-38860" y="6362762"/>
            <a:ext cx="12230860" cy="407115"/>
            <a:chOff x="-38860" y="6480286"/>
            <a:chExt cx="12230860" cy="407115"/>
          </a:xfrm>
        </p:grpSpPr>
        <p:sp>
          <p:nvSpPr>
            <p:cNvPr id="93" name="Прямоугольник: скругленные углы 33">
              <a:hlinkClick r:id="rId8" action="ppaction://hlinksldjump"/>
              <a:extLst>
                <a:ext uri="{FF2B5EF4-FFF2-40B4-BE49-F238E27FC236}">
                  <a16:creationId xmlns:a16="http://schemas.microsoft.com/office/drawing/2014/main" xmlns="" id="{300303BE-A7D4-4B71-856D-1FA7328F9C32}"/>
                </a:ext>
              </a:extLst>
            </p:cNvPr>
            <p:cNvSpPr/>
            <p:nvPr/>
          </p:nvSpPr>
          <p:spPr>
            <a:xfrm rot="5400000">
              <a:off x="1943560" y="4523002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xmlns="" id="{17B09DDC-148F-493D-9AAB-609A3979A445}"/>
                </a:ext>
              </a:extLst>
            </p:cNvPr>
            <p:cNvSpPr txBox="1"/>
            <p:nvPr/>
          </p:nvSpPr>
          <p:spPr>
            <a:xfrm>
              <a:off x="1340512" y="6480286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ППРФ 1119</a:t>
              </a:r>
            </a:p>
          </p:txBody>
        </p:sp>
        <p:sp>
          <p:nvSpPr>
            <p:cNvPr id="95" name="Прямоугольник: скругленные углы 33">
              <a:hlinkClick r:id="rId8" action="ppaction://hlinksldjump"/>
              <a:extLst>
                <a:ext uri="{FF2B5EF4-FFF2-40B4-BE49-F238E27FC236}">
                  <a16:creationId xmlns:a16="http://schemas.microsoft.com/office/drawing/2014/main" xmlns="" id="{9055C7A1-C100-4B41-B4E7-8D08322A9991}"/>
                </a:ext>
              </a:extLst>
            </p:cNvPr>
            <p:cNvSpPr/>
            <p:nvPr/>
          </p:nvSpPr>
          <p:spPr>
            <a:xfrm rot="5400000">
              <a:off x="6009956" y="4520260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rgbClr val="895372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6" name="Прямоугольник: скругленные углы 33">
              <a:hlinkClick r:id="rId8" action="ppaction://hlinksldjump"/>
              <a:extLst>
                <a:ext uri="{FF2B5EF4-FFF2-40B4-BE49-F238E27FC236}">
                  <a16:creationId xmlns:a16="http://schemas.microsoft.com/office/drawing/2014/main" xmlns="" id="{26A6186E-8547-4BD0-9314-1B1F5AE7C86D}"/>
                </a:ext>
              </a:extLst>
            </p:cNvPr>
            <p:cNvSpPr/>
            <p:nvPr/>
          </p:nvSpPr>
          <p:spPr>
            <a:xfrm rot="5400000">
              <a:off x="9847255" y="4513256"/>
              <a:ext cx="355320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xmlns="" id="{7C5CC7E3-870D-4C7C-B681-DA52A29CFF76}"/>
                </a:ext>
              </a:extLst>
            </p:cNvPr>
            <p:cNvSpPr txBox="1"/>
            <p:nvPr/>
          </p:nvSpPr>
          <p:spPr>
            <a:xfrm>
              <a:off x="4132977" y="6506497"/>
              <a:ext cx="3534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АНАЛОГ ППРФ 1119 ДЛЯ ЧАСТНЫХ УК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xmlns="" id="{EB30A10A-8B41-45AD-A461-0E6F0A05FB7A}"/>
                </a:ext>
              </a:extLst>
            </p:cNvPr>
            <p:cNvSpPr txBox="1"/>
            <p:nvPr/>
          </p:nvSpPr>
          <p:spPr>
            <a:xfrm>
              <a:off x="9346637" y="6487291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ППРФ 831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E40478D3-DFA1-4628-8881-242EF9853E9C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xmlns="" id="{1118BFE2-AED7-4CCC-A816-69C5C785CD19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56" name="Заголовок 1">
              <a:extLst>
                <a:ext uri="{FF2B5EF4-FFF2-40B4-BE49-F238E27FC236}">
                  <a16:creationId xmlns:a16="http://schemas.microsoft.com/office/drawing/2014/main" xmlns="" id="{18C7C90E-FC4F-4DD2-8EC8-406E2A8FCCD6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53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55114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6A9026D-163F-0946-A2FE-2C0370CC566C}"/>
              </a:ext>
            </a:extLst>
          </p:cNvPr>
          <p:cNvSpPr txBox="1"/>
          <p:nvPr/>
        </p:nvSpPr>
        <p:spPr>
          <a:xfrm>
            <a:off x="10109200" y="7223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534054" y="801838"/>
          <a:ext cx="3883788" cy="17373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41894">
                  <a:extLst>
                    <a:ext uri="{9D8B030D-6E8A-4147-A177-3AD203B41FA5}">
                      <a16:colId xmlns:a16="http://schemas.microsoft.com/office/drawing/2014/main" xmlns="" val="1022268824"/>
                    </a:ext>
                  </a:extLst>
                </a:gridCol>
                <a:gridCol w="1941894">
                  <a:extLst>
                    <a:ext uri="{9D8B030D-6E8A-4147-A177-3AD203B41FA5}">
                      <a16:colId xmlns:a16="http://schemas.microsoft.com/office/drawing/2014/main" xmlns="" val="2498901981"/>
                    </a:ext>
                  </a:extLst>
                </a:gridCol>
              </a:tblGrid>
              <a:tr h="46431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Субъекты РФ с низким уровнем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социально-экономического развития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23769188"/>
                  </a:ext>
                </a:extLst>
              </a:tr>
              <a:tr h="21721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Алтай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Калмыкия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3297814"/>
                  </a:ext>
                </a:extLst>
              </a:tr>
              <a:tr h="21721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Карелия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Марий Эл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0186203"/>
                  </a:ext>
                </a:extLst>
              </a:tr>
              <a:tr h="217216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Тыва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Адыгея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1534282"/>
                  </a:ext>
                </a:extLst>
              </a:tr>
              <a:tr h="217216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Чувашская Республика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Алтайский край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9536909"/>
                  </a:ext>
                </a:extLst>
              </a:tr>
              <a:tr h="217216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Псковская область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Курганская область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5793319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962350" y="2846957"/>
          <a:ext cx="7027196" cy="34137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461656">
                  <a:extLst>
                    <a:ext uri="{9D8B030D-6E8A-4147-A177-3AD203B41FA5}">
                      <a16:colId xmlns:a16="http://schemas.microsoft.com/office/drawing/2014/main" xmlns="" val="1022268824"/>
                    </a:ext>
                  </a:extLst>
                </a:gridCol>
                <a:gridCol w="2117174">
                  <a:extLst>
                    <a:ext uri="{9D8B030D-6E8A-4147-A177-3AD203B41FA5}">
                      <a16:colId xmlns:a16="http://schemas.microsoft.com/office/drawing/2014/main" xmlns="" val="2843115470"/>
                    </a:ext>
                  </a:extLst>
                </a:gridCol>
                <a:gridCol w="1593186">
                  <a:extLst>
                    <a:ext uri="{9D8B030D-6E8A-4147-A177-3AD203B41FA5}">
                      <a16:colId xmlns:a16="http://schemas.microsoft.com/office/drawing/2014/main" xmlns="" val="1384561987"/>
                    </a:ext>
                  </a:extLst>
                </a:gridCol>
                <a:gridCol w="1855180">
                  <a:extLst>
                    <a:ext uri="{9D8B030D-6E8A-4147-A177-3AD203B41FA5}">
                      <a16:colId xmlns:a16="http://schemas.microsoft.com/office/drawing/2014/main" xmlns="" val="348107279"/>
                    </a:ext>
                  </a:extLst>
                </a:gridCol>
              </a:tblGrid>
              <a:tr h="45188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Приоритетные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еостратегические территории</a:t>
                      </a:r>
                      <a:r>
                        <a:rPr lang="ru-RU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РФ </a:t>
                      </a:r>
                    </a:p>
                    <a:p>
                      <a:pPr algn="ctr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(распоряжение Правительства РФ №207-р от 13.02.2019 г.)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3769188"/>
                  </a:ext>
                </a:extLst>
              </a:tr>
              <a:tr h="275954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Крым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Северная Осетия - Алания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Приморский край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Мурманская область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3297814"/>
                  </a:ext>
                </a:extLst>
              </a:tr>
              <a:tr h="233003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Севастополь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Чеченская Республика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Хабаровский край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Ненецкий автономный округ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0186203"/>
                  </a:ext>
                </a:extLst>
              </a:tr>
              <a:tr h="367155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Калининградская область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Ставропольский край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Амурская область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Ямало-Ненецкий автономный округ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1534282"/>
                  </a:ext>
                </a:extLst>
              </a:tr>
              <a:tr h="36715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Карачаево-Черкесская Республика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Бурятия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Еврейская автономная область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Чукотский автономный округ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9536909"/>
                  </a:ext>
                </a:extLst>
              </a:tr>
              <a:tr h="36715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Кабардино-Балкарская Республика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(Саха) Якутия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Магаданская область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Камчатский край</a:t>
                      </a:r>
                    </a:p>
                    <a:p>
                      <a:pPr algn="ct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5793319"/>
                  </a:ext>
                </a:extLst>
              </a:tr>
              <a:tr h="36715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Дагестан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Ингушетия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Сахалинская область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Забайкальский край</a:t>
                      </a:r>
                    </a:p>
                    <a:p>
                      <a:pPr algn="ctr"/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24129360"/>
                  </a:ext>
                </a:extLst>
              </a:tr>
              <a:tr h="22594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Карелия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Коми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Красноярский край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Архангельская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область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10730724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xmlns="" id="{42760487-C2D4-0641-9ADF-8DDDDB362CB3}"/>
              </a:ext>
            </a:extLst>
          </p:cNvPr>
          <p:cNvGraphicFramePr>
            <a:graphicFrameLocks noGrp="1"/>
          </p:cNvGraphicFramePr>
          <p:nvPr/>
        </p:nvGraphicFramePr>
        <p:xfrm>
          <a:off x="877469" y="805031"/>
          <a:ext cx="2755263" cy="12649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55263">
                  <a:extLst>
                    <a:ext uri="{9D8B030D-6E8A-4147-A177-3AD203B41FA5}">
                      <a16:colId xmlns:a16="http://schemas.microsoft.com/office/drawing/2014/main" xmlns="" val="102226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Территории </a:t>
                      </a:r>
                      <a:r>
                        <a:rPr lang="ru-RU" sz="1400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монопрофильных</a:t>
                      </a: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муниципальных образований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(распоряжение Правительства РФ </a:t>
                      </a:r>
                    </a:p>
                    <a:p>
                      <a:pPr algn="ctr"/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29.07.2014 г. № 1398-р)</a:t>
                      </a:r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376918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1895045" y="112521"/>
            <a:ext cx="10075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ТЕРРИТОРИИ РЕАЛИЗАЦИИ ПРОЕКТОВ (</a:t>
            </a:r>
            <a:r>
              <a:rPr lang="ru-RU" sz="2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АНАЛОГ ПП</a:t>
            </a:r>
            <a:r>
              <a:rPr lang="en-US" sz="2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ru-RU" sz="2000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РФ 1119 </a:t>
            </a:r>
            <a:r>
              <a:rPr lang="ru-RU" b="1" dirty="0">
                <a:solidFill>
                  <a:srgbClr val="6B294C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ДЛЯ ЧАСТНЫХ ИНВЕСТОРОВ)</a:t>
            </a: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BAA512B5-D89D-CD4B-86AB-0245014DAC8F}"/>
              </a:ext>
            </a:extLst>
          </p:cNvPr>
          <p:cNvSpPr txBox="1">
            <a:spLocks/>
          </p:cNvSpPr>
          <p:nvPr/>
        </p:nvSpPr>
        <p:spPr>
          <a:xfrm>
            <a:off x="11413482" y="637435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 smtClean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54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xmlns="" id="{57316F10-33FE-49AA-8946-CAD67EB6BC50}"/>
              </a:ext>
            </a:extLst>
          </p:cNvPr>
          <p:cNvGraphicFramePr>
            <a:graphicFrameLocks noGrp="1"/>
          </p:cNvGraphicFramePr>
          <p:nvPr/>
        </p:nvGraphicFramePr>
        <p:xfrm>
          <a:off x="257830" y="2169723"/>
          <a:ext cx="3994542" cy="408069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94326">
                  <a:extLst>
                    <a:ext uri="{9D8B030D-6E8A-4147-A177-3AD203B41FA5}">
                      <a16:colId xmlns:a16="http://schemas.microsoft.com/office/drawing/2014/main" xmlns="" val="1022268824"/>
                    </a:ext>
                  </a:extLst>
                </a:gridCol>
                <a:gridCol w="2000216">
                  <a:extLst>
                    <a:ext uri="{9D8B030D-6E8A-4147-A177-3AD203B41FA5}">
                      <a16:colId xmlns:a16="http://schemas.microsoft.com/office/drawing/2014/main" xmlns="" val="3539550699"/>
                    </a:ext>
                  </a:extLst>
                </a:gridCol>
              </a:tblGrid>
              <a:tr h="70839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Территории </a:t>
                      </a:r>
                      <a:r>
                        <a:rPr lang="ru-RU" sz="1400" kern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монопрофильных</a:t>
                      </a:r>
                      <a:r>
                        <a:rPr lang="ru-RU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муниципальных образований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территории Кемеровской области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23769188"/>
                  </a:ext>
                </a:extLst>
              </a:tr>
              <a:tr h="295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Анжеро-Судженск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Мыски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2728281"/>
                  </a:ext>
                </a:extLst>
              </a:tr>
              <a:tr h="2951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Белово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Новокузнецк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53902850"/>
                  </a:ext>
                </a:extLst>
              </a:tr>
              <a:tr h="295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Березовский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Осинники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5051951"/>
                  </a:ext>
                </a:extLst>
              </a:tr>
              <a:tr h="295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Калтан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Полысаево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588696"/>
                  </a:ext>
                </a:extLst>
              </a:tr>
              <a:tr h="295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Киселевск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Прокопьевск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6579105"/>
                  </a:ext>
                </a:extLst>
              </a:tr>
              <a:tr h="295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Ленинск-Кузнецкий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Тайга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0155192"/>
                  </a:ext>
                </a:extLst>
              </a:tr>
              <a:tr h="295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Мариинск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Таштагол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2304813"/>
                  </a:ext>
                </a:extLst>
              </a:tr>
              <a:tr h="295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Междуреченск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Юрга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8807636"/>
                  </a:ext>
                </a:extLst>
              </a:tr>
              <a:tr h="5017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Краснобродский (посёлок)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Мундыбаш (посёлок)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9076943"/>
                  </a:ext>
                </a:extLst>
              </a:tr>
              <a:tr h="3926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Шерегеш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пгт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8385665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22E84A3-F313-4D40-92F7-0DA79CC6500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6ED0C827-7D76-4EB9-8954-206FB5612D8A}"/>
              </a:ext>
            </a:extLst>
          </p:cNvPr>
          <p:cNvGrpSpPr/>
          <p:nvPr/>
        </p:nvGrpSpPr>
        <p:grpSpPr>
          <a:xfrm>
            <a:off x="-38860" y="6369863"/>
            <a:ext cx="12230860" cy="407115"/>
            <a:chOff x="-38860" y="6480286"/>
            <a:chExt cx="12230860" cy="407115"/>
          </a:xfrm>
        </p:grpSpPr>
        <p:sp>
          <p:nvSpPr>
            <p:cNvPr id="13" name="Прямоугольник: скругленные углы 33">
              <a:hlinkClick r:id="rId4" action="ppaction://hlinksldjump"/>
              <a:extLst>
                <a:ext uri="{FF2B5EF4-FFF2-40B4-BE49-F238E27FC236}">
                  <a16:creationId xmlns:a16="http://schemas.microsoft.com/office/drawing/2014/main" xmlns="" id="{2359C732-6B85-4C86-8C39-AF1F03AB7C4B}"/>
                </a:ext>
              </a:extLst>
            </p:cNvPr>
            <p:cNvSpPr/>
            <p:nvPr/>
          </p:nvSpPr>
          <p:spPr>
            <a:xfrm rot="5400000">
              <a:off x="1943560" y="4523002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592CC55-A232-45D0-B8C5-377C510FCEDE}"/>
                </a:ext>
              </a:extLst>
            </p:cNvPr>
            <p:cNvSpPr txBox="1"/>
            <p:nvPr/>
          </p:nvSpPr>
          <p:spPr>
            <a:xfrm>
              <a:off x="1340512" y="6480286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ППРФ 1119</a:t>
              </a:r>
            </a:p>
          </p:txBody>
        </p:sp>
        <p:sp>
          <p:nvSpPr>
            <p:cNvPr id="19" name="Прямоугольник: скругленные углы 33">
              <a:hlinkClick r:id="rId4" action="ppaction://hlinksldjump"/>
              <a:extLst>
                <a:ext uri="{FF2B5EF4-FFF2-40B4-BE49-F238E27FC236}">
                  <a16:creationId xmlns:a16="http://schemas.microsoft.com/office/drawing/2014/main" xmlns="" id="{05271776-E968-449B-992F-4DF8AD396970}"/>
                </a:ext>
              </a:extLst>
            </p:cNvPr>
            <p:cNvSpPr/>
            <p:nvPr/>
          </p:nvSpPr>
          <p:spPr>
            <a:xfrm rot="5400000">
              <a:off x="6009956" y="4520260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rgbClr val="895372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: скругленные углы 33">
              <a:hlinkClick r:id="rId4" action="ppaction://hlinksldjump"/>
              <a:extLst>
                <a:ext uri="{FF2B5EF4-FFF2-40B4-BE49-F238E27FC236}">
                  <a16:creationId xmlns:a16="http://schemas.microsoft.com/office/drawing/2014/main" xmlns="" id="{88BD804D-ECDC-4D5A-9CC8-9686CDDC722B}"/>
                </a:ext>
              </a:extLst>
            </p:cNvPr>
            <p:cNvSpPr/>
            <p:nvPr/>
          </p:nvSpPr>
          <p:spPr>
            <a:xfrm rot="5400000">
              <a:off x="9847255" y="4513256"/>
              <a:ext cx="355320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56181E1-D5AB-41F1-A62D-8E97072C64E1}"/>
                </a:ext>
              </a:extLst>
            </p:cNvPr>
            <p:cNvSpPr txBox="1"/>
            <p:nvPr/>
          </p:nvSpPr>
          <p:spPr>
            <a:xfrm>
              <a:off x="4132977" y="6506497"/>
              <a:ext cx="3534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</a:rPr>
                <a:t>АНАЛОГ ППРФ 1119 ДЛЯ ЧАСТНЫХ УК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3DE063D4-5A3E-4E15-8399-681D31AC5942}"/>
                </a:ext>
              </a:extLst>
            </p:cNvPr>
            <p:cNvSpPr txBox="1"/>
            <p:nvPr/>
          </p:nvSpPr>
          <p:spPr>
            <a:xfrm>
              <a:off x="9346637" y="6487291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ППРФ 831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C12F9708-6BDE-4963-B948-1AC58F4C9570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xmlns="" id="{774DA0AA-4F6D-4961-B8A7-7DBD6947A03C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30" name="Заголовок 1">
              <a:extLst>
                <a:ext uri="{FF2B5EF4-FFF2-40B4-BE49-F238E27FC236}">
                  <a16:creationId xmlns:a16="http://schemas.microsoft.com/office/drawing/2014/main" xmlns="" id="{1FDEFC65-A286-4865-A1F6-049AA4E1CBA6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54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4040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CA2F13B-4AFC-D044-9F50-665E701B6A71}"/>
              </a:ext>
            </a:extLst>
          </p:cNvPr>
          <p:cNvSpPr/>
          <p:nvPr/>
        </p:nvSpPr>
        <p:spPr>
          <a:xfrm>
            <a:off x="11606772" y="6514345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782A94BA-70E4-44B7-850F-4CC5EB4624FD}" type="slidenum">
              <a:rPr lang="ru-RU" b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/>
              <a:t>55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73F15B6-C810-4382-9915-292DA2595D15}"/>
              </a:ext>
            </a:extLst>
          </p:cNvPr>
          <p:cNvSpPr txBox="1"/>
          <p:nvPr/>
        </p:nvSpPr>
        <p:spPr>
          <a:xfrm>
            <a:off x="3350422" y="50756"/>
            <a:ext cx="10075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ПОСТАНОВЛЕНИЕ ПРАВИТЕЛЬСТВА РФ ОТ </a:t>
            </a:r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</a:t>
            </a:r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АВГУСТА 2015 </a:t>
            </a:r>
            <a:r>
              <a:rPr lang="ru-RU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</a:t>
            </a:r>
            <a:r>
              <a:rPr lang="ru-RU" sz="18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№ </a:t>
            </a:r>
            <a:r>
              <a:rPr lang="ru-RU" sz="2400" b="1" dirty="0">
                <a:solidFill>
                  <a:srgbClr val="6B294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831</a:t>
            </a: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xmlns="" id="{DEEBC6F6-3F59-4162-8DBB-5C9F03BED17F}"/>
              </a:ext>
            </a:extLst>
          </p:cNvPr>
          <p:cNvSpPr txBox="1"/>
          <p:nvPr/>
        </p:nvSpPr>
        <p:spPr>
          <a:xfrm>
            <a:off x="200193" y="1288879"/>
            <a:ext cx="4591598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600" b="1" dirty="0">
                <a:solidFill>
                  <a:srgbClr val="851F47"/>
                </a:solidFill>
                <a:latin typeface="Arial Narrow" panose="020B0606020202030204" pitchFamily="34" charset="0"/>
              </a:rPr>
              <a:t>Субсидирование процентных ставок по кредитам, взятым управляющей компанией промышленных технопарков в кредитных организациях в 2020 – 2025 годах для создания и развития промышленного технопарка на цели:</a:t>
            </a:r>
            <a:endParaRPr lang="ru-RU" sz="1600" b="1" spc="-10" dirty="0">
              <a:solidFill>
                <a:srgbClr val="851F47"/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xmlns="" id="{9D9E95A1-74AF-4B89-848B-C7F6A92D895F}"/>
              </a:ext>
            </a:extLst>
          </p:cNvPr>
          <p:cNvSpPr txBox="1"/>
          <p:nvPr/>
        </p:nvSpPr>
        <p:spPr>
          <a:xfrm>
            <a:off x="350872" y="3701811"/>
            <a:ext cx="112972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Инженерные изыскания</a:t>
            </a: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xmlns="" id="{EB9666F5-8B33-4A09-B865-A5A3BD168DE1}"/>
              </a:ext>
            </a:extLst>
          </p:cNvPr>
          <p:cNvSpPr txBox="1"/>
          <p:nvPr/>
        </p:nvSpPr>
        <p:spPr>
          <a:xfrm>
            <a:off x="2820756" y="5493471"/>
            <a:ext cx="217472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Оборудование в рамках Технологической инфраструктуры</a:t>
            </a:r>
          </a:p>
        </p:txBody>
      </p:sp>
      <p:sp>
        <p:nvSpPr>
          <p:cNvPr id="21" name="object 8">
            <a:extLst>
              <a:ext uri="{FF2B5EF4-FFF2-40B4-BE49-F238E27FC236}">
                <a16:creationId xmlns:a16="http://schemas.microsoft.com/office/drawing/2014/main" xmlns="" id="{6321D4AD-CFFE-469B-8F1D-D1BF362EF6A7}"/>
              </a:ext>
            </a:extLst>
          </p:cNvPr>
          <p:cNvSpPr txBox="1"/>
          <p:nvPr/>
        </p:nvSpPr>
        <p:spPr>
          <a:xfrm>
            <a:off x="244607" y="5430975"/>
            <a:ext cx="112972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Транспортной инфраструктуры</a:t>
            </a: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xmlns="" id="{ACBF8951-AEEC-4362-A1C7-535D24234303}"/>
              </a:ext>
            </a:extLst>
          </p:cNvPr>
          <p:cNvSpPr txBox="1"/>
          <p:nvPr/>
        </p:nvSpPr>
        <p:spPr>
          <a:xfrm>
            <a:off x="3068619" y="3747817"/>
            <a:ext cx="1531141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Здания и сооружения для резидентов, вкл. ПСД</a:t>
            </a:r>
          </a:p>
        </p:txBody>
      </p:sp>
      <p:sp>
        <p:nvSpPr>
          <p:cNvPr id="43" name="object 8">
            <a:extLst>
              <a:ext uri="{FF2B5EF4-FFF2-40B4-BE49-F238E27FC236}">
                <a16:creationId xmlns:a16="http://schemas.microsoft.com/office/drawing/2014/main" xmlns="" id="{48014373-702F-47CF-BD76-3A47032A6ADA}"/>
              </a:ext>
            </a:extLst>
          </p:cNvPr>
          <p:cNvSpPr txBox="1"/>
          <p:nvPr/>
        </p:nvSpPr>
        <p:spPr>
          <a:xfrm>
            <a:off x="5338885" y="1310677"/>
            <a:ext cx="352834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600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Поддерживаемые проекты :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xmlns="" id="{5D62B52D-DE51-44F8-9991-24BE4AB4120D}"/>
              </a:ext>
            </a:extLst>
          </p:cNvPr>
          <p:cNvCxnSpPr>
            <a:cxnSpLocks/>
          </p:cNvCxnSpPr>
          <p:nvPr/>
        </p:nvCxnSpPr>
        <p:spPr>
          <a:xfrm>
            <a:off x="5053500" y="880781"/>
            <a:ext cx="1" cy="5458419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CDA2DF2A-67A0-421F-8056-24DF6B9E2280}"/>
              </a:ext>
            </a:extLst>
          </p:cNvPr>
          <p:cNvCxnSpPr>
            <a:cxnSpLocks/>
          </p:cNvCxnSpPr>
          <p:nvPr/>
        </p:nvCxnSpPr>
        <p:spPr>
          <a:xfrm flipH="1">
            <a:off x="5175901" y="3068960"/>
            <a:ext cx="6614005" cy="0"/>
          </a:xfrm>
          <a:prstGeom prst="line">
            <a:avLst/>
          </a:prstGeom>
          <a:ln w="12700">
            <a:solidFill>
              <a:srgbClr val="455A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06CF1512-A839-4E75-B9FE-35908C6C221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C82D1751-A32E-4EAD-B1F4-DC8C577B1B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257" y="4682150"/>
            <a:ext cx="736599" cy="736599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C56F3A2E-9335-4907-A188-41C1204895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5" y="4607768"/>
            <a:ext cx="736598" cy="736598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21B840EF-C98A-4569-AE21-DDA2B06726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721" y="2927111"/>
            <a:ext cx="717501" cy="7175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72F14B5-2BBC-44EB-A96A-6BACC83E72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738" y="2945853"/>
            <a:ext cx="680018" cy="6800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29D5081-0B35-423E-9239-DD6395F51D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85" y="2861711"/>
            <a:ext cx="680018" cy="680018"/>
          </a:xfrm>
          <a:prstGeom prst="rect">
            <a:avLst/>
          </a:prstGeom>
        </p:spPr>
      </p:pic>
      <p:sp>
        <p:nvSpPr>
          <p:cNvPr id="56" name="object 8">
            <a:extLst>
              <a:ext uri="{FF2B5EF4-FFF2-40B4-BE49-F238E27FC236}">
                <a16:creationId xmlns:a16="http://schemas.microsoft.com/office/drawing/2014/main" xmlns="" id="{C5328FBB-5344-418C-A4B1-5AFB01A6B068}"/>
              </a:ext>
            </a:extLst>
          </p:cNvPr>
          <p:cNvSpPr txBox="1"/>
          <p:nvPr/>
        </p:nvSpPr>
        <p:spPr>
          <a:xfrm>
            <a:off x="1462868" y="3655484"/>
            <a:ext cx="1575407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Приобретение или долгосрочная аренда земельных участков</a:t>
            </a:r>
          </a:p>
        </p:txBody>
      </p:sp>
      <p:sp>
        <p:nvSpPr>
          <p:cNvPr id="57" name="object 8">
            <a:extLst>
              <a:ext uri="{FF2B5EF4-FFF2-40B4-BE49-F238E27FC236}">
                <a16:creationId xmlns:a16="http://schemas.microsoft.com/office/drawing/2014/main" xmlns="" id="{9BD15013-A40A-4E93-8FF9-C0A97DCF3DED}"/>
              </a:ext>
            </a:extLst>
          </p:cNvPr>
          <p:cNvSpPr txBox="1"/>
          <p:nvPr/>
        </p:nvSpPr>
        <p:spPr>
          <a:xfrm>
            <a:off x="1650518" y="5469860"/>
            <a:ext cx="112972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lang="ru-RU" sz="1200" spc="-1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Коммунальной инфраструктуры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32CB94D1-13A4-425B-937A-9C37E6962D5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081" y="4680003"/>
            <a:ext cx="736599" cy="736599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F8ACB1C5-1FFC-4979-AC8A-F1A1760F5701}"/>
              </a:ext>
            </a:extLst>
          </p:cNvPr>
          <p:cNvSpPr txBox="1"/>
          <p:nvPr/>
        </p:nvSpPr>
        <p:spPr>
          <a:xfrm>
            <a:off x="5051649" y="1772634"/>
            <a:ext cx="20811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Создание промышленных технопарков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E1AF5DA0-CD4F-47FD-B878-459DA36F4751}"/>
              </a:ext>
            </a:extLst>
          </p:cNvPr>
          <p:cNvSpPr txBox="1"/>
          <p:nvPr/>
        </p:nvSpPr>
        <p:spPr>
          <a:xfrm>
            <a:off x="6866758" y="1773270"/>
            <a:ext cx="294723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  <a:cs typeface="Arial Narrow" panose="020B0604020202020204" pitchFamily="34" charset="0"/>
              </a:rPr>
              <a:t>Расширение действующих  промышленных технопарков </a:t>
            </a:r>
          </a:p>
          <a:p>
            <a:pPr algn="ctr"/>
            <a:r>
              <a:rPr lang="ru-RU" sz="1100" dirty="0">
                <a:latin typeface="Arial Narrow" panose="020B0606020202030204" pitchFamily="34" charset="0"/>
                <a:cs typeface="Arial Narrow" panose="020B0604020202020204" pitchFamily="34" charset="0"/>
              </a:rPr>
              <a:t>(При увеличении </a:t>
            </a:r>
            <a:r>
              <a:rPr lang="ru-RU" sz="1100" dirty="0">
                <a:latin typeface="Arial Narrow" panose="020B0606020202030204" pitchFamily="34" charset="0"/>
                <a:cs typeface="Arial" panose="020B0604020202020204" pitchFamily="34" charset="0"/>
              </a:rPr>
              <a:t>площади не менее,</a:t>
            </a:r>
          </a:p>
          <a:p>
            <a:pPr algn="ctr"/>
            <a:r>
              <a:rPr lang="ru-RU" sz="1100" dirty="0">
                <a:latin typeface="Arial Narrow" panose="020B0606020202030204" pitchFamily="34" charset="0"/>
                <a:cs typeface="Arial" panose="020B0604020202020204" pitchFamily="34" charset="0"/>
              </a:rPr>
              <a:t> чем на 0,75 га / 2500 </a:t>
            </a:r>
            <a:r>
              <a:rPr lang="ru-RU" sz="1100" dirty="0" err="1">
                <a:latin typeface="Arial Narrow" panose="020B0606020202030204" pitchFamily="34" charset="0"/>
                <a:cs typeface="Arial" panose="020B0604020202020204" pitchFamily="34" charset="0"/>
              </a:rPr>
              <a:t>кв.м</a:t>
            </a:r>
            <a:r>
              <a:rPr lang="ru-RU" sz="1100" dirty="0">
                <a:latin typeface="Arial Narrow" panose="020B0606020202030204" pitchFamily="34" charset="0"/>
                <a:cs typeface="Arial" panose="020B0604020202020204" pitchFamily="34" charset="0"/>
              </a:rPr>
              <a:t>.)</a:t>
            </a:r>
            <a:endParaRPr lang="ru-RU" sz="1200" dirty="0">
              <a:latin typeface="Arial Narrow" panose="020B0606020202030204" pitchFamily="34" charset="0"/>
              <a:cs typeface="Arial Narrow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36C07FE7-2154-4A8A-BD2E-587C494D5665}"/>
              </a:ext>
            </a:extLst>
          </p:cNvPr>
          <p:cNvSpPr txBox="1"/>
          <p:nvPr/>
        </p:nvSpPr>
        <p:spPr>
          <a:xfrm>
            <a:off x="9547462" y="1784091"/>
            <a:ext cx="26445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  <a:cs typeface="Arial Narrow" panose="020B0604020202020204" pitchFamily="34" charset="0"/>
              </a:rPr>
              <a:t>Развитие действующих промышленных технопарков</a:t>
            </a:r>
            <a:endParaRPr lang="ru-RU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 Narrow" panose="020B0606020202030204" pitchFamily="34" charset="0"/>
                <a:cs typeface="Arial" panose="020B0604020202020204" pitchFamily="34" charset="0"/>
              </a:rPr>
              <a:t>(Сумма кредита не менее 50 </a:t>
            </a:r>
            <a:r>
              <a:rPr lang="ru-RU" sz="1100" dirty="0" err="1">
                <a:latin typeface="Arial Narrow" panose="020B0606020202030204" pitchFamily="34" charset="0"/>
                <a:cs typeface="Arial" panose="020B0604020202020204" pitchFamily="34" charset="0"/>
              </a:rPr>
              <a:t>млн.руб</a:t>
            </a:r>
            <a:r>
              <a:rPr lang="ru-RU" sz="1100" dirty="0">
                <a:latin typeface="Arial Narrow" panose="020B0606020202030204" pitchFamily="34" charset="0"/>
                <a:cs typeface="Arial" panose="020B0604020202020204" pitchFamily="34" charset="0"/>
              </a:rPr>
              <a:t>.)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B9E4A897-9AD6-4910-9761-6D1356D0F079}"/>
              </a:ext>
            </a:extLst>
          </p:cNvPr>
          <p:cNvSpPr txBox="1"/>
          <p:nvPr/>
        </p:nvSpPr>
        <p:spPr>
          <a:xfrm>
            <a:off x="7926560" y="4903338"/>
            <a:ext cx="407161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величины базового индикатора 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(среднее значение 4 - 6%), рассчитанного исходя их срока кредита и значения кривой бескупонной доходности государственных облигаций согласно ПП РФ от 20 июля 2016 г. № 702</a:t>
            </a:r>
          </a:p>
        </p:txBody>
      </p:sp>
      <p:sp>
        <p:nvSpPr>
          <p:cNvPr id="93" name="object 8">
            <a:extLst>
              <a:ext uri="{FF2B5EF4-FFF2-40B4-BE49-F238E27FC236}">
                <a16:creationId xmlns:a16="http://schemas.microsoft.com/office/drawing/2014/main" xmlns="" id="{91BE4E3E-AAB1-44FE-B2A3-8B811C020E98}"/>
              </a:ext>
            </a:extLst>
          </p:cNvPr>
          <p:cNvSpPr txBox="1"/>
          <p:nvPr/>
        </p:nvSpPr>
        <p:spPr>
          <a:xfrm>
            <a:off x="5325445" y="3311040"/>
            <a:ext cx="463692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ru-RU" sz="1600" b="1" spc="-10" dirty="0">
                <a:solidFill>
                  <a:srgbClr val="851F47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Максимальный объем государственной поддержки не более: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C76C667E-0B75-41A2-823A-46F400BF1022}"/>
              </a:ext>
            </a:extLst>
          </p:cNvPr>
          <p:cNvSpPr txBox="1"/>
          <p:nvPr/>
        </p:nvSpPr>
        <p:spPr>
          <a:xfrm>
            <a:off x="5203511" y="5035973"/>
            <a:ext cx="2801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2/3 процентной ставки </a:t>
            </a:r>
          </a:p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по кредиту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1BAB210-39F9-454E-A1A9-3E9F3B2AEF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490" y="4093801"/>
            <a:ext cx="722754" cy="72275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C39D1B87-CAA7-42DB-A350-50A424F3265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431" y="4110925"/>
            <a:ext cx="722754" cy="722754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2BA0DED3-A5A9-4F29-A819-B0DC23E1BCBD}"/>
              </a:ext>
            </a:extLst>
          </p:cNvPr>
          <p:cNvGrpSpPr/>
          <p:nvPr/>
        </p:nvGrpSpPr>
        <p:grpSpPr>
          <a:xfrm>
            <a:off x="-38860" y="6362392"/>
            <a:ext cx="12230860" cy="407115"/>
            <a:chOff x="-38861" y="6203564"/>
            <a:chExt cx="12230860" cy="407115"/>
          </a:xfrm>
        </p:grpSpPr>
        <p:sp>
          <p:nvSpPr>
            <p:cNvPr id="95" name="Прямоугольник: скругленные углы 33">
              <a:hlinkClick r:id="rId11" action="ppaction://hlinksldjump"/>
              <a:extLst>
                <a:ext uri="{FF2B5EF4-FFF2-40B4-BE49-F238E27FC236}">
                  <a16:creationId xmlns:a16="http://schemas.microsoft.com/office/drawing/2014/main" xmlns="" id="{11451180-C2AC-4F71-8A81-05F3919E7C22}"/>
                </a:ext>
              </a:extLst>
            </p:cNvPr>
            <p:cNvSpPr/>
            <p:nvPr/>
          </p:nvSpPr>
          <p:spPr>
            <a:xfrm rot="5400000">
              <a:off x="1943559" y="4246280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635809ED-9EA9-4782-8F1B-4BC5F77D7188}"/>
                </a:ext>
              </a:extLst>
            </p:cNvPr>
            <p:cNvSpPr txBox="1"/>
            <p:nvPr/>
          </p:nvSpPr>
          <p:spPr>
            <a:xfrm>
              <a:off x="1340511" y="6203564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ППРФ 1119</a:t>
              </a:r>
            </a:p>
          </p:txBody>
        </p:sp>
        <p:sp>
          <p:nvSpPr>
            <p:cNvPr id="97" name="Прямоугольник: скругленные углы 33">
              <a:hlinkClick r:id="rId11" action="ppaction://hlinksldjump"/>
              <a:extLst>
                <a:ext uri="{FF2B5EF4-FFF2-40B4-BE49-F238E27FC236}">
                  <a16:creationId xmlns:a16="http://schemas.microsoft.com/office/drawing/2014/main" xmlns="" id="{A7F8C887-D3E8-4E53-B757-2F5C483B5220}"/>
                </a:ext>
              </a:extLst>
            </p:cNvPr>
            <p:cNvSpPr/>
            <p:nvPr/>
          </p:nvSpPr>
          <p:spPr>
            <a:xfrm rot="5400000">
              <a:off x="6009955" y="4243538"/>
              <a:ext cx="369331" cy="4334171"/>
            </a:xfrm>
            <a:prstGeom prst="roundRect">
              <a:avLst>
                <a:gd name="adj" fmla="val 702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8" name="Прямоугольник: скругленные углы 33">
              <a:hlinkClick r:id="rId11" action="ppaction://hlinksldjump"/>
              <a:extLst>
                <a:ext uri="{FF2B5EF4-FFF2-40B4-BE49-F238E27FC236}">
                  <a16:creationId xmlns:a16="http://schemas.microsoft.com/office/drawing/2014/main" xmlns="" id="{FBB11F33-CE75-4BAC-9300-43C75149B9E0}"/>
                </a:ext>
              </a:extLst>
            </p:cNvPr>
            <p:cNvSpPr/>
            <p:nvPr/>
          </p:nvSpPr>
          <p:spPr>
            <a:xfrm rot="5400000">
              <a:off x="9847254" y="4236534"/>
              <a:ext cx="355320" cy="4334171"/>
            </a:xfrm>
            <a:prstGeom prst="roundRect">
              <a:avLst>
                <a:gd name="adj" fmla="val 7028"/>
              </a:avLst>
            </a:prstGeom>
            <a:solidFill>
              <a:srgbClr val="895372"/>
            </a:solidFill>
            <a:ln w="635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xmlns="" id="{EA895910-1401-43C9-8905-0AB9D36E98C7}"/>
                </a:ext>
              </a:extLst>
            </p:cNvPr>
            <p:cNvSpPr txBox="1"/>
            <p:nvPr/>
          </p:nvSpPr>
          <p:spPr>
            <a:xfrm>
              <a:off x="4132976" y="6229775"/>
              <a:ext cx="35341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/>
                <a:t>АНАЛОГ ППРФ 1119 ДЛЯ ЧАСТНЫХ УК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8B7AD094-4C37-4198-B8CA-6CFA9291C340}"/>
                </a:ext>
              </a:extLst>
            </p:cNvPr>
            <p:cNvSpPr txBox="1"/>
            <p:nvPr/>
          </p:nvSpPr>
          <p:spPr>
            <a:xfrm>
              <a:off x="9346636" y="6210569"/>
              <a:ext cx="14750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ППРФ 831</a:t>
              </a: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9D28862D-578B-4DFE-A5F9-E538C07AFD42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xmlns="" id="{0DEC3BC2-3373-4DA9-9284-9C547399D984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41" name="Заголовок 1">
              <a:extLst>
                <a:ext uri="{FF2B5EF4-FFF2-40B4-BE49-F238E27FC236}">
                  <a16:creationId xmlns:a16="http://schemas.microsoft.com/office/drawing/2014/main" xmlns="" id="{2C1E9EF3-8EA7-4019-B039-19FAE04C9A11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55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84854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3881629" y="208489"/>
            <a:ext cx="8040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851F47"/>
                </a:solidFill>
              </a:rPr>
              <a:t> ТЕХНОПАРКИ НА ТЕРРИТОРИИ КЕМЕРОВСКОЙ ОБЛАСТИ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551CFAF6-EA56-4B3A-AE60-AFE3FABD1FE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B5FECBDA-F47E-47BC-ABC8-54EC579B692C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xmlns="" id="{21AF658D-92BB-44DC-B753-E13DE92DE376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7" name="Заголовок 1">
              <a:extLst>
                <a:ext uri="{FF2B5EF4-FFF2-40B4-BE49-F238E27FC236}">
                  <a16:creationId xmlns:a16="http://schemas.microsoft.com/office/drawing/2014/main" xmlns="" id="{5318256D-D21E-4918-8921-BE40C63C400D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56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A61D190-323D-487D-A708-59CF139A961C}"/>
              </a:ext>
            </a:extLst>
          </p:cNvPr>
          <p:cNvSpPr txBox="1"/>
          <p:nvPr/>
        </p:nvSpPr>
        <p:spPr>
          <a:xfrm>
            <a:off x="550419" y="894813"/>
            <a:ext cx="11161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Black" panose="020B0604020202020204" pitchFamily="34" charset="0"/>
                <a:cs typeface="Arial Black" panose="020B0604020202020204" pitchFamily="34" charset="0"/>
              </a:rPr>
              <a:t>Закон Кемеровской области от 02.07.2008 </a:t>
            </a:r>
            <a:r>
              <a:rPr lang="en" b="1" dirty="0">
                <a:latin typeface="Arial Black" panose="020B0604020202020204" pitchFamily="34" charset="0"/>
                <a:cs typeface="Arial Black" panose="020B0604020202020204" pitchFamily="34" charset="0"/>
              </a:rPr>
              <a:t>No </a:t>
            </a:r>
            <a:r>
              <a:rPr lang="ru-RU" b="1" dirty="0">
                <a:latin typeface="Arial Black" panose="020B0604020202020204" pitchFamily="34" charset="0"/>
                <a:cs typeface="Arial Black" panose="020B0604020202020204" pitchFamily="34" charset="0"/>
              </a:rPr>
              <a:t>55</a:t>
            </a:r>
            <a:r>
              <a:rPr lang="en" b="1" dirty="0">
                <a:latin typeface="Arial Black" panose="020B0604020202020204" pitchFamily="34" charset="0"/>
                <a:cs typeface="Arial Black" panose="020B0604020202020204" pitchFamily="34" charset="0"/>
              </a:rPr>
              <a:t>-</a:t>
            </a:r>
            <a:r>
              <a:rPr lang="ru-RU" b="1" dirty="0">
                <a:latin typeface="Arial Black" panose="020B0604020202020204" pitchFamily="34" charset="0"/>
                <a:cs typeface="Arial Black" panose="020B0604020202020204" pitchFamily="34" charset="0"/>
              </a:rPr>
              <a:t>ОЗ</a:t>
            </a:r>
          </a:p>
          <a:p>
            <a:pPr algn="ctr"/>
            <a:r>
              <a:rPr lang="ru-RU" b="1" dirty="0">
                <a:latin typeface="Arial Black" panose="020B0604020202020204" pitchFamily="34" charset="0"/>
                <a:cs typeface="Arial Black" panose="020B0604020202020204" pitchFamily="34" charset="0"/>
              </a:rPr>
              <a:t> "О технопарках в Кемеровской области - Кузбассе" </a:t>
            </a:r>
            <a:endParaRPr lang="ru-RU" sz="1600" b="1" dirty="0"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4BE3F4A-BEBC-4104-8E2E-2E4EFD61E976}"/>
              </a:ext>
            </a:extLst>
          </p:cNvPr>
          <p:cNvSpPr txBox="1"/>
          <p:nvPr/>
        </p:nvSpPr>
        <p:spPr>
          <a:xfrm>
            <a:off x="4311119" y="2659559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3069AD7-943B-48DB-8379-B8422CB25185}"/>
              </a:ext>
            </a:extLst>
          </p:cNvPr>
          <p:cNvSpPr txBox="1"/>
          <p:nvPr/>
        </p:nvSpPr>
        <p:spPr>
          <a:xfrm>
            <a:off x="4973147" y="2878563"/>
            <a:ext cx="69913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latin typeface="Arial Narrow" panose="020B0606020202030204" pitchFamily="34" charset="0"/>
                <a:cs typeface="Arial Narrow" panose="020B0604020202020204" pitchFamily="34" charset="0"/>
              </a:rPr>
              <a:t>- Количество промышленных технопарков на территории Кемеровской области</a:t>
            </a:r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5338A4-78D7-D845-94C1-16E2D5C918C1}"/>
              </a:ext>
            </a:extLst>
          </p:cNvPr>
          <p:cNvSpPr txBox="1"/>
          <p:nvPr/>
        </p:nvSpPr>
        <p:spPr>
          <a:xfrm>
            <a:off x="4970480" y="1948145"/>
            <a:ext cx="69913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latin typeface="Arial Narrow" panose="020B0606020202030204" pitchFamily="34" charset="0"/>
                <a:cs typeface="Arial Narrow" panose="020B0604020202020204" pitchFamily="34" charset="0"/>
              </a:rPr>
              <a:t>- Наличие региональных мер государственной поддержки промышленных технопарков</a:t>
            </a:r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FE1BD04-6348-A44D-981F-5A4DAE8FA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842" y="2396738"/>
            <a:ext cx="3825249" cy="29044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7106647-5F46-B14C-8B19-8F5DFFAD7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464" y="3374007"/>
            <a:ext cx="5510644" cy="32012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E2A4EC4-0DC0-4C6F-9256-D9834FB86E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408" y="1981886"/>
            <a:ext cx="451162" cy="45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912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C707E5C-D7E4-4672-8658-E0A5884A1CA4}"/>
              </a:ext>
            </a:extLst>
          </p:cNvPr>
          <p:cNvSpPr/>
          <p:nvPr/>
        </p:nvSpPr>
        <p:spPr>
          <a:xfrm>
            <a:off x="811153" y="4748176"/>
            <a:ext cx="3009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prstClr val="white"/>
                </a:solidFill>
                <a:latin typeface="Gilroy Light" panose="00000400000000000000" pitchFamily="50" charset="-52"/>
              </a:rPr>
              <a:t>Правильное питание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A7EBDBF-E032-44C5-9C16-F42962B94C57}"/>
              </a:ext>
            </a:extLst>
          </p:cNvPr>
          <p:cNvSpPr/>
          <p:nvPr/>
        </p:nvSpPr>
        <p:spPr>
          <a:xfrm>
            <a:off x="8941663" y="3083521"/>
            <a:ext cx="3009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Друзья по бегу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D42CEE5-A294-FD43-AC86-92897975FB21}"/>
              </a:ext>
            </a:extLst>
          </p:cNvPr>
          <p:cNvSpPr txBox="1"/>
          <p:nvPr/>
        </p:nvSpPr>
        <p:spPr>
          <a:xfrm>
            <a:off x="2521527" y="129833"/>
            <a:ext cx="946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851F47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РЕГИОНАЛЬНЫЕ МЕРЫ ГОСУДАРСТВЕННОЙ ПОДДЕРЖКИ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4E819719-CC67-7C4C-B1B8-E71F38B71571}"/>
              </a:ext>
            </a:extLst>
          </p:cNvPr>
          <p:cNvGraphicFramePr>
            <a:graphicFrameLocks noGrp="1"/>
          </p:cNvGraphicFramePr>
          <p:nvPr/>
        </p:nvGraphicFramePr>
        <p:xfrm>
          <a:off x="407368" y="838200"/>
          <a:ext cx="11377264" cy="5465801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6941493">
                  <a:extLst>
                    <a:ext uri="{9D8B030D-6E8A-4147-A177-3AD203B41FA5}">
                      <a16:colId xmlns:a16="http://schemas.microsoft.com/office/drawing/2014/main" xmlns="" val="860122277"/>
                    </a:ext>
                  </a:extLst>
                </a:gridCol>
                <a:gridCol w="2347539">
                  <a:extLst>
                    <a:ext uri="{9D8B030D-6E8A-4147-A177-3AD203B41FA5}">
                      <a16:colId xmlns:a16="http://schemas.microsoft.com/office/drawing/2014/main" xmlns="" val="11569899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12529871"/>
                    </a:ext>
                  </a:extLst>
                </a:gridCol>
              </a:tblGrid>
              <a:tr h="248685">
                <a:tc>
                  <a:txBody>
                    <a:bodyPr/>
                    <a:lstStyle/>
                    <a:p>
                      <a:pPr algn="ctr"/>
                      <a:endParaRPr lang="ru-RU" sz="11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Значения в субъектах РФ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anose="020B0606020202030204" pitchFamily="34" charset="0"/>
                        </a:rPr>
                        <a:t> Кемеровская область</a:t>
                      </a:r>
                      <a:endParaRPr lang="ru-RU" sz="14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3818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2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Соответствие регионального законодательства в части промышленной политики региона федеральному закону от 31.12.2014 г. № 488-ФЗ  «О промышленной политике в Российской федерации»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rgbClr val="00B05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61 %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rgbClr val="356C52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6454139"/>
                  </a:ext>
                </a:extLst>
              </a:tr>
              <a:tr h="23723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Региональные налоговые меры поддержки промышленных технопарков в субъекта РФ</a:t>
                      </a:r>
                      <a:endParaRPr lang="ru-RU" sz="16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8514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Arial Narrow" panose="020B0606020202030204" pitchFamily="34" charset="0"/>
                        </a:rPr>
                        <a:t>Налог на прибыль</a:t>
                      </a:r>
                      <a:endParaRPr lang="ru-RU" sz="12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13,5 %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rgbClr val="356C52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2268894"/>
                  </a:ext>
                </a:extLst>
              </a:tr>
              <a:tr h="191645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Arial Narrow" panose="020B0606020202030204" pitchFamily="34" charset="0"/>
                        </a:rPr>
                        <a:t>Налог на имущество</a:t>
                      </a:r>
                      <a:endParaRPr lang="ru-RU" sz="12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0 %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rgbClr val="356C52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9061661"/>
                  </a:ext>
                </a:extLst>
              </a:tr>
              <a:tr h="22821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Arial Narrow" panose="020B0606020202030204" pitchFamily="34" charset="0"/>
                        </a:rPr>
                        <a:t>Транспортный налог</a:t>
                      </a:r>
                      <a:endParaRPr lang="ru-RU" sz="12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0 %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4566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Arial Narrow" panose="020B0606020202030204" pitchFamily="34" charset="0"/>
                        </a:rPr>
                        <a:t>Земельный налог</a:t>
                      </a:r>
                      <a:endParaRPr lang="ru-RU" sz="12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0 %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21815225"/>
                  </a:ext>
                </a:extLst>
              </a:tr>
              <a:tr h="20415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Прочие региональные меры поддержки промышленных технопарков в субъектах РФ</a:t>
                      </a:r>
                      <a:endParaRPr lang="ru-RU" sz="16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6B29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99699025"/>
                  </a:ext>
                </a:extLst>
              </a:tr>
              <a:tr h="177913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Инвестиционный налоговый вычет</a:t>
                      </a:r>
                      <a:endParaRPr lang="ru-RU" sz="11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До 60 % от кадастровой стоимости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48342694"/>
                  </a:ext>
                </a:extLst>
              </a:tr>
              <a:tr h="2144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Региональные субсидии</a:t>
                      </a:r>
                      <a:endParaRPr lang="ru-RU" sz="11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4270289"/>
                  </a:ext>
                </a:extLst>
              </a:tr>
              <a:tr h="467081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Предоставление в аренду земельных участков, находящихся в государственной или муниципальной собственности без проведения торгов</a:t>
                      </a:r>
                      <a:endParaRPr lang="ru-RU" sz="11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5860792"/>
                  </a:ext>
                </a:extLst>
              </a:tr>
              <a:tr h="226906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Обеспечение исполнения кредитных обязательств</a:t>
                      </a:r>
                      <a:endParaRPr lang="ru-RU" sz="11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49898548"/>
                  </a:ext>
                </a:extLst>
              </a:tr>
              <a:tr h="183850"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Предоставление государственных гарантий</a:t>
                      </a:r>
                      <a:endParaRPr lang="ru-RU" sz="11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  <a:endParaRPr lang="ru-RU" sz="1200" b="1" i="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0754667"/>
                  </a:ext>
                </a:extLst>
              </a:tr>
              <a:tr h="212802"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Передача государственного казенного имущества в аренду</a:t>
                      </a:r>
                      <a:endParaRPr lang="ru-RU" sz="11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9591067"/>
                  </a:ext>
                </a:extLst>
              </a:tr>
              <a:tr h="191667">
                <a:tc>
                  <a:txBody>
                    <a:bodyPr/>
                    <a:lstStyle/>
                    <a:p>
                      <a:r>
                        <a:rPr lang="ru-RU" sz="1100" b="1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Предоставление прав на использование объектов интеллектуальной собственности, исключительные права на которые относятся к государственной казне</a:t>
                      </a:r>
                      <a:endParaRPr lang="ru-RU" sz="1100" b="1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3157218"/>
                  </a:ext>
                </a:extLst>
              </a:tr>
              <a:tr h="191667"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Снижение ставки арендной платы за пользование землей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До 0,01 % от кадастровой стоимости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95413162"/>
                  </a:ext>
                </a:extLst>
              </a:tr>
              <a:tr h="191667">
                <a:tc>
                  <a:txBody>
                    <a:bodyPr/>
                    <a:lstStyle/>
                    <a:p>
                      <a:r>
                        <a:rPr lang="ru-RU" sz="1100" b="1" i="0" dirty="0"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Предоставление  в залог активов, находящихся в залоговом фонде.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latin typeface="Arial Narrow" panose="020B0606020202030204" pitchFamily="34" charset="0"/>
                        <a:cs typeface="Arial Narrow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dirty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05562946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7EC346E-501E-4801-9301-F5466FE1B40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126D9FAA-5978-4BF2-ACC2-A6B9D1412ABD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xmlns="" id="{823C345E-67A7-4B13-888A-99010C713E79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12" name="Заголовок 1">
              <a:extLst>
                <a:ext uri="{FF2B5EF4-FFF2-40B4-BE49-F238E27FC236}">
                  <a16:creationId xmlns:a16="http://schemas.microsoft.com/office/drawing/2014/main" xmlns="" id="{CE7792AB-C3AC-4A6C-ADF2-B6C2D678FBBC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57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875EDCB-50F4-4F87-9CE5-22F1E6F837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113" y="3726782"/>
            <a:ext cx="288032" cy="2880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C4DFF9B-3843-40A2-9FE2-37D846E8D4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696" y="4145003"/>
            <a:ext cx="288032" cy="2880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F2F0E35-8B04-42CB-9CF2-15B8399DE8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113" y="4482283"/>
            <a:ext cx="288032" cy="2880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681EA56-7F44-43B0-A411-5C0CA6492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696" y="4779170"/>
            <a:ext cx="288032" cy="28803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927DCBA3-1937-4749-A0BE-F5B6290BAE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696" y="5050553"/>
            <a:ext cx="288032" cy="28803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61655A1-E029-4F15-A765-9EF12B5D25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696" y="5413337"/>
            <a:ext cx="288032" cy="28803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CA79B51-A338-464C-B4CF-4A90C54E0C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091" y="6017892"/>
            <a:ext cx="28803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840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5FF99A97-680E-4D6A-AC52-96C9815F87AB}"/>
              </a:ext>
            </a:extLst>
          </p:cNvPr>
          <p:cNvSpPr txBox="1">
            <a:spLocks/>
          </p:cNvSpPr>
          <p:nvPr/>
        </p:nvSpPr>
        <p:spPr>
          <a:xfrm>
            <a:off x="11413483" y="6374359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fld id="{782A94BA-70E4-44B7-850F-4CC5EB4624FD}" type="slidenum">
              <a:rPr lang="ru-RU" sz="1800" b="1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58</a:t>
            </a:fld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A8CB4076-CF6A-4180-9FC4-4D1D5F4DE5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2" y="133863"/>
            <a:ext cx="1800000" cy="354364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A7C2F9DB-FA95-4A2C-A0D5-4DA6329F4F73}"/>
              </a:ext>
            </a:extLst>
          </p:cNvPr>
          <p:cNvGrpSpPr/>
          <p:nvPr/>
        </p:nvGrpSpPr>
        <p:grpSpPr>
          <a:xfrm>
            <a:off x="0" y="6374359"/>
            <a:ext cx="12192000" cy="698183"/>
            <a:chOff x="0" y="6374359"/>
            <a:chExt cx="12192000" cy="698183"/>
          </a:xfrm>
        </p:grpSpPr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xmlns="" id="{25A44230-118D-4295-B7C5-C6F41EF13ED1}"/>
                </a:ext>
              </a:extLst>
            </p:cNvPr>
            <p:cNvSpPr/>
            <p:nvPr/>
          </p:nvSpPr>
          <p:spPr>
            <a:xfrm>
              <a:off x="0" y="6543049"/>
              <a:ext cx="12192000" cy="311925"/>
            </a:xfrm>
            <a:custGeom>
              <a:avLst/>
              <a:gdLst>
                <a:gd name="connsiteX0" fmla="*/ 11018155 w 12192000"/>
                <a:gd name="connsiteY0" fmla="*/ 0 h 311925"/>
                <a:gd name="connsiteX1" fmla="*/ 11018155 w 12192000"/>
                <a:gd name="connsiteY1" fmla="*/ 194443 h 311925"/>
                <a:gd name="connsiteX2" fmla="*/ 11018158 w 12192000"/>
                <a:gd name="connsiteY2" fmla="*/ 194443 h 311925"/>
                <a:gd name="connsiteX3" fmla="*/ 11018158 w 12192000"/>
                <a:gd name="connsiteY3" fmla="*/ 0 h 311925"/>
                <a:gd name="connsiteX4" fmla="*/ 12192000 w 12192000"/>
                <a:gd name="connsiteY4" fmla="*/ 0 h 311925"/>
                <a:gd name="connsiteX5" fmla="*/ 12192000 w 12192000"/>
                <a:gd name="connsiteY5" fmla="*/ 311925 h 311925"/>
                <a:gd name="connsiteX6" fmla="*/ 11593961 w 12192000"/>
                <a:gd name="connsiteY6" fmla="*/ 311925 h 311925"/>
                <a:gd name="connsiteX7" fmla="*/ 11018158 w 12192000"/>
                <a:gd name="connsiteY7" fmla="*/ 311925 h 311925"/>
                <a:gd name="connsiteX8" fmla="*/ 0 w 12192000"/>
                <a:gd name="connsiteY8" fmla="*/ 311925 h 311925"/>
                <a:gd name="connsiteX9" fmla="*/ 0 w 12192000"/>
                <a:gd name="connsiteY9" fmla="*/ 194443 h 311925"/>
                <a:gd name="connsiteX10" fmla="*/ 10508916 w 12192000"/>
                <a:gd name="connsiteY10" fmla="*/ 194443 h 31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2000" h="311925">
                  <a:moveTo>
                    <a:pt x="11018155" y="0"/>
                  </a:moveTo>
                  <a:lnTo>
                    <a:pt x="11018155" y="194443"/>
                  </a:lnTo>
                  <a:lnTo>
                    <a:pt x="11018158" y="194443"/>
                  </a:lnTo>
                  <a:lnTo>
                    <a:pt x="11018158" y="0"/>
                  </a:lnTo>
                  <a:lnTo>
                    <a:pt x="12192000" y="0"/>
                  </a:lnTo>
                  <a:lnTo>
                    <a:pt x="12192000" y="311925"/>
                  </a:lnTo>
                  <a:lnTo>
                    <a:pt x="11593961" y="311925"/>
                  </a:lnTo>
                  <a:lnTo>
                    <a:pt x="11018158" y="311925"/>
                  </a:lnTo>
                  <a:lnTo>
                    <a:pt x="0" y="311925"/>
                  </a:lnTo>
                  <a:lnTo>
                    <a:pt x="0" y="194443"/>
                  </a:lnTo>
                  <a:lnTo>
                    <a:pt x="10508916" y="194443"/>
                  </a:lnTo>
                  <a:close/>
                </a:path>
              </a:pathLst>
            </a:custGeom>
            <a:solidFill>
              <a:srgbClr val="851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  <p:sp>
          <p:nvSpPr>
            <p:cNvPr id="21" name="Заголовок 1">
              <a:extLst>
                <a:ext uri="{FF2B5EF4-FFF2-40B4-BE49-F238E27FC236}">
                  <a16:creationId xmlns:a16="http://schemas.microsoft.com/office/drawing/2014/main" xmlns="" id="{B410E65B-9202-46B6-9446-DEB858C873F2}"/>
                </a:ext>
              </a:extLst>
            </p:cNvPr>
            <p:cNvSpPr txBox="1">
              <a:spLocks/>
            </p:cNvSpPr>
            <p:nvPr/>
          </p:nvSpPr>
          <p:spPr>
            <a:xfrm>
              <a:off x="11413483" y="6374359"/>
              <a:ext cx="576064" cy="6981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fld id="{782A94BA-70E4-44B7-850F-4CC5EB4624FD}" type="slidenum">
                <a:rPr lang="ru-RU" sz="1800" b="1">
                  <a:solidFill>
                    <a:schemeClr val="bg1"/>
                  </a:solidFill>
                  <a:latin typeface="Arial Narrow" panose="020B060602020203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58</a:t>
              </a:fld>
              <a:endParaRPr lang="ru-RU" sz="1800" b="1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92F98B44-2918-411F-A430-6D42C6CBDCFC}"/>
              </a:ext>
            </a:extLst>
          </p:cNvPr>
          <p:cNvGraphicFramePr>
            <a:graphicFrameLocks noGrp="1"/>
          </p:cNvGraphicFramePr>
          <p:nvPr/>
        </p:nvGraphicFramePr>
        <p:xfrm>
          <a:off x="2774343" y="1076085"/>
          <a:ext cx="6643313" cy="4867297"/>
        </p:xfrm>
        <a:graphic>
          <a:graphicData uri="http://schemas.openxmlformats.org/drawingml/2006/table">
            <a:tbl>
              <a:tblPr/>
              <a:tblGrid>
                <a:gridCol w="3644524">
                  <a:extLst>
                    <a:ext uri="{9D8B030D-6E8A-4147-A177-3AD203B41FA5}">
                      <a16:colId xmlns:a16="http://schemas.microsoft.com/office/drawing/2014/main" xmlns="" val="1861976174"/>
                    </a:ext>
                  </a:extLst>
                </a:gridCol>
                <a:gridCol w="2998789">
                  <a:extLst>
                    <a:ext uri="{9D8B030D-6E8A-4147-A177-3AD203B41FA5}">
                      <a16:colId xmlns:a16="http://schemas.microsoft.com/office/drawing/2014/main" xmlns="" val="2574089473"/>
                    </a:ext>
                  </a:extLst>
                </a:gridCol>
              </a:tblGrid>
              <a:tr h="46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Требования ППРФ № 1863</a:t>
                      </a:r>
                    </a:p>
                  </a:txBody>
                  <a:tcPr marL="6357" marR="6357" marT="6357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 Промышленный технопарк «КЭМЗ»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705132"/>
                  </a:ext>
                </a:extLst>
              </a:tr>
              <a:tr h="3873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Территория промышленного технопарка составляет не менее 1,5 га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1,75 га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1202828"/>
                  </a:ext>
                </a:extLst>
              </a:tr>
              <a:tr h="344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Наличие обременений (ЗУ)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9075922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Совокупная площадь зданий и сооружений составляет не менее 5000 кв. метров,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кв.м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.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22 587,5 </a:t>
                      </a:r>
                      <a:r>
                        <a:rPr lang="ru-RU" sz="12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кв.м</a:t>
                      </a:r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.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5030526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Площадь производственных зданий и помещений,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кв.м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.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18 180,9 </a:t>
                      </a:r>
                      <a:r>
                        <a:rPr lang="ru-RU" sz="12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кв.м</a:t>
                      </a:r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.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46954634"/>
                  </a:ext>
                </a:extLst>
              </a:tr>
              <a:tr h="3494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Плотность застройки составляет не менее 2000 кв. метров на гектар,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кв.м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./га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12 907,1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5401528"/>
                  </a:ext>
                </a:extLst>
              </a:tr>
              <a:tr h="367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Не менее 40% общей площади зданий - под производство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80%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9920051"/>
                  </a:ext>
                </a:extLst>
              </a:tr>
              <a:tr h="2826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Наличие обременений (здания и сооружения)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Нет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8588572"/>
                  </a:ext>
                </a:extLst>
              </a:tr>
              <a:tr h="4173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Совокупный объем мощностей (электроэнергия) не менее 0,5 МВт, МВт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2,5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5202584"/>
                  </a:ext>
                </a:extLst>
              </a:tr>
              <a:tr h="5564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Совокупный объем свободных мощностей (электроэнергия) не менее 0,2 МВт, МВт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2,030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8030080"/>
                  </a:ext>
                </a:extLst>
              </a:tr>
              <a:tr h="3965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Наличие действующей УК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да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2393035"/>
                  </a:ext>
                </a:extLst>
              </a:tr>
              <a:tr h="4529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Объем инвестиций, планируемых к реализации в рамках проекта «создание/развитие» промышленного технопарка, млн. руб.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117,6</a:t>
                      </a:r>
                    </a:p>
                  </a:txBody>
                  <a:tcPr marL="6357" marR="6357" marT="63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3750247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3D2995A-E67E-4BF5-97BD-6E863E2E4642}"/>
              </a:ext>
            </a:extLst>
          </p:cNvPr>
          <p:cNvSpPr txBox="1"/>
          <p:nvPr/>
        </p:nvSpPr>
        <p:spPr>
          <a:xfrm>
            <a:off x="2549031" y="86360"/>
            <a:ext cx="9642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rgbClr val="1C5195"/>
                </a:solidFill>
                <a:highlight>
                  <a:srgbClr val="FFFFFF"/>
                </a:highlight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851F47"/>
                </a:solidFill>
              </a:rPr>
              <a:t> ПОТЕНЦИАЛЬНЫЕ ПРОМЫШЛЕННЫЕ ТЕХНОПАРКИ НА ТЕРРИТОРИИ КЕМЕРОВСКОЙ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4199820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76"/>
            <a:ext cx="12192000" cy="532895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CB55A2A-8A47-4409-BC8A-D0367368C9D1}"/>
              </a:ext>
            </a:extLst>
          </p:cNvPr>
          <p:cNvSpPr/>
          <p:nvPr/>
        </p:nvSpPr>
        <p:spPr>
          <a:xfrm>
            <a:off x="9505950" y="4826977"/>
            <a:ext cx="2686050" cy="2031023"/>
          </a:xfrm>
          <a:prstGeom prst="rect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5857C94-5209-467F-88D9-54108987B9D8}"/>
              </a:ext>
            </a:extLst>
          </p:cNvPr>
          <p:cNvSpPr/>
          <p:nvPr/>
        </p:nvSpPr>
        <p:spPr>
          <a:xfrm>
            <a:off x="8932070" y="6115050"/>
            <a:ext cx="595312" cy="742950"/>
          </a:xfrm>
          <a:prstGeom prst="rect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>
            <a:extLst>
              <a:ext uri="{FF2B5EF4-FFF2-40B4-BE49-F238E27FC236}">
                <a16:creationId xmlns:a16="http://schemas.microsoft.com/office/drawing/2014/main" xmlns="" id="{74D41468-36DF-442C-8F00-D19E79480E67}"/>
              </a:ext>
            </a:extLst>
          </p:cNvPr>
          <p:cNvSpPr/>
          <p:nvPr/>
        </p:nvSpPr>
        <p:spPr>
          <a:xfrm flipH="1">
            <a:off x="7886700" y="4826977"/>
            <a:ext cx="1619250" cy="1288073"/>
          </a:xfrm>
          <a:prstGeom prst="rtTriangle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F8879A5-A3F8-48A5-9619-DE68D17C3AE1}"/>
              </a:ext>
            </a:extLst>
          </p:cNvPr>
          <p:cNvSpPr/>
          <p:nvPr/>
        </p:nvSpPr>
        <p:spPr>
          <a:xfrm>
            <a:off x="0" y="5345723"/>
            <a:ext cx="9846070" cy="1512277"/>
          </a:xfrm>
          <a:prstGeom prst="rect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ОСОБЫЕ ЭКОНОМИЧЕСКИЕ ЗОНЫ – ИНСТРУМЕНТ ПОВЫШЕНИЯ ИНВЕСТИЦИОННОЙ ПРИВЛЕКАТЕЛЬНОСТИ РЕГИОНА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001BB71-8659-48DC-98C3-5E815520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823" y="5042032"/>
            <a:ext cx="1619250" cy="8579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6B710B-AD4A-4305-8A6B-744E0B769436}"/>
              </a:ext>
            </a:extLst>
          </p:cNvPr>
          <p:cNvSpPr txBox="1"/>
          <p:nvPr/>
        </p:nvSpPr>
        <p:spPr>
          <a:xfrm>
            <a:off x="10023823" y="5842488"/>
            <a:ext cx="1791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Ассоциация кластеров, технопарков и ОЭЗ России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info@akitrf.ru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5ED6732-61EF-4466-A4FB-E54E4CF89A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188640"/>
            <a:ext cx="3006738" cy="5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918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27077" y="673189"/>
            <a:ext cx="114780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88E3C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Федеральный закон «Об особых экономических зонах в Российской Федерации» от 22.07.2005 № 116 </a:t>
            </a:r>
          </a:p>
        </p:txBody>
      </p:sp>
      <p:sp>
        <p:nvSpPr>
          <p:cNvPr id="28" name="Прямоугольник 20"/>
          <p:cNvSpPr>
            <a:spLocks noChangeArrowheads="1"/>
          </p:cNvSpPr>
          <p:nvPr/>
        </p:nvSpPr>
        <p:spPr bwMode="auto">
          <a:xfrm>
            <a:off x="425068" y="1087136"/>
            <a:ext cx="11315376" cy="10156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/>
            <a:r>
              <a:rPr lang="ru-RU" sz="1600" b="1" dirty="0">
                <a:solidFill>
                  <a:srgbClr val="455A64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Особая экономическая зона </a:t>
            </a:r>
            <a:r>
              <a:rPr lang="ru-RU" sz="1600" dirty="0">
                <a:solidFill>
                  <a:srgbClr val="455A64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Arial Narrow" panose="020B0604020202020204" pitchFamily="34" charset="0"/>
              </a:rPr>
              <a:t>- часть территории Российской Федерации, которая определяется Правительством Российской Федерации и на которой действует особый режим осуществления предпринимательской деятельности, а также может применяться таможенная процедура свободной таможенной зоны.</a:t>
            </a:r>
          </a:p>
          <a:p>
            <a:pPr algn="just"/>
            <a:endParaRPr lang="ru-RU" sz="1200" dirty="0">
              <a:solidFill>
                <a:srgbClr val="455A64"/>
              </a:solidFill>
              <a:latin typeface="Arial Narrow" panose="020B0604020202020204" pitchFamily="34" charset="0"/>
              <a:ea typeface="Open Sans" panose="020B0606030504020204" pitchFamily="34" charset="0"/>
              <a:cs typeface="Arial Narrow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1794934" y="243976"/>
            <a:ext cx="9799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1C519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ОСНОВНЫЕ ЭКОНОМИЧЕСКИЕ ЗОНЫ – ТИПЫ И РЕГУЛИРОВАНИЕ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E9C079FC-B438-451D-9DEA-F4C13558EAE5}"/>
              </a:ext>
            </a:extLst>
          </p:cNvPr>
          <p:cNvGrpSpPr/>
          <p:nvPr/>
        </p:nvGrpSpPr>
        <p:grpSpPr>
          <a:xfrm>
            <a:off x="-2" y="6543675"/>
            <a:ext cx="12192002" cy="311925"/>
            <a:chOff x="-2" y="3789506"/>
            <a:chExt cx="12192002" cy="3068494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BCB55A2A-8A47-4409-BC8A-D0367368C9D1}"/>
                </a:ext>
              </a:extLst>
            </p:cNvPr>
            <p:cNvSpPr/>
            <p:nvPr/>
          </p:nvSpPr>
          <p:spPr>
            <a:xfrm>
              <a:off x="11018158" y="3789506"/>
              <a:ext cx="1173842" cy="3068494"/>
            </a:xfrm>
            <a:prstGeom prst="rect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Прямоугольный треугольник 26">
              <a:extLst>
                <a:ext uri="{FF2B5EF4-FFF2-40B4-BE49-F238E27FC236}">
                  <a16:creationId xmlns:a16="http://schemas.microsoft.com/office/drawing/2014/main" xmlns="" id="{74D41468-36DF-442C-8F00-D19E79480E67}"/>
                </a:ext>
              </a:extLst>
            </p:cNvPr>
            <p:cNvSpPr/>
            <p:nvPr/>
          </p:nvSpPr>
          <p:spPr>
            <a:xfrm flipH="1">
              <a:off x="10399030" y="3789506"/>
              <a:ext cx="619125" cy="2325543"/>
            </a:xfrm>
            <a:prstGeom prst="rtTriangle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8F8879A5-A3F8-48A5-9619-DE68D17C3AE1}"/>
                </a:ext>
              </a:extLst>
            </p:cNvPr>
            <p:cNvSpPr/>
            <p:nvPr/>
          </p:nvSpPr>
          <p:spPr>
            <a:xfrm>
              <a:off x="-2" y="5702301"/>
              <a:ext cx="11593963" cy="1155699"/>
            </a:xfrm>
            <a:prstGeom prst="rect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A1EA15B7-BEEB-45A2-BA99-1CFF018E33DC}"/>
              </a:ext>
            </a:extLst>
          </p:cNvPr>
          <p:cNvSpPr txBox="1">
            <a:spLocks/>
          </p:cNvSpPr>
          <p:nvPr/>
        </p:nvSpPr>
        <p:spPr>
          <a:xfrm>
            <a:off x="11413482" y="6374358"/>
            <a:ext cx="576064" cy="698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631BAB0-6415-4EE3-BA9E-FBF1D73B3E34}"/>
              </a:ext>
            </a:extLst>
          </p:cNvPr>
          <p:cNvSpPr txBox="1"/>
          <p:nvPr/>
        </p:nvSpPr>
        <p:spPr>
          <a:xfrm>
            <a:off x="1991887" y="2109712"/>
            <a:ext cx="820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ОСНОВНЫЕ ТРЕБОВАНИЯ ДЛЯ РЕЗИДЕНТОВ В ЗАВИСИМОСТИ ОТ ТИПА ОЭЗ:</a:t>
            </a:r>
          </a:p>
        </p:txBody>
      </p:sp>
      <p:graphicFrame>
        <p:nvGraphicFramePr>
          <p:cNvPr id="32" name="Таблица 31">
            <a:extLst>
              <a:ext uri="{FF2B5EF4-FFF2-40B4-BE49-F238E27FC236}">
                <a16:creationId xmlns:a16="http://schemas.microsoft.com/office/drawing/2014/main" xmlns="" id="{D0B8BF61-0B28-48AB-B656-0FB8985BA695}"/>
              </a:ext>
            </a:extLst>
          </p:cNvPr>
          <p:cNvGraphicFramePr>
            <a:graphicFrameLocks noGrp="1"/>
          </p:cNvGraphicFramePr>
          <p:nvPr/>
        </p:nvGraphicFramePr>
        <p:xfrm>
          <a:off x="356999" y="2583704"/>
          <a:ext cx="11383445" cy="3007070"/>
        </p:xfrm>
        <a:graphic>
          <a:graphicData uri="http://schemas.openxmlformats.org/drawingml/2006/table">
            <a:tbl>
              <a:tblPr bandRow="1">
                <a:tableStyleId>{5FD0F851-EC5A-4D38-B0AD-8093EC10F338}</a:tableStyleId>
              </a:tblPr>
              <a:tblGrid>
                <a:gridCol w="3292706">
                  <a:extLst>
                    <a:ext uri="{9D8B030D-6E8A-4147-A177-3AD203B41FA5}">
                      <a16:colId xmlns:a16="http://schemas.microsoft.com/office/drawing/2014/main" xmlns="" val="3845558492"/>
                    </a:ext>
                  </a:extLst>
                </a:gridCol>
                <a:gridCol w="39838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69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105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Промышленно-производственного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типа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Технико-внедренческого типа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Портового типа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163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Резидентом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признается только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коммерческая организация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Резидентом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признается: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индивидуальный предприниматель или коммерческая организация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Резидентом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признается только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коммерческая организация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690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Разрешенный вид деятельности резидента: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промышленно-производственная, технико-внедренческая и логистическая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Разрешенный вид деятельности резидента: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промышленно-производственная и технико-внедренческая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Разрешенный вид деятельности резидента: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портовая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(включая складирование и хранение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товаров, оптовая торговля, ремонт судов и др.) и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производственная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4160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Минимальный объем капитальных затрат составляет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120 млн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руб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из них  не менее 40 млн. руб. в первые три года).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Требования о минимальном объеме инвестиций отсутствуют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Минимальный объем капитальных затрат составляет 120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/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400 млн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руб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(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из них  не менее 40 млн. руб. в первые три года)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 при наличии в соглашении обязательств инвестиций в реконструкцию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/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строитель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тво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инфраструктуры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886D0929-432C-435E-8E98-E99EA14AA68B}"/>
              </a:ext>
            </a:extLst>
          </p:cNvPr>
          <p:cNvSpPr txBox="1"/>
          <p:nvPr/>
        </p:nvSpPr>
        <p:spPr>
          <a:xfrm>
            <a:off x="309720" y="5521807"/>
            <a:ext cx="11478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1C519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ПРЕДПРИЯТИЯ ПРОМЫШЛЕННОГО ПРОИЗВОДСТВА МОГУТ БЫТЬ РАЗМЕЩЕНЫ В ПОРТОВОЙ  ОЭЗ ПРИ НАЛИЧИИ СООТВЕТСТВУЮЩЕГО УСЛОВИЯ В СОГЛАШЕНИИ ОБ ОСУЩЕСТВЛЕНИИ ДЕЯТЕЛЬНОСТИ В ОЭЗ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73ABE37-8F9A-4826-B798-6B00CA23476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38681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76"/>
            <a:ext cx="12192000" cy="532895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CB55A2A-8A47-4409-BC8A-D0367368C9D1}"/>
              </a:ext>
            </a:extLst>
          </p:cNvPr>
          <p:cNvSpPr/>
          <p:nvPr/>
        </p:nvSpPr>
        <p:spPr>
          <a:xfrm>
            <a:off x="9505950" y="4826977"/>
            <a:ext cx="2686050" cy="2031023"/>
          </a:xfrm>
          <a:prstGeom prst="rect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5857C94-5209-467F-88D9-54108987B9D8}"/>
              </a:ext>
            </a:extLst>
          </p:cNvPr>
          <p:cNvSpPr/>
          <p:nvPr/>
        </p:nvSpPr>
        <p:spPr>
          <a:xfrm>
            <a:off x="8932070" y="6115050"/>
            <a:ext cx="595312" cy="742950"/>
          </a:xfrm>
          <a:prstGeom prst="rect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ый треугольник 11">
            <a:extLst>
              <a:ext uri="{FF2B5EF4-FFF2-40B4-BE49-F238E27FC236}">
                <a16:creationId xmlns:a16="http://schemas.microsoft.com/office/drawing/2014/main" xmlns="" id="{74D41468-36DF-442C-8F00-D19E79480E67}"/>
              </a:ext>
            </a:extLst>
          </p:cNvPr>
          <p:cNvSpPr/>
          <p:nvPr/>
        </p:nvSpPr>
        <p:spPr>
          <a:xfrm flipH="1">
            <a:off x="7886700" y="4826977"/>
            <a:ext cx="1619250" cy="1288073"/>
          </a:xfrm>
          <a:prstGeom prst="rtTriangle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F8879A5-A3F8-48A5-9619-DE68D17C3AE1}"/>
              </a:ext>
            </a:extLst>
          </p:cNvPr>
          <p:cNvSpPr/>
          <p:nvPr/>
        </p:nvSpPr>
        <p:spPr>
          <a:xfrm>
            <a:off x="0" y="5345723"/>
            <a:ext cx="9846070" cy="1512277"/>
          </a:xfrm>
          <a:prstGeom prst="rect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Narrow" panose="020B060602020203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РЕГИОНАЛЬНАЯ ПРОГРАММА РАЗВИТИЯ ПРОМЫШЛЕННОСТИ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001BB71-8659-48DC-98C3-5E815520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203" y="5042032"/>
            <a:ext cx="1619250" cy="8579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6B710B-AD4A-4305-8A6B-744E0B769436}"/>
              </a:ext>
            </a:extLst>
          </p:cNvPr>
          <p:cNvSpPr txBox="1"/>
          <p:nvPr/>
        </p:nvSpPr>
        <p:spPr>
          <a:xfrm>
            <a:off x="10007203" y="5871165"/>
            <a:ext cx="1791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Ассоциация кластеров, технопарков и ОЭЗ России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info@akitrf.ru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0438BD2-D4B5-4900-BE0E-0F385C56F3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188640"/>
            <a:ext cx="3006738" cy="5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655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1925226" y="108759"/>
            <a:ext cx="100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ПОСТАНОВЛЕНИЕ ПРАВИТЕЛЬСТВА РФ от 15.03.2016 г. № 194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6A9026D-163F-0946-A2FE-2C0370CC566C}"/>
              </a:ext>
            </a:extLst>
          </p:cNvPr>
          <p:cNvSpPr txBox="1"/>
          <p:nvPr/>
        </p:nvSpPr>
        <p:spPr>
          <a:xfrm>
            <a:off x="10109200" y="7223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911DE8F1-ED0A-4744-B6F9-E0BF0748BFB5}"/>
              </a:ext>
            </a:extLst>
          </p:cNvPr>
          <p:cNvGrpSpPr/>
          <p:nvPr/>
        </p:nvGrpSpPr>
        <p:grpSpPr>
          <a:xfrm>
            <a:off x="0" y="6546075"/>
            <a:ext cx="12192000" cy="311925"/>
            <a:chOff x="-2" y="3789506"/>
            <a:chExt cx="12192002" cy="3068494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E4F922F5-4BAC-2543-B712-1498575A63A3}"/>
                </a:ext>
              </a:extLst>
            </p:cNvPr>
            <p:cNvSpPr/>
            <p:nvPr/>
          </p:nvSpPr>
          <p:spPr>
            <a:xfrm>
              <a:off x="11018158" y="3789506"/>
              <a:ext cx="1173842" cy="3068494"/>
            </a:xfrm>
            <a:prstGeom prst="rect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ый треугольник 39">
              <a:extLst>
                <a:ext uri="{FF2B5EF4-FFF2-40B4-BE49-F238E27FC236}">
                  <a16:creationId xmlns:a16="http://schemas.microsoft.com/office/drawing/2014/main" xmlns="" id="{AC2DEEA3-41EA-C649-82A8-EB543D47CB6B}"/>
                </a:ext>
              </a:extLst>
            </p:cNvPr>
            <p:cNvSpPr/>
            <p:nvPr/>
          </p:nvSpPr>
          <p:spPr>
            <a:xfrm flipH="1">
              <a:off x="10399030" y="3789506"/>
              <a:ext cx="619125" cy="2325543"/>
            </a:xfrm>
            <a:prstGeom prst="rtTriangle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xmlns="" id="{59ADAA88-2D2F-2E4B-B200-637E5EA39C4A}"/>
                </a:ext>
              </a:extLst>
            </p:cNvPr>
            <p:cNvSpPr/>
            <p:nvPr/>
          </p:nvSpPr>
          <p:spPr>
            <a:xfrm>
              <a:off x="-2" y="5702301"/>
              <a:ext cx="11593963" cy="1155699"/>
            </a:xfrm>
            <a:prstGeom prst="rect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71AECE3A-DFFE-7044-9B5A-12A42A146C49}"/>
              </a:ext>
            </a:extLst>
          </p:cNvPr>
          <p:cNvSpPr/>
          <p:nvPr/>
        </p:nvSpPr>
        <p:spPr>
          <a:xfrm>
            <a:off x="11018158" y="6546075"/>
            <a:ext cx="1173842" cy="274416"/>
          </a:xfrm>
          <a:prstGeom prst="rect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3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6AEDD399-A80D-3D45-A8F9-EBC1DA8F9F3F}"/>
              </a:ext>
            </a:extLst>
          </p:cNvPr>
          <p:cNvGraphicFramePr>
            <a:graphicFrameLocks noGrp="1"/>
          </p:cNvGraphicFramePr>
          <p:nvPr/>
        </p:nvGraphicFramePr>
        <p:xfrm>
          <a:off x="1135927" y="609606"/>
          <a:ext cx="10631374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11323">
                  <a:extLst>
                    <a:ext uri="{9D8B030D-6E8A-4147-A177-3AD203B41FA5}">
                      <a16:colId xmlns:a16="http://schemas.microsoft.com/office/drawing/2014/main" xmlns="" val="511891654"/>
                    </a:ext>
                  </a:extLst>
                </a:gridCol>
                <a:gridCol w="5320051">
                  <a:extLst>
                    <a:ext uri="{9D8B030D-6E8A-4147-A177-3AD203B41FA5}">
                      <a16:colId xmlns:a16="http://schemas.microsoft.com/office/drawing/2014/main" xmlns="" val="1037943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0" i="1" u="none" strike="noStrike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Формат предоставления поддержки:</a:t>
                      </a:r>
                      <a:endParaRPr lang="ru-RU" b="0" i="1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Иной межбюджетный трансферт (</a:t>
                      </a:r>
                      <a:r>
                        <a:rPr lang="ru-RU" b="0" i="0" dirty="0" err="1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софинансирование</a:t>
                      </a:r>
                      <a:r>
                        <a:rPr lang="ru-RU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 региональной программы)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380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1" u="none" strike="noStrike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Периодичность конкурсного отбора региональных программ:</a:t>
                      </a:r>
                      <a:endParaRPr lang="ru-RU" b="0" i="1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Ежегодно, не позднее </a:t>
                      </a:r>
                      <a:r>
                        <a:rPr lang="en-US" sz="1800" b="0" i="0" u="none" strike="noStrike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IV</a:t>
                      </a:r>
                      <a:r>
                        <a:rPr lang="en" sz="1800" b="0" i="0" u="none" strike="noStrike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kern="120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квартала текущего года</a:t>
                      </a:r>
                      <a:endParaRPr lang="ru-RU" b="0" i="0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509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i="1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Периодичность предоставления иного межбюджетного трансферта: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Один раз в год не позднее 15</a:t>
                      </a:r>
                      <a:r>
                        <a:rPr lang="ru-RU" b="0" i="0" baseline="0" dirty="0"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 февраля (постановление Правительства РФ от 30 сентября 2014 г. № 999)</a:t>
                      </a:r>
                      <a:endParaRPr lang="ru-RU" b="0" i="0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3729576"/>
                  </a:ext>
                </a:extLst>
              </a:tr>
            </a:tbl>
          </a:graphicData>
        </a:graphic>
      </p:graphicFrame>
      <p:graphicFrame>
        <p:nvGraphicFramePr>
          <p:cNvPr id="111" name="Таблица 110">
            <a:extLst>
              <a:ext uri="{FF2B5EF4-FFF2-40B4-BE49-F238E27FC236}">
                <a16:creationId xmlns:a16="http://schemas.microsoft.com/office/drawing/2014/main" xmlns="" id="{4A86CD64-905B-7140-BBB8-46B15C954296}"/>
              </a:ext>
            </a:extLst>
          </p:cNvPr>
          <p:cNvGraphicFramePr>
            <a:graphicFrameLocks noGrp="1"/>
          </p:cNvGraphicFramePr>
          <p:nvPr/>
        </p:nvGraphicFramePr>
        <p:xfrm>
          <a:off x="1135927" y="3315434"/>
          <a:ext cx="10888176" cy="2352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88176">
                  <a:extLst>
                    <a:ext uri="{9D8B030D-6E8A-4147-A177-3AD203B41FA5}">
                      <a16:colId xmlns:a16="http://schemas.microsoft.com/office/drawing/2014/main" xmlns="" val="511891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возмещение части затрат промышленных предприятий на оплату услуг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ресурсоснабжающих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 организаций по подключению к коммунальной инфраструктуре в рамках реализации инвестиционного проекта (не более 50% затрат и не более 10 млн рублей на заявителя)</a:t>
                      </a:r>
                      <a:endParaRPr lang="ru-RU" sz="1600" b="0" i="0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380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финансовое обеспечение создания (капитализация) и деятельности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докапитализация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) региональных ФРП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*</a:t>
                      </a:r>
                      <a:endParaRPr lang="ru-RU" sz="1600" b="0" i="0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509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возмещение промышленным предприятиям части затрат на уплату первого взноса (аванса) при заключении договора (договоров) лизинга оборудования с российскими лизинговыми организациями (не более 50% затрат и не более 10 млн рублей на заявителя)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0801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600" b="0" i="0" dirty="0">
                          <a:effectLst/>
                          <a:latin typeface="Arial Narrow" panose="020B0604020202020204" pitchFamily="34" charset="0"/>
                          <a:cs typeface="Arial Narrow" panose="020B0604020202020204" pitchFamily="34" charset="0"/>
                        </a:rPr>
                        <a:t>возмещение части затрат промышленных предприятий, связанных с приобретением нового оборудования 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(не более 20% затрат и не более 10 млн рублей на заявителя)</a:t>
                      </a:r>
                      <a:endParaRPr lang="ru-RU" sz="1600" b="0" i="0" dirty="0"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1293490"/>
                  </a:ext>
                </a:extLst>
              </a:tr>
            </a:tbl>
          </a:graphicData>
        </a:graphic>
      </p:graphicFrame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26AC94F3-E370-B148-8757-ABCCA24A04E7}"/>
              </a:ext>
            </a:extLst>
          </p:cNvPr>
          <p:cNvSpPr txBox="1"/>
          <p:nvPr/>
        </p:nvSpPr>
        <p:spPr>
          <a:xfrm>
            <a:off x="942426" y="2693851"/>
            <a:ext cx="100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ЦЕЛИ СОФИНАНСИРОВАНИЯ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9977197-80AA-904C-8D5D-2175595B186D}"/>
              </a:ext>
            </a:extLst>
          </p:cNvPr>
          <p:cNvSpPr txBox="1"/>
          <p:nvPr/>
        </p:nvSpPr>
        <p:spPr>
          <a:xfrm>
            <a:off x="192024" y="6117262"/>
            <a:ext cx="11808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* За исключением финансирования административно-хозяйственной деятельности фонда, поддержка на заявителя должна составлять не более 50 млн. руб.</a:t>
            </a:r>
          </a:p>
        </p:txBody>
      </p:sp>
      <p:grpSp>
        <p:nvGrpSpPr>
          <p:cNvPr id="16" name="Group 4"/>
          <p:cNvGrpSpPr/>
          <p:nvPr/>
        </p:nvGrpSpPr>
        <p:grpSpPr>
          <a:xfrm>
            <a:off x="512812" y="1616107"/>
            <a:ext cx="423698" cy="423697"/>
            <a:chOff x="923925" y="1303338"/>
            <a:chExt cx="801688" cy="801687"/>
          </a:xfrm>
          <a:solidFill>
            <a:srgbClr val="1C5195"/>
          </a:solidFill>
        </p:grpSpPr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923925" y="1303338"/>
              <a:ext cx="801688" cy="801687"/>
            </a:xfrm>
            <a:custGeom>
              <a:avLst/>
              <a:gdLst>
                <a:gd name="T0" fmla="*/ 2331 w 4662"/>
                <a:gd name="T1" fmla="*/ 0 h 4662"/>
                <a:gd name="T2" fmla="*/ 0 w 4662"/>
                <a:gd name="T3" fmla="*/ 2331 h 4662"/>
                <a:gd name="T4" fmla="*/ 2331 w 4662"/>
                <a:gd name="T5" fmla="*/ 4662 h 4662"/>
                <a:gd name="T6" fmla="*/ 4662 w 4662"/>
                <a:gd name="T7" fmla="*/ 2331 h 4662"/>
                <a:gd name="T8" fmla="*/ 2331 w 4662"/>
                <a:gd name="T9" fmla="*/ 0 h 4662"/>
                <a:gd name="T10" fmla="*/ 2431 w 4662"/>
                <a:gd name="T11" fmla="*/ 4457 h 4662"/>
                <a:gd name="T12" fmla="*/ 2431 w 4662"/>
                <a:gd name="T13" fmla="*/ 4047 h 4662"/>
                <a:gd name="T14" fmla="*/ 2331 w 4662"/>
                <a:gd name="T15" fmla="*/ 3947 h 4662"/>
                <a:gd name="T16" fmla="*/ 2231 w 4662"/>
                <a:gd name="T17" fmla="*/ 4047 h 4662"/>
                <a:gd name="T18" fmla="*/ 2231 w 4662"/>
                <a:gd name="T19" fmla="*/ 4457 h 4662"/>
                <a:gd name="T20" fmla="*/ 205 w 4662"/>
                <a:gd name="T21" fmla="*/ 2431 h 4662"/>
                <a:gd name="T22" fmla="*/ 615 w 4662"/>
                <a:gd name="T23" fmla="*/ 2431 h 4662"/>
                <a:gd name="T24" fmla="*/ 715 w 4662"/>
                <a:gd name="T25" fmla="*/ 2331 h 4662"/>
                <a:gd name="T26" fmla="*/ 615 w 4662"/>
                <a:gd name="T27" fmla="*/ 2231 h 4662"/>
                <a:gd name="T28" fmla="*/ 205 w 4662"/>
                <a:gd name="T29" fmla="*/ 2231 h 4662"/>
                <a:gd name="T30" fmla="*/ 2231 w 4662"/>
                <a:gd name="T31" fmla="*/ 205 h 4662"/>
                <a:gd name="T32" fmla="*/ 2231 w 4662"/>
                <a:gd name="T33" fmla="*/ 615 h 4662"/>
                <a:gd name="T34" fmla="*/ 2331 w 4662"/>
                <a:gd name="T35" fmla="*/ 715 h 4662"/>
                <a:gd name="T36" fmla="*/ 2431 w 4662"/>
                <a:gd name="T37" fmla="*/ 615 h 4662"/>
                <a:gd name="T38" fmla="*/ 2431 w 4662"/>
                <a:gd name="T39" fmla="*/ 205 h 4662"/>
                <a:gd name="T40" fmla="*/ 4457 w 4662"/>
                <a:gd name="T41" fmla="*/ 2231 h 4662"/>
                <a:gd name="T42" fmla="*/ 4047 w 4662"/>
                <a:gd name="T43" fmla="*/ 2231 h 4662"/>
                <a:gd name="T44" fmla="*/ 3947 w 4662"/>
                <a:gd name="T45" fmla="*/ 2331 h 4662"/>
                <a:gd name="T46" fmla="*/ 4047 w 4662"/>
                <a:gd name="T47" fmla="*/ 2431 h 4662"/>
                <a:gd name="T48" fmla="*/ 4048 w 4662"/>
                <a:gd name="T49" fmla="*/ 2431 h 4662"/>
                <a:gd name="T50" fmla="*/ 4458 w 4662"/>
                <a:gd name="T51" fmla="*/ 2431 h 4662"/>
                <a:gd name="T52" fmla="*/ 2431 w 4662"/>
                <a:gd name="T53" fmla="*/ 4457 h 4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62" h="4662">
                  <a:moveTo>
                    <a:pt x="2331" y="0"/>
                  </a:moveTo>
                  <a:cubicBezTo>
                    <a:pt x="1044" y="0"/>
                    <a:pt x="0" y="1044"/>
                    <a:pt x="0" y="2331"/>
                  </a:cubicBezTo>
                  <a:cubicBezTo>
                    <a:pt x="0" y="3618"/>
                    <a:pt x="1044" y="4662"/>
                    <a:pt x="2331" y="4662"/>
                  </a:cubicBezTo>
                  <a:cubicBezTo>
                    <a:pt x="3618" y="4662"/>
                    <a:pt x="4662" y="3618"/>
                    <a:pt x="4662" y="2331"/>
                  </a:cubicBezTo>
                  <a:cubicBezTo>
                    <a:pt x="4660" y="1044"/>
                    <a:pt x="3618" y="2"/>
                    <a:pt x="2331" y="0"/>
                  </a:cubicBezTo>
                  <a:close/>
                  <a:moveTo>
                    <a:pt x="2431" y="4457"/>
                  </a:moveTo>
                  <a:lnTo>
                    <a:pt x="2431" y="4047"/>
                  </a:lnTo>
                  <a:cubicBezTo>
                    <a:pt x="2431" y="3992"/>
                    <a:pt x="2386" y="3947"/>
                    <a:pt x="2331" y="3947"/>
                  </a:cubicBezTo>
                  <a:cubicBezTo>
                    <a:pt x="2276" y="3947"/>
                    <a:pt x="2231" y="3992"/>
                    <a:pt x="2231" y="4047"/>
                  </a:cubicBezTo>
                  <a:lnTo>
                    <a:pt x="2231" y="4457"/>
                  </a:lnTo>
                  <a:cubicBezTo>
                    <a:pt x="1134" y="4405"/>
                    <a:pt x="257" y="3528"/>
                    <a:pt x="205" y="2431"/>
                  </a:cubicBezTo>
                  <a:lnTo>
                    <a:pt x="615" y="2431"/>
                  </a:lnTo>
                  <a:cubicBezTo>
                    <a:pt x="670" y="2431"/>
                    <a:pt x="715" y="2386"/>
                    <a:pt x="715" y="2331"/>
                  </a:cubicBezTo>
                  <a:cubicBezTo>
                    <a:pt x="715" y="2276"/>
                    <a:pt x="670" y="2231"/>
                    <a:pt x="615" y="2231"/>
                  </a:cubicBezTo>
                  <a:lnTo>
                    <a:pt x="205" y="2231"/>
                  </a:lnTo>
                  <a:cubicBezTo>
                    <a:pt x="257" y="1134"/>
                    <a:pt x="1134" y="257"/>
                    <a:pt x="2231" y="205"/>
                  </a:cubicBezTo>
                  <a:lnTo>
                    <a:pt x="2231" y="615"/>
                  </a:lnTo>
                  <a:cubicBezTo>
                    <a:pt x="2231" y="670"/>
                    <a:pt x="2276" y="715"/>
                    <a:pt x="2331" y="715"/>
                  </a:cubicBezTo>
                  <a:cubicBezTo>
                    <a:pt x="2386" y="715"/>
                    <a:pt x="2431" y="670"/>
                    <a:pt x="2431" y="615"/>
                  </a:cubicBezTo>
                  <a:lnTo>
                    <a:pt x="2431" y="205"/>
                  </a:lnTo>
                  <a:cubicBezTo>
                    <a:pt x="3528" y="257"/>
                    <a:pt x="4405" y="1134"/>
                    <a:pt x="4457" y="2231"/>
                  </a:cubicBezTo>
                  <a:lnTo>
                    <a:pt x="4047" y="2231"/>
                  </a:lnTo>
                  <a:cubicBezTo>
                    <a:pt x="3992" y="2231"/>
                    <a:pt x="3947" y="2276"/>
                    <a:pt x="3947" y="2331"/>
                  </a:cubicBezTo>
                  <a:cubicBezTo>
                    <a:pt x="3947" y="2386"/>
                    <a:pt x="3992" y="2431"/>
                    <a:pt x="4047" y="2431"/>
                  </a:cubicBezTo>
                  <a:lnTo>
                    <a:pt x="4048" y="2431"/>
                  </a:lnTo>
                  <a:lnTo>
                    <a:pt x="4458" y="2431"/>
                  </a:lnTo>
                  <a:cubicBezTo>
                    <a:pt x="4406" y="3528"/>
                    <a:pt x="3528" y="4405"/>
                    <a:pt x="2431" y="4457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308100" y="1506538"/>
              <a:ext cx="204788" cy="388937"/>
            </a:xfrm>
            <a:custGeom>
              <a:avLst/>
              <a:gdLst>
                <a:gd name="T0" fmla="*/ 1155 w 1194"/>
                <a:gd name="T1" fmla="*/ 2080 h 2260"/>
                <a:gd name="T2" fmla="*/ 200 w 1194"/>
                <a:gd name="T3" fmla="*/ 1109 h 2260"/>
                <a:gd name="T4" fmla="*/ 200 w 1194"/>
                <a:gd name="T5" fmla="*/ 100 h 2260"/>
                <a:gd name="T6" fmla="*/ 100 w 1194"/>
                <a:gd name="T7" fmla="*/ 0 h 2260"/>
                <a:gd name="T8" fmla="*/ 0 w 1194"/>
                <a:gd name="T9" fmla="*/ 100 h 2260"/>
                <a:gd name="T10" fmla="*/ 0 w 1194"/>
                <a:gd name="T11" fmla="*/ 1150 h 2260"/>
                <a:gd name="T12" fmla="*/ 29 w 1194"/>
                <a:gd name="T13" fmla="*/ 1220 h 2260"/>
                <a:gd name="T14" fmla="*/ 1012 w 1194"/>
                <a:gd name="T15" fmla="*/ 2220 h 2260"/>
                <a:gd name="T16" fmla="*/ 1154 w 1194"/>
                <a:gd name="T17" fmla="*/ 2222 h 2260"/>
                <a:gd name="T18" fmla="*/ 1155 w 1194"/>
                <a:gd name="T19" fmla="*/ 2080 h 2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4" h="2260">
                  <a:moveTo>
                    <a:pt x="1155" y="2080"/>
                  </a:moveTo>
                  <a:lnTo>
                    <a:pt x="200" y="1109"/>
                  </a:lnTo>
                  <a:lnTo>
                    <a:pt x="200" y="100"/>
                  </a:lnTo>
                  <a:cubicBezTo>
                    <a:pt x="200" y="45"/>
                    <a:pt x="155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lnTo>
                    <a:pt x="0" y="1150"/>
                  </a:lnTo>
                  <a:cubicBezTo>
                    <a:pt x="0" y="1176"/>
                    <a:pt x="11" y="1201"/>
                    <a:pt x="29" y="1220"/>
                  </a:cubicBezTo>
                  <a:lnTo>
                    <a:pt x="1012" y="2220"/>
                  </a:lnTo>
                  <a:cubicBezTo>
                    <a:pt x="1051" y="2259"/>
                    <a:pt x="1114" y="2260"/>
                    <a:pt x="1154" y="2222"/>
                  </a:cubicBezTo>
                  <a:cubicBezTo>
                    <a:pt x="1193" y="2183"/>
                    <a:pt x="1194" y="2119"/>
                    <a:pt x="1155" y="208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Freeform 97"/>
          <p:cNvSpPr>
            <a:spLocks/>
          </p:cNvSpPr>
          <p:nvPr/>
        </p:nvSpPr>
        <p:spPr bwMode="auto">
          <a:xfrm>
            <a:off x="690306" y="3527326"/>
            <a:ext cx="375730" cy="309207"/>
          </a:xfrm>
          <a:custGeom>
            <a:avLst/>
            <a:gdLst>
              <a:gd name="T0" fmla="*/ 122 w 401"/>
              <a:gd name="T1" fmla="*/ 330 h 330"/>
              <a:gd name="T2" fmla="*/ 0 w 401"/>
              <a:gd name="T3" fmla="*/ 215 h 330"/>
              <a:gd name="T4" fmla="*/ 62 w 401"/>
              <a:gd name="T5" fmla="*/ 152 h 330"/>
              <a:gd name="T6" fmla="*/ 124 w 401"/>
              <a:gd name="T7" fmla="*/ 212 h 330"/>
              <a:gd name="T8" fmla="*/ 343 w 401"/>
              <a:gd name="T9" fmla="*/ 0 h 330"/>
              <a:gd name="T10" fmla="*/ 401 w 401"/>
              <a:gd name="T11" fmla="*/ 61 h 330"/>
              <a:gd name="T12" fmla="*/ 122 w 401"/>
              <a:gd name="T13" fmla="*/ 33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1" h="330">
                <a:moveTo>
                  <a:pt x="122" y="330"/>
                </a:moveTo>
                <a:lnTo>
                  <a:pt x="0" y="215"/>
                </a:lnTo>
                <a:lnTo>
                  <a:pt x="62" y="152"/>
                </a:lnTo>
                <a:lnTo>
                  <a:pt x="124" y="212"/>
                </a:lnTo>
                <a:lnTo>
                  <a:pt x="343" y="0"/>
                </a:lnTo>
                <a:lnTo>
                  <a:pt x="401" y="61"/>
                </a:lnTo>
                <a:lnTo>
                  <a:pt x="122" y="330"/>
                </a:lnTo>
                <a:close/>
              </a:path>
            </a:pathLst>
          </a:custGeom>
          <a:solidFill>
            <a:srgbClr val="1C519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0" name="Freeform 97"/>
          <p:cNvSpPr>
            <a:spLocks/>
          </p:cNvSpPr>
          <p:nvPr/>
        </p:nvSpPr>
        <p:spPr bwMode="auto">
          <a:xfrm>
            <a:off x="690306" y="4202293"/>
            <a:ext cx="375730" cy="309207"/>
          </a:xfrm>
          <a:custGeom>
            <a:avLst/>
            <a:gdLst>
              <a:gd name="T0" fmla="*/ 122 w 401"/>
              <a:gd name="T1" fmla="*/ 330 h 330"/>
              <a:gd name="T2" fmla="*/ 0 w 401"/>
              <a:gd name="T3" fmla="*/ 215 h 330"/>
              <a:gd name="T4" fmla="*/ 62 w 401"/>
              <a:gd name="T5" fmla="*/ 152 h 330"/>
              <a:gd name="T6" fmla="*/ 124 w 401"/>
              <a:gd name="T7" fmla="*/ 212 h 330"/>
              <a:gd name="T8" fmla="*/ 343 w 401"/>
              <a:gd name="T9" fmla="*/ 0 h 330"/>
              <a:gd name="T10" fmla="*/ 401 w 401"/>
              <a:gd name="T11" fmla="*/ 61 h 330"/>
              <a:gd name="T12" fmla="*/ 122 w 401"/>
              <a:gd name="T13" fmla="*/ 33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1" h="330">
                <a:moveTo>
                  <a:pt x="122" y="330"/>
                </a:moveTo>
                <a:lnTo>
                  <a:pt x="0" y="215"/>
                </a:lnTo>
                <a:lnTo>
                  <a:pt x="62" y="152"/>
                </a:lnTo>
                <a:lnTo>
                  <a:pt x="124" y="212"/>
                </a:lnTo>
                <a:lnTo>
                  <a:pt x="343" y="0"/>
                </a:lnTo>
                <a:lnTo>
                  <a:pt x="401" y="61"/>
                </a:lnTo>
                <a:lnTo>
                  <a:pt x="122" y="330"/>
                </a:lnTo>
                <a:close/>
              </a:path>
            </a:pathLst>
          </a:custGeom>
          <a:solidFill>
            <a:srgbClr val="1C519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1" name="Freeform 97"/>
          <p:cNvSpPr>
            <a:spLocks/>
          </p:cNvSpPr>
          <p:nvPr/>
        </p:nvSpPr>
        <p:spPr bwMode="auto">
          <a:xfrm>
            <a:off x="680250" y="4690892"/>
            <a:ext cx="375730" cy="309207"/>
          </a:xfrm>
          <a:custGeom>
            <a:avLst/>
            <a:gdLst>
              <a:gd name="T0" fmla="*/ 122 w 401"/>
              <a:gd name="T1" fmla="*/ 330 h 330"/>
              <a:gd name="T2" fmla="*/ 0 w 401"/>
              <a:gd name="T3" fmla="*/ 215 h 330"/>
              <a:gd name="T4" fmla="*/ 62 w 401"/>
              <a:gd name="T5" fmla="*/ 152 h 330"/>
              <a:gd name="T6" fmla="*/ 124 w 401"/>
              <a:gd name="T7" fmla="*/ 212 h 330"/>
              <a:gd name="T8" fmla="*/ 343 w 401"/>
              <a:gd name="T9" fmla="*/ 0 h 330"/>
              <a:gd name="T10" fmla="*/ 401 w 401"/>
              <a:gd name="T11" fmla="*/ 61 h 330"/>
              <a:gd name="T12" fmla="*/ 122 w 401"/>
              <a:gd name="T13" fmla="*/ 33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1" h="330">
                <a:moveTo>
                  <a:pt x="122" y="330"/>
                </a:moveTo>
                <a:lnTo>
                  <a:pt x="0" y="215"/>
                </a:lnTo>
                <a:lnTo>
                  <a:pt x="62" y="152"/>
                </a:lnTo>
                <a:lnTo>
                  <a:pt x="124" y="212"/>
                </a:lnTo>
                <a:lnTo>
                  <a:pt x="343" y="0"/>
                </a:lnTo>
                <a:lnTo>
                  <a:pt x="401" y="61"/>
                </a:lnTo>
                <a:lnTo>
                  <a:pt x="122" y="330"/>
                </a:lnTo>
                <a:close/>
              </a:path>
            </a:pathLst>
          </a:custGeom>
          <a:solidFill>
            <a:srgbClr val="1C519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62" name="Group 559"/>
          <p:cNvGrpSpPr/>
          <p:nvPr/>
        </p:nvGrpSpPr>
        <p:grpSpPr>
          <a:xfrm>
            <a:off x="550489" y="1094648"/>
            <a:ext cx="386021" cy="409862"/>
            <a:chOff x="5743597" y="819150"/>
            <a:chExt cx="801691" cy="801688"/>
          </a:xfrm>
          <a:solidFill>
            <a:srgbClr val="1C5195"/>
          </a:solidFill>
        </p:grpSpPr>
        <p:sp>
          <p:nvSpPr>
            <p:cNvPr id="63" name="Freeform 110"/>
            <p:cNvSpPr>
              <a:spLocks/>
            </p:cNvSpPr>
            <p:nvPr/>
          </p:nvSpPr>
          <p:spPr bwMode="auto">
            <a:xfrm>
              <a:off x="5830910" y="1076325"/>
              <a:ext cx="457202" cy="31750"/>
            </a:xfrm>
            <a:custGeom>
              <a:avLst/>
              <a:gdLst>
                <a:gd name="T0" fmla="*/ 3525 w 3650"/>
                <a:gd name="T1" fmla="*/ 0 h 250"/>
                <a:gd name="T2" fmla="*/ 125 w 3650"/>
                <a:gd name="T3" fmla="*/ 0 h 250"/>
                <a:gd name="T4" fmla="*/ 0 w 3650"/>
                <a:gd name="T5" fmla="*/ 125 h 250"/>
                <a:gd name="T6" fmla="*/ 125 w 3650"/>
                <a:gd name="T7" fmla="*/ 250 h 250"/>
                <a:gd name="T8" fmla="*/ 3525 w 3650"/>
                <a:gd name="T9" fmla="*/ 250 h 250"/>
                <a:gd name="T10" fmla="*/ 3650 w 3650"/>
                <a:gd name="T11" fmla="*/ 125 h 250"/>
                <a:gd name="T12" fmla="*/ 3525 w 3650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50" h="250">
                  <a:moveTo>
                    <a:pt x="3525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cubicBezTo>
                    <a:pt x="0" y="194"/>
                    <a:pt x="56" y="250"/>
                    <a:pt x="125" y="250"/>
                  </a:cubicBezTo>
                  <a:lnTo>
                    <a:pt x="3525" y="250"/>
                  </a:lnTo>
                  <a:cubicBezTo>
                    <a:pt x="3594" y="250"/>
                    <a:pt x="3650" y="194"/>
                    <a:pt x="3650" y="125"/>
                  </a:cubicBezTo>
                  <a:cubicBezTo>
                    <a:pt x="3650" y="56"/>
                    <a:pt x="3594" y="0"/>
                    <a:pt x="3525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11"/>
            <p:cNvSpPr>
              <a:spLocks/>
            </p:cNvSpPr>
            <p:nvPr/>
          </p:nvSpPr>
          <p:spPr bwMode="auto">
            <a:xfrm>
              <a:off x="6081736" y="1225550"/>
              <a:ext cx="206376" cy="31750"/>
            </a:xfrm>
            <a:custGeom>
              <a:avLst/>
              <a:gdLst>
                <a:gd name="T0" fmla="*/ 1522 w 1647"/>
                <a:gd name="T1" fmla="*/ 0 h 250"/>
                <a:gd name="T2" fmla="*/ 125 w 1647"/>
                <a:gd name="T3" fmla="*/ 0 h 250"/>
                <a:gd name="T4" fmla="*/ 0 w 1647"/>
                <a:gd name="T5" fmla="*/ 125 h 250"/>
                <a:gd name="T6" fmla="*/ 125 w 1647"/>
                <a:gd name="T7" fmla="*/ 250 h 250"/>
                <a:gd name="T8" fmla="*/ 1522 w 1647"/>
                <a:gd name="T9" fmla="*/ 250 h 250"/>
                <a:gd name="T10" fmla="*/ 1647 w 1647"/>
                <a:gd name="T11" fmla="*/ 125 h 250"/>
                <a:gd name="T12" fmla="*/ 1522 w 1647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7" h="250">
                  <a:moveTo>
                    <a:pt x="1522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cubicBezTo>
                    <a:pt x="0" y="194"/>
                    <a:pt x="56" y="250"/>
                    <a:pt x="125" y="250"/>
                  </a:cubicBezTo>
                  <a:lnTo>
                    <a:pt x="1522" y="250"/>
                  </a:lnTo>
                  <a:cubicBezTo>
                    <a:pt x="1591" y="250"/>
                    <a:pt x="1647" y="194"/>
                    <a:pt x="1647" y="125"/>
                  </a:cubicBezTo>
                  <a:cubicBezTo>
                    <a:pt x="1647" y="56"/>
                    <a:pt x="1591" y="0"/>
                    <a:pt x="1522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12"/>
            <p:cNvSpPr>
              <a:spLocks/>
            </p:cNvSpPr>
            <p:nvPr/>
          </p:nvSpPr>
          <p:spPr bwMode="auto">
            <a:xfrm>
              <a:off x="6081736" y="1150938"/>
              <a:ext cx="206376" cy="31750"/>
            </a:xfrm>
            <a:custGeom>
              <a:avLst/>
              <a:gdLst>
                <a:gd name="T0" fmla="*/ 1522 w 1647"/>
                <a:gd name="T1" fmla="*/ 0 h 250"/>
                <a:gd name="T2" fmla="*/ 125 w 1647"/>
                <a:gd name="T3" fmla="*/ 0 h 250"/>
                <a:gd name="T4" fmla="*/ 0 w 1647"/>
                <a:gd name="T5" fmla="*/ 125 h 250"/>
                <a:gd name="T6" fmla="*/ 125 w 1647"/>
                <a:gd name="T7" fmla="*/ 250 h 250"/>
                <a:gd name="T8" fmla="*/ 1522 w 1647"/>
                <a:gd name="T9" fmla="*/ 250 h 250"/>
                <a:gd name="T10" fmla="*/ 1647 w 1647"/>
                <a:gd name="T11" fmla="*/ 125 h 250"/>
                <a:gd name="T12" fmla="*/ 1522 w 1647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7" h="250">
                  <a:moveTo>
                    <a:pt x="1522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cubicBezTo>
                    <a:pt x="0" y="194"/>
                    <a:pt x="56" y="250"/>
                    <a:pt x="125" y="250"/>
                  </a:cubicBezTo>
                  <a:lnTo>
                    <a:pt x="1522" y="250"/>
                  </a:lnTo>
                  <a:cubicBezTo>
                    <a:pt x="1591" y="250"/>
                    <a:pt x="1647" y="194"/>
                    <a:pt x="1647" y="125"/>
                  </a:cubicBezTo>
                  <a:cubicBezTo>
                    <a:pt x="1647" y="56"/>
                    <a:pt x="1591" y="0"/>
                    <a:pt x="1522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13"/>
            <p:cNvSpPr>
              <a:spLocks/>
            </p:cNvSpPr>
            <p:nvPr/>
          </p:nvSpPr>
          <p:spPr bwMode="auto">
            <a:xfrm>
              <a:off x="6081736" y="1301750"/>
              <a:ext cx="206376" cy="30163"/>
            </a:xfrm>
            <a:custGeom>
              <a:avLst/>
              <a:gdLst>
                <a:gd name="T0" fmla="*/ 1522 w 1647"/>
                <a:gd name="T1" fmla="*/ 0 h 250"/>
                <a:gd name="T2" fmla="*/ 125 w 1647"/>
                <a:gd name="T3" fmla="*/ 0 h 250"/>
                <a:gd name="T4" fmla="*/ 0 w 1647"/>
                <a:gd name="T5" fmla="*/ 125 h 250"/>
                <a:gd name="T6" fmla="*/ 125 w 1647"/>
                <a:gd name="T7" fmla="*/ 250 h 250"/>
                <a:gd name="T8" fmla="*/ 1522 w 1647"/>
                <a:gd name="T9" fmla="*/ 250 h 250"/>
                <a:gd name="T10" fmla="*/ 1647 w 1647"/>
                <a:gd name="T11" fmla="*/ 125 h 250"/>
                <a:gd name="T12" fmla="*/ 1522 w 1647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7" h="250">
                  <a:moveTo>
                    <a:pt x="1522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cubicBezTo>
                    <a:pt x="0" y="194"/>
                    <a:pt x="56" y="250"/>
                    <a:pt x="125" y="250"/>
                  </a:cubicBezTo>
                  <a:lnTo>
                    <a:pt x="1522" y="250"/>
                  </a:lnTo>
                  <a:cubicBezTo>
                    <a:pt x="1591" y="250"/>
                    <a:pt x="1647" y="194"/>
                    <a:pt x="1647" y="125"/>
                  </a:cubicBezTo>
                  <a:cubicBezTo>
                    <a:pt x="1647" y="56"/>
                    <a:pt x="1591" y="0"/>
                    <a:pt x="1522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14"/>
            <p:cNvSpPr>
              <a:spLocks noEditPoints="1"/>
            </p:cNvSpPr>
            <p:nvPr/>
          </p:nvSpPr>
          <p:spPr bwMode="auto">
            <a:xfrm>
              <a:off x="5830910" y="1150938"/>
              <a:ext cx="206376" cy="180975"/>
            </a:xfrm>
            <a:custGeom>
              <a:avLst/>
              <a:gdLst>
                <a:gd name="T0" fmla="*/ 1522 w 1647"/>
                <a:gd name="T1" fmla="*/ 0 h 1450"/>
                <a:gd name="T2" fmla="*/ 125 w 1647"/>
                <a:gd name="T3" fmla="*/ 0 h 1450"/>
                <a:gd name="T4" fmla="*/ 0 w 1647"/>
                <a:gd name="T5" fmla="*/ 125 h 1450"/>
                <a:gd name="T6" fmla="*/ 0 w 1647"/>
                <a:gd name="T7" fmla="*/ 1325 h 1450"/>
                <a:gd name="T8" fmla="*/ 125 w 1647"/>
                <a:gd name="T9" fmla="*/ 1450 h 1450"/>
                <a:gd name="T10" fmla="*/ 1522 w 1647"/>
                <a:gd name="T11" fmla="*/ 1450 h 1450"/>
                <a:gd name="T12" fmla="*/ 1647 w 1647"/>
                <a:gd name="T13" fmla="*/ 1325 h 1450"/>
                <a:gd name="T14" fmla="*/ 1647 w 1647"/>
                <a:gd name="T15" fmla="*/ 125 h 1450"/>
                <a:gd name="T16" fmla="*/ 1522 w 1647"/>
                <a:gd name="T17" fmla="*/ 0 h 1450"/>
                <a:gd name="T18" fmla="*/ 1397 w 1647"/>
                <a:gd name="T19" fmla="*/ 1200 h 1450"/>
                <a:gd name="T20" fmla="*/ 250 w 1647"/>
                <a:gd name="T21" fmla="*/ 1200 h 1450"/>
                <a:gd name="T22" fmla="*/ 250 w 1647"/>
                <a:gd name="T23" fmla="*/ 250 h 1450"/>
                <a:gd name="T24" fmla="*/ 1397 w 1647"/>
                <a:gd name="T25" fmla="*/ 250 h 1450"/>
                <a:gd name="T26" fmla="*/ 1397 w 1647"/>
                <a:gd name="T27" fmla="*/ 1200 h 1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47" h="1450">
                  <a:moveTo>
                    <a:pt x="1522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lnTo>
                    <a:pt x="0" y="1325"/>
                  </a:lnTo>
                  <a:cubicBezTo>
                    <a:pt x="0" y="1394"/>
                    <a:pt x="56" y="1450"/>
                    <a:pt x="125" y="1450"/>
                  </a:cubicBezTo>
                  <a:lnTo>
                    <a:pt x="1522" y="1450"/>
                  </a:lnTo>
                  <a:cubicBezTo>
                    <a:pt x="1591" y="1450"/>
                    <a:pt x="1647" y="1394"/>
                    <a:pt x="1647" y="1325"/>
                  </a:cubicBezTo>
                  <a:lnTo>
                    <a:pt x="1647" y="125"/>
                  </a:lnTo>
                  <a:cubicBezTo>
                    <a:pt x="1647" y="56"/>
                    <a:pt x="1591" y="0"/>
                    <a:pt x="1522" y="0"/>
                  </a:cubicBezTo>
                  <a:close/>
                  <a:moveTo>
                    <a:pt x="1397" y="1200"/>
                  </a:moveTo>
                  <a:lnTo>
                    <a:pt x="250" y="1200"/>
                  </a:lnTo>
                  <a:lnTo>
                    <a:pt x="250" y="250"/>
                  </a:lnTo>
                  <a:lnTo>
                    <a:pt x="1397" y="250"/>
                  </a:lnTo>
                  <a:lnTo>
                    <a:pt x="1397" y="1200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15"/>
            <p:cNvSpPr>
              <a:spLocks/>
            </p:cNvSpPr>
            <p:nvPr/>
          </p:nvSpPr>
          <p:spPr bwMode="auto">
            <a:xfrm>
              <a:off x="5830910" y="1450975"/>
              <a:ext cx="206376" cy="31750"/>
            </a:xfrm>
            <a:custGeom>
              <a:avLst/>
              <a:gdLst>
                <a:gd name="T0" fmla="*/ 1522 w 1647"/>
                <a:gd name="T1" fmla="*/ 0 h 250"/>
                <a:gd name="T2" fmla="*/ 125 w 1647"/>
                <a:gd name="T3" fmla="*/ 0 h 250"/>
                <a:gd name="T4" fmla="*/ 0 w 1647"/>
                <a:gd name="T5" fmla="*/ 125 h 250"/>
                <a:gd name="T6" fmla="*/ 125 w 1647"/>
                <a:gd name="T7" fmla="*/ 250 h 250"/>
                <a:gd name="T8" fmla="*/ 1522 w 1647"/>
                <a:gd name="T9" fmla="*/ 250 h 250"/>
                <a:gd name="T10" fmla="*/ 1647 w 1647"/>
                <a:gd name="T11" fmla="*/ 125 h 250"/>
                <a:gd name="T12" fmla="*/ 1522 w 1647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7" h="250">
                  <a:moveTo>
                    <a:pt x="1522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cubicBezTo>
                    <a:pt x="0" y="194"/>
                    <a:pt x="56" y="250"/>
                    <a:pt x="125" y="250"/>
                  </a:cubicBezTo>
                  <a:lnTo>
                    <a:pt x="1522" y="250"/>
                  </a:lnTo>
                  <a:cubicBezTo>
                    <a:pt x="1591" y="250"/>
                    <a:pt x="1647" y="194"/>
                    <a:pt x="1647" y="125"/>
                  </a:cubicBezTo>
                  <a:cubicBezTo>
                    <a:pt x="1647" y="56"/>
                    <a:pt x="1591" y="0"/>
                    <a:pt x="1522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16"/>
            <p:cNvSpPr>
              <a:spLocks/>
            </p:cNvSpPr>
            <p:nvPr/>
          </p:nvSpPr>
          <p:spPr bwMode="auto">
            <a:xfrm>
              <a:off x="5830910" y="1527175"/>
              <a:ext cx="31750" cy="31750"/>
            </a:xfrm>
            <a:custGeom>
              <a:avLst/>
              <a:gdLst>
                <a:gd name="T0" fmla="*/ 213 w 250"/>
                <a:gd name="T1" fmla="*/ 37 h 250"/>
                <a:gd name="T2" fmla="*/ 125 w 250"/>
                <a:gd name="T3" fmla="*/ 0 h 250"/>
                <a:gd name="T4" fmla="*/ 36 w 250"/>
                <a:gd name="T5" fmla="*/ 37 h 250"/>
                <a:gd name="T6" fmla="*/ 0 w 250"/>
                <a:gd name="T7" fmla="*/ 125 h 250"/>
                <a:gd name="T8" fmla="*/ 36 w 250"/>
                <a:gd name="T9" fmla="*/ 214 h 250"/>
                <a:gd name="T10" fmla="*/ 125 w 250"/>
                <a:gd name="T11" fmla="*/ 250 h 250"/>
                <a:gd name="T12" fmla="*/ 213 w 250"/>
                <a:gd name="T13" fmla="*/ 214 h 250"/>
                <a:gd name="T14" fmla="*/ 250 w 250"/>
                <a:gd name="T15" fmla="*/ 125 h 250"/>
                <a:gd name="T16" fmla="*/ 213 w 250"/>
                <a:gd name="T17" fmla="*/ 3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250">
                  <a:moveTo>
                    <a:pt x="213" y="37"/>
                  </a:moveTo>
                  <a:cubicBezTo>
                    <a:pt x="190" y="14"/>
                    <a:pt x="158" y="0"/>
                    <a:pt x="125" y="0"/>
                  </a:cubicBezTo>
                  <a:cubicBezTo>
                    <a:pt x="92" y="0"/>
                    <a:pt x="60" y="14"/>
                    <a:pt x="36" y="37"/>
                  </a:cubicBezTo>
                  <a:cubicBezTo>
                    <a:pt x="13" y="60"/>
                    <a:pt x="0" y="92"/>
                    <a:pt x="0" y="125"/>
                  </a:cubicBezTo>
                  <a:cubicBezTo>
                    <a:pt x="0" y="158"/>
                    <a:pt x="13" y="190"/>
                    <a:pt x="36" y="214"/>
                  </a:cubicBezTo>
                  <a:cubicBezTo>
                    <a:pt x="60" y="237"/>
                    <a:pt x="92" y="250"/>
                    <a:pt x="125" y="250"/>
                  </a:cubicBezTo>
                  <a:cubicBezTo>
                    <a:pt x="158" y="250"/>
                    <a:pt x="190" y="237"/>
                    <a:pt x="213" y="214"/>
                  </a:cubicBezTo>
                  <a:cubicBezTo>
                    <a:pt x="237" y="190"/>
                    <a:pt x="250" y="158"/>
                    <a:pt x="250" y="125"/>
                  </a:cubicBezTo>
                  <a:cubicBezTo>
                    <a:pt x="250" y="92"/>
                    <a:pt x="237" y="60"/>
                    <a:pt x="213" y="37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17"/>
            <p:cNvSpPr>
              <a:spLocks/>
            </p:cNvSpPr>
            <p:nvPr/>
          </p:nvSpPr>
          <p:spPr bwMode="auto">
            <a:xfrm>
              <a:off x="5902348" y="1527175"/>
              <a:ext cx="134938" cy="31750"/>
            </a:xfrm>
            <a:custGeom>
              <a:avLst/>
              <a:gdLst>
                <a:gd name="T0" fmla="*/ 959 w 1084"/>
                <a:gd name="T1" fmla="*/ 0 h 250"/>
                <a:gd name="T2" fmla="*/ 125 w 1084"/>
                <a:gd name="T3" fmla="*/ 0 h 250"/>
                <a:gd name="T4" fmla="*/ 0 w 1084"/>
                <a:gd name="T5" fmla="*/ 125 h 250"/>
                <a:gd name="T6" fmla="*/ 125 w 1084"/>
                <a:gd name="T7" fmla="*/ 250 h 250"/>
                <a:gd name="T8" fmla="*/ 959 w 1084"/>
                <a:gd name="T9" fmla="*/ 250 h 250"/>
                <a:gd name="T10" fmla="*/ 1084 w 1084"/>
                <a:gd name="T11" fmla="*/ 125 h 250"/>
                <a:gd name="T12" fmla="*/ 959 w 1084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4" h="250">
                  <a:moveTo>
                    <a:pt x="959" y="0"/>
                  </a:moveTo>
                  <a:lnTo>
                    <a:pt x="125" y="0"/>
                  </a:lnTo>
                  <a:cubicBezTo>
                    <a:pt x="55" y="0"/>
                    <a:pt x="0" y="56"/>
                    <a:pt x="0" y="125"/>
                  </a:cubicBezTo>
                  <a:cubicBezTo>
                    <a:pt x="0" y="194"/>
                    <a:pt x="55" y="250"/>
                    <a:pt x="125" y="250"/>
                  </a:cubicBezTo>
                  <a:lnTo>
                    <a:pt x="959" y="250"/>
                  </a:lnTo>
                  <a:cubicBezTo>
                    <a:pt x="1028" y="250"/>
                    <a:pt x="1084" y="194"/>
                    <a:pt x="1084" y="125"/>
                  </a:cubicBezTo>
                  <a:cubicBezTo>
                    <a:pt x="1084" y="56"/>
                    <a:pt x="1028" y="0"/>
                    <a:pt x="959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18"/>
            <p:cNvSpPr>
              <a:spLocks/>
            </p:cNvSpPr>
            <p:nvPr/>
          </p:nvSpPr>
          <p:spPr bwMode="auto">
            <a:xfrm>
              <a:off x="5830910" y="1376363"/>
              <a:ext cx="206376" cy="31750"/>
            </a:xfrm>
            <a:custGeom>
              <a:avLst/>
              <a:gdLst>
                <a:gd name="T0" fmla="*/ 1522 w 1647"/>
                <a:gd name="T1" fmla="*/ 0 h 250"/>
                <a:gd name="T2" fmla="*/ 125 w 1647"/>
                <a:gd name="T3" fmla="*/ 0 h 250"/>
                <a:gd name="T4" fmla="*/ 0 w 1647"/>
                <a:gd name="T5" fmla="*/ 125 h 250"/>
                <a:gd name="T6" fmla="*/ 125 w 1647"/>
                <a:gd name="T7" fmla="*/ 250 h 250"/>
                <a:gd name="T8" fmla="*/ 1522 w 1647"/>
                <a:gd name="T9" fmla="*/ 250 h 250"/>
                <a:gd name="T10" fmla="*/ 1647 w 1647"/>
                <a:gd name="T11" fmla="*/ 125 h 250"/>
                <a:gd name="T12" fmla="*/ 1522 w 1647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7" h="250">
                  <a:moveTo>
                    <a:pt x="1522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cubicBezTo>
                    <a:pt x="0" y="194"/>
                    <a:pt x="56" y="250"/>
                    <a:pt x="125" y="250"/>
                  </a:cubicBezTo>
                  <a:lnTo>
                    <a:pt x="1522" y="250"/>
                  </a:lnTo>
                  <a:cubicBezTo>
                    <a:pt x="1591" y="250"/>
                    <a:pt x="1647" y="194"/>
                    <a:pt x="1647" y="125"/>
                  </a:cubicBezTo>
                  <a:cubicBezTo>
                    <a:pt x="1647" y="56"/>
                    <a:pt x="1591" y="0"/>
                    <a:pt x="1522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19"/>
            <p:cNvSpPr>
              <a:spLocks noEditPoints="1"/>
            </p:cNvSpPr>
            <p:nvPr/>
          </p:nvSpPr>
          <p:spPr bwMode="auto">
            <a:xfrm>
              <a:off x="6081736" y="1376363"/>
              <a:ext cx="206376" cy="182563"/>
            </a:xfrm>
            <a:custGeom>
              <a:avLst/>
              <a:gdLst>
                <a:gd name="T0" fmla="*/ 1522 w 1647"/>
                <a:gd name="T1" fmla="*/ 0 h 1450"/>
                <a:gd name="T2" fmla="*/ 125 w 1647"/>
                <a:gd name="T3" fmla="*/ 0 h 1450"/>
                <a:gd name="T4" fmla="*/ 0 w 1647"/>
                <a:gd name="T5" fmla="*/ 125 h 1450"/>
                <a:gd name="T6" fmla="*/ 0 w 1647"/>
                <a:gd name="T7" fmla="*/ 1325 h 1450"/>
                <a:gd name="T8" fmla="*/ 125 w 1647"/>
                <a:gd name="T9" fmla="*/ 1450 h 1450"/>
                <a:gd name="T10" fmla="*/ 1522 w 1647"/>
                <a:gd name="T11" fmla="*/ 1450 h 1450"/>
                <a:gd name="T12" fmla="*/ 1647 w 1647"/>
                <a:gd name="T13" fmla="*/ 1325 h 1450"/>
                <a:gd name="T14" fmla="*/ 1647 w 1647"/>
                <a:gd name="T15" fmla="*/ 125 h 1450"/>
                <a:gd name="T16" fmla="*/ 1522 w 1647"/>
                <a:gd name="T17" fmla="*/ 0 h 1450"/>
                <a:gd name="T18" fmla="*/ 1397 w 1647"/>
                <a:gd name="T19" fmla="*/ 1200 h 1450"/>
                <a:gd name="T20" fmla="*/ 250 w 1647"/>
                <a:gd name="T21" fmla="*/ 1200 h 1450"/>
                <a:gd name="T22" fmla="*/ 250 w 1647"/>
                <a:gd name="T23" fmla="*/ 250 h 1450"/>
                <a:gd name="T24" fmla="*/ 1397 w 1647"/>
                <a:gd name="T25" fmla="*/ 250 h 1450"/>
                <a:gd name="T26" fmla="*/ 1397 w 1647"/>
                <a:gd name="T27" fmla="*/ 1200 h 1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47" h="1450">
                  <a:moveTo>
                    <a:pt x="1522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lnTo>
                    <a:pt x="0" y="1325"/>
                  </a:lnTo>
                  <a:cubicBezTo>
                    <a:pt x="0" y="1394"/>
                    <a:pt x="56" y="1450"/>
                    <a:pt x="125" y="1450"/>
                  </a:cubicBezTo>
                  <a:lnTo>
                    <a:pt x="1522" y="1450"/>
                  </a:lnTo>
                  <a:cubicBezTo>
                    <a:pt x="1591" y="1450"/>
                    <a:pt x="1647" y="1394"/>
                    <a:pt x="1647" y="1325"/>
                  </a:cubicBezTo>
                  <a:lnTo>
                    <a:pt x="1647" y="125"/>
                  </a:lnTo>
                  <a:cubicBezTo>
                    <a:pt x="1647" y="56"/>
                    <a:pt x="1591" y="0"/>
                    <a:pt x="1522" y="0"/>
                  </a:cubicBezTo>
                  <a:close/>
                  <a:moveTo>
                    <a:pt x="1397" y="1200"/>
                  </a:moveTo>
                  <a:lnTo>
                    <a:pt x="250" y="1200"/>
                  </a:lnTo>
                  <a:lnTo>
                    <a:pt x="250" y="250"/>
                  </a:lnTo>
                  <a:lnTo>
                    <a:pt x="1397" y="250"/>
                  </a:lnTo>
                  <a:lnTo>
                    <a:pt x="1397" y="1200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20"/>
            <p:cNvSpPr>
              <a:spLocks noEditPoints="1"/>
            </p:cNvSpPr>
            <p:nvPr/>
          </p:nvSpPr>
          <p:spPr bwMode="auto">
            <a:xfrm>
              <a:off x="5743597" y="819150"/>
              <a:ext cx="633415" cy="801688"/>
            </a:xfrm>
            <a:custGeom>
              <a:avLst/>
              <a:gdLst>
                <a:gd name="T0" fmla="*/ 5013 w 5050"/>
                <a:gd name="T1" fmla="*/ 1237 h 6400"/>
                <a:gd name="T2" fmla="*/ 3813 w 5050"/>
                <a:gd name="T3" fmla="*/ 37 h 6400"/>
                <a:gd name="T4" fmla="*/ 3725 w 5050"/>
                <a:gd name="T5" fmla="*/ 0 h 6400"/>
                <a:gd name="T6" fmla="*/ 375 w 5050"/>
                <a:gd name="T7" fmla="*/ 0 h 6400"/>
                <a:gd name="T8" fmla="*/ 0 w 5050"/>
                <a:gd name="T9" fmla="*/ 375 h 6400"/>
                <a:gd name="T10" fmla="*/ 0 w 5050"/>
                <a:gd name="T11" fmla="*/ 6025 h 6400"/>
                <a:gd name="T12" fmla="*/ 375 w 5050"/>
                <a:gd name="T13" fmla="*/ 6400 h 6400"/>
                <a:gd name="T14" fmla="*/ 4675 w 5050"/>
                <a:gd name="T15" fmla="*/ 6400 h 6400"/>
                <a:gd name="T16" fmla="*/ 5050 w 5050"/>
                <a:gd name="T17" fmla="*/ 6025 h 6400"/>
                <a:gd name="T18" fmla="*/ 5050 w 5050"/>
                <a:gd name="T19" fmla="*/ 1325 h 6400"/>
                <a:gd name="T20" fmla="*/ 5013 w 5050"/>
                <a:gd name="T21" fmla="*/ 1237 h 6400"/>
                <a:gd name="T22" fmla="*/ 3850 w 5050"/>
                <a:gd name="T23" fmla="*/ 427 h 6400"/>
                <a:gd name="T24" fmla="*/ 4623 w 5050"/>
                <a:gd name="T25" fmla="*/ 1200 h 6400"/>
                <a:gd name="T26" fmla="*/ 3975 w 5050"/>
                <a:gd name="T27" fmla="*/ 1200 h 6400"/>
                <a:gd name="T28" fmla="*/ 3850 w 5050"/>
                <a:gd name="T29" fmla="*/ 1075 h 6400"/>
                <a:gd name="T30" fmla="*/ 3850 w 5050"/>
                <a:gd name="T31" fmla="*/ 427 h 6400"/>
                <a:gd name="T32" fmla="*/ 4800 w 5050"/>
                <a:gd name="T33" fmla="*/ 6025 h 6400"/>
                <a:gd name="T34" fmla="*/ 4675 w 5050"/>
                <a:gd name="T35" fmla="*/ 6150 h 6400"/>
                <a:gd name="T36" fmla="*/ 375 w 5050"/>
                <a:gd name="T37" fmla="*/ 6150 h 6400"/>
                <a:gd name="T38" fmla="*/ 250 w 5050"/>
                <a:gd name="T39" fmla="*/ 6025 h 6400"/>
                <a:gd name="T40" fmla="*/ 250 w 5050"/>
                <a:gd name="T41" fmla="*/ 375 h 6400"/>
                <a:gd name="T42" fmla="*/ 375 w 5050"/>
                <a:gd name="T43" fmla="*/ 250 h 6400"/>
                <a:gd name="T44" fmla="*/ 3600 w 5050"/>
                <a:gd name="T45" fmla="*/ 250 h 6400"/>
                <a:gd name="T46" fmla="*/ 3600 w 5050"/>
                <a:gd name="T47" fmla="*/ 1075 h 6400"/>
                <a:gd name="T48" fmla="*/ 3975 w 5050"/>
                <a:gd name="T49" fmla="*/ 1450 h 6400"/>
                <a:gd name="T50" fmla="*/ 4800 w 5050"/>
                <a:gd name="T51" fmla="*/ 1450 h 6400"/>
                <a:gd name="T52" fmla="*/ 4800 w 5050"/>
                <a:gd name="T53" fmla="*/ 6025 h 6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50" h="6400">
                  <a:moveTo>
                    <a:pt x="5013" y="1237"/>
                  </a:moveTo>
                  <a:lnTo>
                    <a:pt x="3813" y="37"/>
                  </a:lnTo>
                  <a:cubicBezTo>
                    <a:pt x="3790" y="13"/>
                    <a:pt x="3758" y="0"/>
                    <a:pt x="3725" y="0"/>
                  </a:cubicBezTo>
                  <a:lnTo>
                    <a:pt x="375" y="0"/>
                  </a:lnTo>
                  <a:cubicBezTo>
                    <a:pt x="168" y="0"/>
                    <a:pt x="0" y="168"/>
                    <a:pt x="0" y="375"/>
                  </a:cubicBezTo>
                  <a:lnTo>
                    <a:pt x="0" y="6025"/>
                  </a:lnTo>
                  <a:cubicBezTo>
                    <a:pt x="0" y="6232"/>
                    <a:pt x="168" y="6400"/>
                    <a:pt x="375" y="6400"/>
                  </a:cubicBezTo>
                  <a:lnTo>
                    <a:pt x="4675" y="6400"/>
                  </a:lnTo>
                  <a:cubicBezTo>
                    <a:pt x="4881" y="6400"/>
                    <a:pt x="5050" y="6232"/>
                    <a:pt x="5050" y="6025"/>
                  </a:cubicBezTo>
                  <a:lnTo>
                    <a:pt x="5050" y="1325"/>
                  </a:lnTo>
                  <a:cubicBezTo>
                    <a:pt x="5050" y="1292"/>
                    <a:pt x="5037" y="1260"/>
                    <a:pt x="5013" y="1237"/>
                  </a:cubicBezTo>
                  <a:close/>
                  <a:moveTo>
                    <a:pt x="3850" y="427"/>
                  </a:moveTo>
                  <a:lnTo>
                    <a:pt x="4623" y="1200"/>
                  </a:lnTo>
                  <a:lnTo>
                    <a:pt x="3975" y="1200"/>
                  </a:lnTo>
                  <a:cubicBezTo>
                    <a:pt x="3906" y="1200"/>
                    <a:pt x="3850" y="1144"/>
                    <a:pt x="3850" y="1075"/>
                  </a:cubicBezTo>
                  <a:lnTo>
                    <a:pt x="3850" y="427"/>
                  </a:lnTo>
                  <a:close/>
                  <a:moveTo>
                    <a:pt x="4800" y="6025"/>
                  </a:moveTo>
                  <a:cubicBezTo>
                    <a:pt x="4800" y="6094"/>
                    <a:pt x="4744" y="6150"/>
                    <a:pt x="4675" y="6150"/>
                  </a:cubicBezTo>
                  <a:lnTo>
                    <a:pt x="375" y="6150"/>
                  </a:lnTo>
                  <a:cubicBezTo>
                    <a:pt x="306" y="6150"/>
                    <a:pt x="250" y="6094"/>
                    <a:pt x="250" y="6025"/>
                  </a:cubicBezTo>
                  <a:lnTo>
                    <a:pt x="250" y="375"/>
                  </a:lnTo>
                  <a:cubicBezTo>
                    <a:pt x="250" y="306"/>
                    <a:pt x="306" y="250"/>
                    <a:pt x="375" y="250"/>
                  </a:cubicBezTo>
                  <a:lnTo>
                    <a:pt x="3600" y="250"/>
                  </a:lnTo>
                  <a:lnTo>
                    <a:pt x="3600" y="1075"/>
                  </a:lnTo>
                  <a:cubicBezTo>
                    <a:pt x="3600" y="1282"/>
                    <a:pt x="3768" y="1450"/>
                    <a:pt x="3975" y="1450"/>
                  </a:cubicBezTo>
                  <a:lnTo>
                    <a:pt x="4800" y="1450"/>
                  </a:lnTo>
                  <a:lnTo>
                    <a:pt x="4800" y="6025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21"/>
            <p:cNvSpPr>
              <a:spLocks noEditPoints="1"/>
            </p:cNvSpPr>
            <p:nvPr/>
          </p:nvSpPr>
          <p:spPr bwMode="auto">
            <a:xfrm>
              <a:off x="5830910" y="881063"/>
              <a:ext cx="331789" cy="150813"/>
            </a:xfrm>
            <a:custGeom>
              <a:avLst/>
              <a:gdLst>
                <a:gd name="T0" fmla="*/ 2525 w 2650"/>
                <a:gd name="T1" fmla="*/ 0 h 1200"/>
                <a:gd name="T2" fmla="*/ 125 w 2650"/>
                <a:gd name="T3" fmla="*/ 0 h 1200"/>
                <a:gd name="T4" fmla="*/ 0 w 2650"/>
                <a:gd name="T5" fmla="*/ 125 h 1200"/>
                <a:gd name="T6" fmla="*/ 0 w 2650"/>
                <a:gd name="T7" fmla="*/ 1075 h 1200"/>
                <a:gd name="T8" fmla="*/ 125 w 2650"/>
                <a:gd name="T9" fmla="*/ 1200 h 1200"/>
                <a:gd name="T10" fmla="*/ 2525 w 2650"/>
                <a:gd name="T11" fmla="*/ 1200 h 1200"/>
                <a:gd name="T12" fmla="*/ 2650 w 2650"/>
                <a:gd name="T13" fmla="*/ 1075 h 1200"/>
                <a:gd name="T14" fmla="*/ 2650 w 2650"/>
                <a:gd name="T15" fmla="*/ 125 h 1200"/>
                <a:gd name="T16" fmla="*/ 2525 w 2650"/>
                <a:gd name="T17" fmla="*/ 0 h 1200"/>
                <a:gd name="T18" fmla="*/ 2400 w 2650"/>
                <a:gd name="T19" fmla="*/ 950 h 1200"/>
                <a:gd name="T20" fmla="*/ 250 w 2650"/>
                <a:gd name="T21" fmla="*/ 950 h 1200"/>
                <a:gd name="T22" fmla="*/ 250 w 2650"/>
                <a:gd name="T23" fmla="*/ 250 h 1200"/>
                <a:gd name="T24" fmla="*/ 2400 w 2650"/>
                <a:gd name="T25" fmla="*/ 250 h 1200"/>
                <a:gd name="T26" fmla="*/ 2400 w 2650"/>
                <a:gd name="T27" fmla="*/ 95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50" h="1200">
                  <a:moveTo>
                    <a:pt x="2525" y="0"/>
                  </a:moveTo>
                  <a:lnTo>
                    <a:pt x="125" y="0"/>
                  </a:lnTo>
                  <a:cubicBezTo>
                    <a:pt x="56" y="0"/>
                    <a:pt x="0" y="56"/>
                    <a:pt x="0" y="125"/>
                  </a:cubicBezTo>
                  <a:lnTo>
                    <a:pt x="0" y="1075"/>
                  </a:lnTo>
                  <a:cubicBezTo>
                    <a:pt x="0" y="1144"/>
                    <a:pt x="56" y="1200"/>
                    <a:pt x="125" y="1200"/>
                  </a:cubicBezTo>
                  <a:lnTo>
                    <a:pt x="2525" y="1200"/>
                  </a:lnTo>
                  <a:cubicBezTo>
                    <a:pt x="2594" y="1200"/>
                    <a:pt x="2650" y="1144"/>
                    <a:pt x="2650" y="1075"/>
                  </a:cubicBezTo>
                  <a:lnTo>
                    <a:pt x="2650" y="125"/>
                  </a:lnTo>
                  <a:cubicBezTo>
                    <a:pt x="2650" y="56"/>
                    <a:pt x="2594" y="0"/>
                    <a:pt x="2525" y="0"/>
                  </a:cubicBezTo>
                  <a:close/>
                  <a:moveTo>
                    <a:pt x="2400" y="950"/>
                  </a:moveTo>
                  <a:lnTo>
                    <a:pt x="250" y="950"/>
                  </a:lnTo>
                  <a:lnTo>
                    <a:pt x="250" y="250"/>
                  </a:lnTo>
                  <a:lnTo>
                    <a:pt x="2400" y="250"/>
                  </a:lnTo>
                  <a:lnTo>
                    <a:pt x="2400" y="950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22"/>
            <p:cNvSpPr>
              <a:spLocks/>
            </p:cNvSpPr>
            <p:nvPr/>
          </p:nvSpPr>
          <p:spPr bwMode="auto">
            <a:xfrm>
              <a:off x="6413525" y="1169988"/>
              <a:ext cx="31750" cy="31750"/>
            </a:xfrm>
            <a:custGeom>
              <a:avLst/>
              <a:gdLst>
                <a:gd name="T0" fmla="*/ 213 w 250"/>
                <a:gd name="T1" fmla="*/ 37 h 250"/>
                <a:gd name="T2" fmla="*/ 125 w 250"/>
                <a:gd name="T3" fmla="*/ 0 h 250"/>
                <a:gd name="T4" fmla="*/ 37 w 250"/>
                <a:gd name="T5" fmla="*/ 37 h 250"/>
                <a:gd name="T6" fmla="*/ 0 w 250"/>
                <a:gd name="T7" fmla="*/ 125 h 250"/>
                <a:gd name="T8" fmla="*/ 37 w 250"/>
                <a:gd name="T9" fmla="*/ 213 h 250"/>
                <a:gd name="T10" fmla="*/ 125 w 250"/>
                <a:gd name="T11" fmla="*/ 250 h 250"/>
                <a:gd name="T12" fmla="*/ 213 w 250"/>
                <a:gd name="T13" fmla="*/ 213 h 250"/>
                <a:gd name="T14" fmla="*/ 250 w 250"/>
                <a:gd name="T15" fmla="*/ 125 h 250"/>
                <a:gd name="T16" fmla="*/ 213 w 250"/>
                <a:gd name="T17" fmla="*/ 3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250">
                  <a:moveTo>
                    <a:pt x="213" y="37"/>
                  </a:moveTo>
                  <a:cubicBezTo>
                    <a:pt x="190" y="13"/>
                    <a:pt x="158" y="0"/>
                    <a:pt x="125" y="0"/>
                  </a:cubicBezTo>
                  <a:cubicBezTo>
                    <a:pt x="92" y="0"/>
                    <a:pt x="60" y="13"/>
                    <a:pt x="37" y="37"/>
                  </a:cubicBezTo>
                  <a:cubicBezTo>
                    <a:pt x="13" y="60"/>
                    <a:pt x="0" y="92"/>
                    <a:pt x="0" y="125"/>
                  </a:cubicBezTo>
                  <a:cubicBezTo>
                    <a:pt x="0" y="158"/>
                    <a:pt x="13" y="190"/>
                    <a:pt x="37" y="213"/>
                  </a:cubicBezTo>
                  <a:cubicBezTo>
                    <a:pt x="60" y="237"/>
                    <a:pt x="92" y="250"/>
                    <a:pt x="125" y="250"/>
                  </a:cubicBezTo>
                  <a:cubicBezTo>
                    <a:pt x="158" y="250"/>
                    <a:pt x="190" y="237"/>
                    <a:pt x="213" y="213"/>
                  </a:cubicBezTo>
                  <a:cubicBezTo>
                    <a:pt x="237" y="190"/>
                    <a:pt x="250" y="158"/>
                    <a:pt x="250" y="125"/>
                  </a:cubicBezTo>
                  <a:cubicBezTo>
                    <a:pt x="250" y="92"/>
                    <a:pt x="237" y="60"/>
                    <a:pt x="213" y="37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23"/>
            <p:cNvSpPr>
              <a:spLocks noEditPoints="1"/>
            </p:cNvSpPr>
            <p:nvPr/>
          </p:nvSpPr>
          <p:spPr bwMode="auto">
            <a:xfrm>
              <a:off x="6413525" y="903288"/>
              <a:ext cx="131763" cy="633413"/>
            </a:xfrm>
            <a:custGeom>
              <a:avLst/>
              <a:gdLst>
                <a:gd name="T0" fmla="*/ 752 w 1050"/>
                <a:gd name="T1" fmla="*/ 0 h 5050"/>
                <a:gd name="T2" fmla="*/ 298 w 1050"/>
                <a:gd name="T3" fmla="*/ 0 h 5050"/>
                <a:gd name="T4" fmla="*/ 0 w 1050"/>
                <a:gd name="T5" fmla="*/ 298 h 5050"/>
                <a:gd name="T6" fmla="*/ 0 w 1050"/>
                <a:gd name="T7" fmla="*/ 1704 h 5050"/>
                <a:gd name="T8" fmla="*/ 125 w 1050"/>
                <a:gd name="T9" fmla="*/ 1829 h 5050"/>
                <a:gd name="T10" fmla="*/ 250 w 1050"/>
                <a:gd name="T11" fmla="*/ 1704 h 5050"/>
                <a:gd name="T12" fmla="*/ 250 w 1050"/>
                <a:gd name="T13" fmla="*/ 830 h 5050"/>
                <a:gd name="T14" fmla="*/ 800 w 1050"/>
                <a:gd name="T15" fmla="*/ 830 h 5050"/>
                <a:gd name="T16" fmla="*/ 800 w 1050"/>
                <a:gd name="T17" fmla="*/ 3906 h 5050"/>
                <a:gd name="T18" fmla="*/ 250 w 1050"/>
                <a:gd name="T19" fmla="*/ 3906 h 5050"/>
                <a:gd name="T20" fmla="*/ 250 w 1050"/>
                <a:gd name="T21" fmla="*/ 2753 h 5050"/>
                <a:gd name="T22" fmla="*/ 125 w 1050"/>
                <a:gd name="T23" fmla="*/ 2628 h 5050"/>
                <a:gd name="T24" fmla="*/ 0 w 1050"/>
                <a:gd name="T25" fmla="*/ 2753 h 5050"/>
                <a:gd name="T26" fmla="*/ 0 w 1050"/>
                <a:gd name="T27" fmla="*/ 4031 h 5050"/>
                <a:gd name="T28" fmla="*/ 11 w 1050"/>
                <a:gd name="T29" fmla="*/ 4082 h 5050"/>
                <a:gd name="T30" fmla="*/ 411 w 1050"/>
                <a:gd name="T31" fmla="*/ 4976 h 5050"/>
                <a:gd name="T32" fmla="*/ 525 w 1050"/>
                <a:gd name="T33" fmla="*/ 5050 h 5050"/>
                <a:gd name="T34" fmla="*/ 639 w 1050"/>
                <a:gd name="T35" fmla="*/ 4976 h 5050"/>
                <a:gd name="T36" fmla="*/ 1039 w 1050"/>
                <a:gd name="T37" fmla="*/ 4082 h 5050"/>
                <a:gd name="T38" fmla="*/ 1050 w 1050"/>
                <a:gd name="T39" fmla="*/ 4031 h 5050"/>
                <a:gd name="T40" fmla="*/ 1050 w 1050"/>
                <a:gd name="T41" fmla="*/ 298 h 5050"/>
                <a:gd name="T42" fmla="*/ 752 w 1050"/>
                <a:gd name="T43" fmla="*/ 0 h 5050"/>
                <a:gd name="T44" fmla="*/ 525 w 1050"/>
                <a:gd name="T45" fmla="*/ 4619 h 5050"/>
                <a:gd name="T46" fmla="*/ 318 w 1050"/>
                <a:gd name="T47" fmla="*/ 4156 h 5050"/>
                <a:gd name="T48" fmla="*/ 732 w 1050"/>
                <a:gd name="T49" fmla="*/ 4156 h 5050"/>
                <a:gd name="T50" fmla="*/ 525 w 1050"/>
                <a:gd name="T51" fmla="*/ 4619 h 5050"/>
                <a:gd name="T52" fmla="*/ 800 w 1050"/>
                <a:gd name="T53" fmla="*/ 580 h 5050"/>
                <a:gd name="T54" fmla="*/ 250 w 1050"/>
                <a:gd name="T55" fmla="*/ 580 h 5050"/>
                <a:gd name="T56" fmla="*/ 250 w 1050"/>
                <a:gd name="T57" fmla="*/ 298 h 5050"/>
                <a:gd name="T58" fmla="*/ 298 w 1050"/>
                <a:gd name="T59" fmla="*/ 250 h 5050"/>
                <a:gd name="T60" fmla="*/ 752 w 1050"/>
                <a:gd name="T61" fmla="*/ 250 h 5050"/>
                <a:gd name="T62" fmla="*/ 800 w 1050"/>
                <a:gd name="T63" fmla="*/ 298 h 5050"/>
                <a:gd name="T64" fmla="*/ 800 w 1050"/>
                <a:gd name="T65" fmla="*/ 580 h 5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0" h="5050">
                  <a:moveTo>
                    <a:pt x="752" y="0"/>
                  </a:moveTo>
                  <a:lnTo>
                    <a:pt x="298" y="0"/>
                  </a:lnTo>
                  <a:cubicBezTo>
                    <a:pt x="134" y="0"/>
                    <a:pt x="0" y="134"/>
                    <a:pt x="0" y="298"/>
                  </a:cubicBezTo>
                  <a:lnTo>
                    <a:pt x="0" y="1704"/>
                  </a:lnTo>
                  <a:cubicBezTo>
                    <a:pt x="0" y="1773"/>
                    <a:pt x="56" y="1829"/>
                    <a:pt x="125" y="1829"/>
                  </a:cubicBezTo>
                  <a:cubicBezTo>
                    <a:pt x="194" y="1829"/>
                    <a:pt x="250" y="1773"/>
                    <a:pt x="250" y="1704"/>
                  </a:cubicBezTo>
                  <a:lnTo>
                    <a:pt x="250" y="830"/>
                  </a:lnTo>
                  <a:lnTo>
                    <a:pt x="800" y="830"/>
                  </a:lnTo>
                  <a:lnTo>
                    <a:pt x="800" y="3906"/>
                  </a:lnTo>
                  <a:lnTo>
                    <a:pt x="250" y="3906"/>
                  </a:lnTo>
                  <a:lnTo>
                    <a:pt x="250" y="2753"/>
                  </a:lnTo>
                  <a:cubicBezTo>
                    <a:pt x="250" y="2683"/>
                    <a:pt x="194" y="2628"/>
                    <a:pt x="125" y="2628"/>
                  </a:cubicBezTo>
                  <a:cubicBezTo>
                    <a:pt x="56" y="2628"/>
                    <a:pt x="0" y="2683"/>
                    <a:pt x="0" y="2753"/>
                  </a:cubicBezTo>
                  <a:lnTo>
                    <a:pt x="0" y="4031"/>
                  </a:lnTo>
                  <a:cubicBezTo>
                    <a:pt x="0" y="4049"/>
                    <a:pt x="4" y="4066"/>
                    <a:pt x="11" y="4082"/>
                  </a:cubicBezTo>
                  <a:lnTo>
                    <a:pt x="411" y="4976"/>
                  </a:lnTo>
                  <a:cubicBezTo>
                    <a:pt x="431" y="5021"/>
                    <a:pt x="476" y="5050"/>
                    <a:pt x="525" y="5050"/>
                  </a:cubicBezTo>
                  <a:cubicBezTo>
                    <a:pt x="574" y="5050"/>
                    <a:pt x="619" y="5021"/>
                    <a:pt x="639" y="4976"/>
                  </a:cubicBezTo>
                  <a:lnTo>
                    <a:pt x="1039" y="4082"/>
                  </a:lnTo>
                  <a:cubicBezTo>
                    <a:pt x="1046" y="4066"/>
                    <a:pt x="1050" y="4049"/>
                    <a:pt x="1050" y="4031"/>
                  </a:cubicBezTo>
                  <a:lnTo>
                    <a:pt x="1050" y="298"/>
                  </a:lnTo>
                  <a:cubicBezTo>
                    <a:pt x="1050" y="134"/>
                    <a:pt x="916" y="0"/>
                    <a:pt x="752" y="0"/>
                  </a:cubicBezTo>
                  <a:close/>
                  <a:moveTo>
                    <a:pt x="525" y="4619"/>
                  </a:moveTo>
                  <a:lnTo>
                    <a:pt x="318" y="4156"/>
                  </a:lnTo>
                  <a:lnTo>
                    <a:pt x="732" y="4156"/>
                  </a:lnTo>
                  <a:lnTo>
                    <a:pt x="525" y="4619"/>
                  </a:lnTo>
                  <a:close/>
                  <a:moveTo>
                    <a:pt x="800" y="580"/>
                  </a:moveTo>
                  <a:lnTo>
                    <a:pt x="250" y="580"/>
                  </a:lnTo>
                  <a:lnTo>
                    <a:pt x="250" y="298"/>
                  </a:lnTo>
                  <a:cubicBezTo>
                    <a:pt x="250" y="272"/>
                    <a:pt x="272" y="250"/>
                    <a:pt x="298" y="250"/>
                  </a:cubicBezTo>
                  <a:lnTo>
                    <a:pt x="752" y="250"/>
                  </a:lnTo>
                  <a:cubicBezTo>
                    <a:pt x="778" y="250"/>
                    <a:pt x="800" y="272"/>
                    <a:pt x="800" y="298"/>
                  </a:cubicBezTo>
                  <a:lnTo>
                    <a:pt x="800" y="580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63"/>
          <p:cNvGrpSpPr>
            <a:grpSpLocks noChangeAspect="1"/>
          </p:cNvGrpSpPr>
          <p:nvPr/>
        </p:nvGrpSpPr>
        <p:grpSpPr bwMode="auto">
          <a:xfrm>
            <a:off x="536796" y="663140"/>
            <a:ext cx="401235" cy="350986"/>
            <a:chOff x="2302" y="230"/>
            <a:chExt cx="535" cy="468"/>
          </a:xfrm>
          <a:solidFill>
            <a:srgbClr val="1C5195"/>
          </a:solidFill>
        </p:grpSpPr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2302" y="230"/>
              <a:ext cx="535" cy="295"/>
            </a:xfrm>
            <a:custGeom>
              <a:avLst/>
              <a:gdLst>
                <a:gd name="T0" fmla="*/ 86 w 224"/>
                <a:gd name="T1" fmla="*/ 122 h 123"/>
                <a:gd name="T2" fmla="*/ 90 w 224"/>
                <a:gd name="T3" fmla="*/ 122 h 123"/>
                <a:gd name="T4" fmla="*/ 222 w 224"/>
                <a:gd name="T5" fmla="*/ 45 h 123"/>
                <a:gd name="T6" fmla="*/ 224 w 224"/>
                <a:gd name="T7" fmla="*/ 43 h 123"/>
                <a:gd name="T8" fmla="*/ 221 w 224"/>
                <a:gd name="T9" fmla="*/ 42 h 123"/>
                <a:gd name="T10" fmla="*/ 139 w 224"/>
                <a:gd name="T11" fmla="*/ 1 h 123"/>
                <a:gd name="T12" fmla="*/ 133 w 224"/>
                <a:gd name="T13" fmla="*/ 1 h 123"/>
                <a:gd name="T14" fmla="*/ 36 w 224"/>
                <a:gd name="T15" fmla="*/ 58 h 123"/>
                <a:gd name="T16" fmla="*/ 0 w 224"/>
                <a:gd name="T17" fmla="*/ 79 h 123"/>
                <a:gd name="T18" fmla="*/ 2 w 224"/>
                <a:gd name="T19" fmla="*/ 80 h 123"/>
                <a:gd name="T20" fmla="*/ 86 w 224"/>
                <a:gd name="T21" fmla="*/ 122 h 123"/>
                <a:gd name="T22" fmla="*/ 24 w 224"/>
                <a:gd name="T23" fmla="*/ 77 h 123"/>
                <a:gd name="T24" fmla="*/ 134 w 224"/>
                <a:gd name="T25" fmla="*/ 12 h 123"/>
                <a:gd name="T26" fmla="*/ 138 w 224"/>
                <a:gd name="T27" fmla="*/ 12 h 123"/>
                <a:gd name="T28" fmla="*/ 200 w 224"/>
                <a:gd name="T29" fmla="*/ 43 h 123"/>
                <a:gd name="T30" fmla="*/ 202 w 224"/>
                <a:gd name="T31" fmla="*/ 44 h 123"/>
                <a:gd name="T32" fmla="*/ 200 w 224"/>
                <a:gd name="T33" fmla="*/ 46 h 123"/>
                <a:gd name="T34" fmla="*/ 90 w 224"/>
                <a:gd name="T35" fmla="*/ 110 h 123"/>
                <a:gd name="T36" fmla="*/ 86 w 224"/>
                <a:gd name="T37" fmla="*/ 110 h 123"/>
                <a:gd name="T38" fmla="*/ 24 w 224"/>
                <a:gd name="T39" fmla="*/ 79 h 123"/>
                <a:gd name="T40" fmla="*/ 22 w 224"/>
                <a:gd name="T41" fmla="*/ 78 h 123"/>
                <a:gd name="T42" fmla="*/ 24 w 224"/>
                <a:gd name="T43" fmla="*/ 7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123">
                  <a:moveTo>
                    <a:pt x="86" y="122"/>
                  </a:moveTo>
                  <a:cubicBezTo>
                    <a:pt x="87" y="123"/>
                    <a:pt x="89" y="123"/>
                    <a:pt x="90" y="122"/>
                  </a:cubicBezTo>
                  <a:cubicBezTo>
                    <a:pt x="134" y="96"/>
                    <a:pt x="178" y="70"/>
                    <a:pt x="222" y="45"/>
                  </a:cubicBezTo>
                  <a:cubicBezTo>
                    <a:pt x="222" y="44"/>
                    <a:pt x="223" y="44"/>
                    <a:pt x="224" y="43"/>
                  </a:cubicBezTo>
                  <a:cubicBezTo>
                    <a:pt x="223" y="43"/>
                    <a:pt x="222" y="42"/>
                    <a:pt x="221" y="42"/>
                  </a:cubicBezTo>
                  <a:cubicBezTo>
                    <a:pt x="194" y="28"/>
                    <a:pt x="166" y="14"/>
                    <a:pt x="139" y="1"/>
                  </a:cubicBezTo>
                  <a:cubicBezTo>
                    <a:pt x="137" y="0"/>
                    <a:pt x="135" y="0"/>
                    <a:pt x="133" y="1"/>
                  </a:cubicBezTo>
                  <a:cubicBezTo>
                    <a:pt x="101" y="20"/>
                    <a:pt x="69" y="39"/>
                    <a:pt x="36" y="58"/>
                  </a:cubicBezTo>
                  <a:cubicBezTo>
                    <a:pt x="24" y="65"/>
                    <a:pt x="13" y="72"/>
                    <a:pt x="0" y="79"/>
                  </a:cubicBezTo>
                  <a:cubicBezTo>
                    <a:pt x="1" y="80"/>
                    <a:pt x="2" y="80"/>
                    <a:pt x="2" y="80"/>
                  </a:cubicBezTo>
                  <a:cubicBezTo>
                    <a:pt x="30" y="94"/>
                    <a:pt x="58" y="108"/>
                    <a:pt x="86" y="122"/>
                  </a:cubicBezTo>
                  <a:close/>
                  <a:moveTo>
                    <a:pt x="24" y="77"/>
                  </a:moveTo>
                  <a:cubicBezTo>
                    <a:pt x="61" y="55"/>
                    <a:pt x="97" y="34"/>
                    <a:pt x="134" y="12"/>
                  </a:cubicBezTo>
                  <a:cubicBezTo>
                    <a:pt x="135" y="12"/>
                    <a:pt x="136" y="11"/>
                    <a:pt x="138" y="12"/>
                  </a:cubicBezTo>
                  <a:cubicBezTo>
                    <a:pt x="158" y="22"/>
                    <a:pt x="179" y="33"/>
                    <a:pt x="200" y="43"/>
                  </a:cubicBezTo>
                  <a:cubicBezTo>
                    <a:pt x="200" y="43"/>
                    <a:pt x="201" y="44"/>
                    <a:pt x="202" y="44"/>
                  </a:cubicBezTo>
                  <a:cubicBezTo>
                    <a:pt x="201" y="45"/>
                    <a:pt x="200" y="45"/>
                    <a:pt x="200" y="46"/>
                  </a:cubicBezTo>
                  <a:cubicBezTo>
                    <a:pt x="163" y="67"/>
                    <a:pt x="126" y="89"/>
                    <a:pt x="90" y="110"/>
                  </a:cubicBezTo>
                  <a:cubicBezTo>
                    <a:pt x="89" y="111"/>
                    <a:pt x="88" y="111"/>
                    <a:pt x="86" y="110"/>
                  </a:cubicBezTo>
                  <a:cubicBezTo>
                    <a:pt x="66" y="100"/>
                    <a:pt x="45" y="90"/>
                    <a:pt x="24" y="79"/>
                  </a:cubicBezTo>
                  <a:cubicBezTo>
                    <a:pt x="24" y="79"/>
                    <a:pt x="23" y="79"/>
                    <a:pt x="22" y="78"/>
                  </a:cubicBezTo>
                  <a:cubicBezTo>
                    <a:pt x="23" y="78"/>
                    <a:pt x="24" y="77"/>
                    <a:pt x="2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" name="Freeform 65"/>
            <p:cNvSpPr>
              <a:spLocks/>
            </p:cNvSpPr>
            <p:nvPr/>
          </p:nvSpPr>
          <p:spPr bwMode="auto">
            <a:xfrm>
              <a:off x="2302" y="362"/>
              <a:ext cx="535" cy="221"/>
            </a:xfrm>
            <a:custGeom>
              <a:avLst/>
              <a:gdLst>
                <a:gd name="T0" fmla="*/ 2 w 224"/>
                <a:gd name="T1" fmla="*/ 50 h 92"/>
                <a:gd name="T2" fmla="*/ 85 w 224"/>
                <a:gd name="T3" fmla="*/ 91 h 92"/>
                <a:gd name="T4" fmla="*/ 91 w 224"/>
                <a:gd name="T5" fmla="*/ 90 h 92"/>
                <a:gd name="T6" fmla="*/ 169 w 224"/>
                <a:gd name="T7" fmla="*/ 45 h 92"/>
                <a:gd name="T8" fmla="*/ 222 w 224"/>
                <a:gd name="T9" fmla="*/ 13 h 92"/>
                <a:gd name="T10" fmla="*/ 224 w 224"/>
                <a:gd name="T11" fmla="*/ 11 h 92"/>
                <a:gd name="T12" fmla="*/ 224 w 224"/>
                <a:gd name="T13" fmla="*/ 0 h 92"/>
                <a:gd name="T14" fmla="*/ 222 w 224"/>
                <a:gd name="T15" fmla="*/ 2 h 92"/>
                <a:gd name="T16" fmla="*/ 90 w 224"/>
                <a:gd name="T17" fmla="*/ 79 h 92"/>
                <a:gd name="T18" fmla="*/ 86 w 224"/>
                <a:gd name="T19" fmla="*/ 79 h 92"/>
                <a:gd name="T20" fmla="*/ 3 w 224"/>
                <a:gd name="T21" fmla="*/ 38 h 92"/>
                <a:gd name="T22" fmla="*/ 0 w 224"/>
                <a:gd name="T23" fmla="*/ 36 h 92"/>
                <a:gd name="T24" fmla="*/ 0 w 224"/>
                <a:gd name="T25" fmla="*/ 45 h 92"/>
                <a:gd name="T26" fmla="*/ 2 w 224"/>
                <a:gd name="T27" fmla="*/ 5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92">
                  <a:moveTo>
                    <a:pt x="2" y="50"/>
                  </a:moveTo>
                  <a:cubicBezTo>
                    <a:pt x="30" y="63"/>
                    <a:pt x="57" y="77"/>
                    <a:pt x="85" y="91"/>
                  </a:cubicBezTo>
                  <a:cubicBezTo>
                    <a:pt x="87" y="92"/>
                    <a:pt x="89" y="92"/>
                    <a:pt x="91" y="90"/>
                  </a:cubicBezTo>
                  <a:cubicBezTo>
                    <a:pt x="117" y="75"/>
                    <a:pt x="143" y="60"/>
                    <a:pt x="169" y="45"/>
                  </a:cubicBezTo>
                  <a:cubicBezTo>
                    <a:pt x="187" y="34"/>
                    <a:pt x="204" y="24"/>
                    <a:pt x="222" y="13"/>
                  </a:cubicBezTo>
                  <a:cubicBezTo>
                    <a:pt x="223" y="13"/>
                    <a:pt x="224" y="12"/>
                    <a:pt x="224" y="11"/>
                  </a:cubicBezTo>
                  <a:cubicBezTo>
                    <a:pt x="224" y="8"/>
                    <a:pt x="224" y="4"/>
                    <a:pt x="224" y="0"/>
                  </a:cubicBezTo>
                  <a:cubicBezTo>
                    <a:pt x="223" y="1"/>
                    <a:pt x="222" y="1"/>
                    <a:pt x="222" y="2"/>
                  </a:cubicBezTo>
                  <a:cubicBezTo>
                    <a:pt x="178" y="27"/>
                    <a:pt x="134" y="53"/>
                    <a:pt x="90" y="79"/>
                  </a:cubicBezTo>
                  <a:cubicBezTo>
                    <a:pt x="89" y="80"/>
                    <a:pt x="87" y="80"/>
                    <a:pt x="86" y="79"/>
                  </a:cubicBezTo>
                  <a:cubicBezTo>
                    <a:pt x="58" y="65"/>
                    <a:pt x="31" y="52"/>
                    <a:pt x="3" y="38"/>
                  </a:cubicBezTo>
                  <a:cubicBezTo>
                    <a:pt x="2" y="37"/>
                    <a:pt x="1" y="37"/>
                    <a:pt x="0" y="36"/>
                  </a:cubicBezTo>
                  <a:cubicBezTo>
                    <a:pt x="0" y="40"/>
                    <a:pt x="0" y="43"/>
                    <a:pt x="0" y="45"/>
                  </a:cubicBezTo>
                  <a:cubicBezTo>
                    <a:pt x="0" y="47"/>
                    <a:pt x="1" y="49"/>
                    <a:pt x="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Freeform 66"/>
            <p:cNvSpPr>
              <a:spLocks/>
            </p:cNvSpPr>
            <p:nvPr/>
          </p:nvSpPr>
          <p:spPr bwMode="auto">
            <a:xfrm>
              <a:off x="2302" y="420"/>
              <a:ext cx="535" cy="220"/>
            </a:xfrm>
            <a:custGeom>
              <a:avLst/>
              <a:gdLst>
                <a:gd name="T0" fmla="*/ 2 w 224"/>
                <a:gd name="T1" fmla="*/ 49 h 92"/>
                <a:gd name="T2" fmla="*/ 85 w 224"/>
                <a:gd name="T3" fmla="*/ 91 h 92"/>
                <a:gd name="T4" fmla="*/ 90 w 224"/>
                <a:gd name="T5" fmla="*/ 91 h 92"/>
                <a:gd name="T6" fmla="*/ 171 w 224"/>
                <a:gd name="T7" fmla="*/ 43 h 92"/>
                <a:gd name="T8" fmla="*/ 222 w 224"/>
                <a:gd name="T9" fmla="*/ 13 h 92"/>
                <a:gd name="T10" fmla="*/ 224 w 224"/>
                <a:gd name="T11" fmla="*/ 11 h 92"/>
                <a:gd name="T12" fmla="*/ 224 w 224"/>
                <a:gd name="T13" fmla="*/ 0 h 92"/>
                <a:gd name="T14" fmla="*/ 222 w 224"/>
                <a:gd name="T15" fmla="*/ 2 h 92"/>
                <a:gd name="T16" fmla="*/ 90 w 224"/>
                <a:gd name="T17" fmla="*/ 79 h 92"/>
                <a:gd name="T18" fmla="*/ 86 w 224"/>
                <a:gd name="T19" fmla="*/ 79 h 92"/>
                <a:gd name="T20" fmla="*/ 3 w 224"/>
                <a:gd name="T21" fmla="*/ 38 h 92"/>
                <a:gd name="T22" fmla="*/ 0 w 224"/>
                <a:gd name="T23" fmla="*/ 36 h 92"/>
                <a:gd name="T24" fmla="*/ 0 w 224"/>
                <a:gd name="T25" fmla="*/ 46 h 92"/>
                <a:gd name="T26" fmla="*/ 2 w 224"/>
                <a:gd name="T27" fmla="*/ 4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92">
                  <a:moveTo>
                    <a:pt x="2" y="49"/>
                  </a:moveTo>
                  <a:cubicBezTo>
                    <a:pt x="30" y="63"/>
                    <a:pt x="58" y="77"/>
                    <a:pt x="85" y="91"/>
                  </a:cubicBezTo>
                  <a:cubicBezTo>
                    <a:pt x="87" y="92"/>
                    <a:pt x="89" y="92"/>
                    <a:pt x="90" y="91"/>
                  </a:cubicBezTo>
                  <a:cubicBezTo>
                    <a:pt x="117" y="75"/>
                    <a:pt x="144" y="59"/>
                    <a:pt x="171" y="43"/>
                  </a:cubicBezTo>
                  <a:cubicBezTo>
                    <a:pt x="188" y="33"/>
                    <a:pt x="205" y="23"/>
                    <a:pt x="222" y="13"/>
                  </a:cubicBezTo>
                  <a:cubicBezTo>
                    <a:pt x="222" y="13"/>
                    <a:pt x="224" y="12"/>
                    <a:pt x="224" y="11"/>
                  </a:cubicBezTo>
                  <a:cubicBezTo>
                    <a:pt x="224" y="8"/>
                    <a:pt x="224" y="4"/>
                    <a:pt x="224" y="0"/>
                  </a:cubicBezTo>
                  <a:cubicBezTo>
                    <a:pt x="223" y="1"/>
                    <a:pt x="222" y="1"/>
                    <a:pt x="222" y="2"/>
                  </a:cubicBezTo>
                  <a:cubicBezTo>
                    <a:pt x="178" y="27"/>
                    <a:pt x="134" y="53"/>
                    <a:pt x="90" y="79"/>
                  </a:cubicBezTo>
                  <a:cubicBezTo>
                    <a:pt x="89" y="80"/>
                    <a:pt x="87" y="80"/>
                    <a:pt x="86" y="79"/>
                  </a:cubicBezTo>
                  <a:cubicBezTo>
                    <a:pt x="58" y="65"/>
                    <a:pt x="31" y="52"/>
                    <a:pt x="3" y="38"/>
                  </a:cubicBezTo>
                  <a:cubicBezTo>
                    <a:pt x="2" y="37"/>
                    <a:pt x="1" y="37"/>
                    <a:pt x="0" y="36"/>
                  </a:cubicBezTo>
                  <a:cubicBezTo>
                    <a:pt x="0" y="40"/>
                    <a:pt x="0" y="43"/>
                    <a:pt x="0" y="46"/>
                  </a:cubicBezTo>
                  <a:cubicBezTo>
                    <a:pt x="0" y="48"/>
                    <a:pt x="1" y="49"/>
                    <a:pt x="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Freeform 67"/>
            <p:cNvSpPr>
              <a:spLocks/>
            </p:cNvSpPr>
            <p:nvPr/>
          </p:nvSpPr>
          <p:spPr bwMode="auto">
            <a:xfrm>
              <a:off x="2302" y="480"/>
              <a:ext cx="535" cy="218"/>
            </a:xfrm>
            <a:custGeom>
              <a:avLst/>
              <a:gdLst>
                <a:gd name="T0" fmla="*/ 221 w 224"/>
                <a:gd name="T1" fmla="*/ 1 h 91"/>
                <a:gd name="T2" fmla="*/ 90 w 224"/>
                <a:gd name="T3" fmla="*/ 78 h 91"/>
                <a:gd name="T4" fmla="*/ 85 w 224"/>
                <a:gd name="T5" fmla="*/ 78 h 91"/>
                <a:gd name="T6" fmla="*/ 3 w 224"/>
                <a:gd name="T7" fmla="*/ 37 h 91"/>
                <a:gd name="T8" fmla="*/ 0 w 224"/>
                <a:gd name="T9" fmla="*/ 35 h 91"/>
                <a:gd name="T10" fmla="*/ 0 w 224"/>
                <a:gd name="T11" fmla="*/ 45 h 91"/>
                <a:gd name="T12" fmla="*/ 2 w 224"/>
                <a:gd name="T13" fmla="*/ 48 h 91"/>
                <a:gd name="T14" fmla="*/ 85 w 224"/>
                <a:gd name="T15" fmla="*/ 90 h 91"/>
                <a:gd name="T16" fmla="*/ 90 w 224"/>
                <a:gd name="T17" fmla="*/ 90 h 91"/>
                <a:gd name="T18" fmla="*/ 163 w 224"/>
                <a:gd name="T19" fmla="*/ 47 h 91"/>
                <a:gd name="T20" fmla="*/ 222 w 224"/>
                <a:gd name="T21" fmla="*/ 13 h 91"/>
                <a:gd name="T22" fmla="*/ 224 w 224"/>
                <a:gd name="T23" fmla="*/ 10 h 91"/>
                <a:gd name="T24" fmla="*/ 224 w 224"/>
                <a:gd name="T25" fmla="*/ 0 h 91"/>
                <a:gd name="T26" fmla="*/ 221 w 224"/>
                <a:gd name="T27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91">
                  <a:moveTo>
                    <a:pt x="221" y="1"/>
                  </a:moveTo>
                  <a:cubicBezTo>
                    <a:pt x="178" y="26"/>
                    <a:pt x="134" y="52"/>
                    <a:pt x="90" y="78"/>
                  </a:cubicBezTo>
                  <a:cubicBezTo>
                    <a:pt x="89" y="79"/>
                    <a:pt x="87" y="79"/>
                    <a:pt x="85" y="78"/>
                  </a:cubicBezTo>
                  <a:cubicBezTo>
                    <a:pt x="58" y="64"/>
                    <a:pt x="31" y="51"/>
                    <a:pt x="3" y="37"/>
                  </a:cubicBezTo>
                  <a:cubicBezTo>
                    <a:pt x="2" y="36"/>
                    <a:pt x="1" y="36"/>
                    <a:pt x="0" y="35"/>
                  </a:cubicBezTo>
                  <a:cubicBezTo>
                    <a:pt x="0" y="39"/>
                    <a:pt x="0" y="42"/>
                    <a:pt x="0" y="45"/>
                  </a:cubicBezTo>
                  <a:cubicBezTo>
                    <a:pt x="0" y="46"/>
                    <a:pt x="0" y="47"/>
                    <a:pt x="2" y="48"/>
                  </a:cubicBezTo>
                  <a:cubicBezTo>
                    <a:pt x="30" y="62"/>
                    <a:pt x="58" y="76"/>
                    <a:pt x="85" y="90"/>
                  </a:cubicBezTo>
                  <a:cubicBezTo>
                    <a:pt x="87" y="91"/>
                    <a:pt x="89" y="91"/>
                    <a:pt x="90" y="90"/>
                  </a:cubicBezTo>
                  <a:cubicBezTo>
                    <a:pt x="115" y="75"/>
                    <a:pt x="139" y="61"/>
                    <a:pt x="163" y="47"/>
                  </a:cubicBezTo>
                  <a:cubicBezTo>
                    <a:pt x="183" y="35"/>
                    <a:pt x="202" y="24"/>
                    <a:pt x="222" y="13"/>
                  </a:cubicBezTo>
                  <a:cubicBezTo>
                    <a:pt x="222" y="12"/>
                    <a:pt x="224" y="11"/>
                    <a:pt x="224" y="10"/>
                  </a:cubicBezTo>
                  <a:cubicBezTo>
                    <a:pt x="224" y="7"/>
                    <a:pt x="224" y="3"/>
                    <a:pt x="224" y="0"/>
                  </a:cubicBezTo>
                  <a:cubicBezTo>
                    <a:pt x="223" y="0"/>
                    <a:pt x="222" y="0"/>
                    <a:pt x="2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2" name="Freeform 68"/>
            <p:cNvSpPr>
              <a:spLocks/>
            </p:cNvSpPr>
            <p:nvPr/>
          </p:nvSpPr>
          <p:spPr bwMode="auto">
            <a:xfrm>
              <a:off x="2478" y="319"/>
              <a:ext cx="180" cy="110"/>
            </a:xfrm>
            <a:custGeom>
              <a:avLst/>
              <a:gdLst>
                <a:gd name="T0" fmla="*/ 13 w 75"/>
                <a:gd name="T1" fmla="*/ 39 h 46"/>
                <a:gd name="T2" fmla="*/ 41 w 75"/>
                <a:gd name="T3" fmla="*/ 46 h 46"/>
                <a:gd name="T4" fmla="*/ 48 w 75"/>
                <a:gd name="T5" fmla="*/ 45 h 46"/>
                <a:gd name="T6" fmla="*/ 69 w 75"/>
                <a:gd name="T7" fmla="*/ 36 h 46"/>
                <a:gd name="T8" fmla="*/ 71 w 75"/>
                <a:gd name="T9" fmla="*/ 16 h 46"/>
                <a:gd name="T10" fmla="*/ 60 w 75"/>
                <a:gd name="T11" fmla="*/ 7 h 46"/>
                <a:gd name="T12" fmla="*/ 24 w 75"/>
                <a:gd name="T13" fmla="*/ 3 h 46"/>
                <a:gd name="T14" fmla="*/ 7 w 75"/>
                <a:gd name="T15" fmla="*/ 12 h 46"/>
                <a:gd name="T16" fmla="*/ 5 w 75"/>
                <a:gd name="T17" fmla="*/ 32 h 46"/>
                <a:gd name="T18" fmla="*/ 13 w 75"/>
                <a:gd name="T1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46">
                  <a:moveTo>
                    <a:pt x="13" y="39"/>
                  </a:moveTo>
                  <a:cubicBezTo>
                    <a:pt x="21" y="44"/>
                    <a:pt x="30" y="46"/>
                    <a:pt x="41" y="46"/>
                  </a:cubicBezTo>
                  <a:cubicBezTo>
                    <a:pt x="43" y="46"/>
                    <a:pt x="45" y="46"/>
                    <a:pt x="48" y="45"/>
                  </a:cubicBezTo>
                  <a:cubicBezTo>
                    <a:pt x="56" y="44"/>
                    <a:pt x="64" y="42"/>
                    <a:pt x="69" y="36"/>
                  </a:cubicBezTo>
                  <a:cubicBezTo>
                    <a:pt x="75" y="30"/>
                    <a:pt x="75" y="22"/>
                    <a:pt x="71" y="16"/>
                  </a:cubicBezTo>
                  <a:cubicBezTo>
                    <a:pt x="68" y="12"/>
                    <a:pt x="64" y="9"/>
                    <a:pt x="60" y="7"/>
                  </a:cubicBezTo>
                  <a:cubicBezTo>
                    <a:pt x="49" y="1"/>
                    <a:pt x="37" y="0"/>
                    <a:pt x="24" y="3"/>
                  </a:cubicBezTo>
                  <a:cubicBezTo>
                    <a:pt x="18" y="4"/>
                    <a:pt x="11" y="7"/>
                    <a:pt x="7" y="12"/>
                  </a:cubicBezTo>
                  <a:cubicBezTo>
                    <a:pt x="1" y="18"/>
                    <a:pt x="0" y="25"/>
                    <a:pt x="5" y="32"/>
                  </a:cubicBezTo>
                  <a:cubicBezTo>
                    <a:pt x="7" y="35"/>
                    <a:pt x="10" y="37"/>
                    <a:pt x="1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50" name="Freeform 97"/>
          <p:cNvSpPr>
            <a:spLocks/>
          </p:cNvSpPr>
          <p:nvPr/>
        </p:nvSpPr>
        <p:spPr bwMode="auto">
          <a:xfrm>
            <a:off x="680250" y="5157919"/>
            <a:ext cx="375730" cy="309207"/>
          </a:xfrm>
          <a:custGeom>
            <a:avLst/>
            <a:gdLst>
              <a:gd name="T0" fmla="*/ 122 w 401"/>
              <a:gd name="T1" fmla="*/ 330 h 330"/>
              <a:gd name="T2" fmla="*/ 0 w 401"/>
              <a:gd name="T3" fmla="*/ 215 h 330"/>
              <a:gd name="T4" fmla="*/ 62 w 401"/>
              <a:gd name="T5" fmla="*/ 152 h 330"/>
              <a:gd name="T6" fmla="*/ 124 w 401"/>
              <a:gd name="T7" fmla="*/ 212 h 330"/>
              <a:gd name="T8" fmla="*/ 343 w 401"/>
              <a:gd name="T9" fmla="*/ 0 h 330"/>
              <a:gd name="T10" fmla="*/ 401 w 401"/>
              <a:gd name="T11" fmla="*/ 61 h 330"/>
              <a:gd name="T12" fmla="*/ 122 w 401"/>
              <a:gd name="T13" fmla="*/ 33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1" h="330">
                <a:moveTo>
                  <a:pt x="122" y="330"/>
                </a:moveTo>
                <a:lnTo>
                  <a:pt x="0" y="215"/>
                </a:lnTo>
                <a:lnTo>
                  <a:pt x="62" y="152"/>
                </a:lnTo>
                <a:lnTo>
                  <a:pt x="124" y="212"/>
                </a:lnTo>
                <a:lnTo>
                  <a:pt x="343" y="0"/>
                </a:lnTo>
                <a:lnTo>
                  <a:pt x="401" y="61"/>
                </a:lnTo>
                <a:lnTo>
                  <a:pt x="122" y="330"/>
                </a:lnTo>
                <a:close/>
              </a:path>
            </a:pathLst>
          </a:custGeom>
          <a:solidFill>
            <a:srgbClr val="1C519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70EFDF5F-ACAF-485C-BE6E-E902B5661B7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27339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3FC5AD-1593-4324-AF95-F11373E37B92}"/>
              </a:ext>
            </a:extLst>
          </p:cNvPr>
          <p:cNvSpPr txBox="1"/>
          <p:nvPr/>
        </p:nvSpPr>
        <p:spPr>
          <a:xfrm>
            <a:off x="1925226" y="108759"/>
            <a:ext cx="100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ТРЕБОВАНИЯ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6A9026D-163F-0946-A2FE-2C0370CC566C}"/>
              </a:ext>
            </a:extLst>
          </p:cNvPr>
          <p:cNvSpPr txBox="1"/>
          <p:nvPr/>
        </p:nvSpPr>
        <p:spPr>
          <a:xfrm>
            <a:off x="10109200" y="7223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3C1463-16AA-7A42-BFDC-409867977B47}"/>
              </a:ext>
            </a:extLst>
          </p:cNvPr>
          <p:cNvSpPr txBox="1"/>
          <p:nvPr/>
        </p:nvSpPr>
        <p:spPr>
          <a:xfrm>
            <a:off x="408453" y="571070"/>
            <a:ext cx="458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C519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ТРЕБОВАНИЯ К ЗАЯВИТЕЛЮ (СУБЪЕКТУ РФ):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911DE8F1-ED0A-4744-B6F9-E0BF0748BFB5}"/>
              </a:ext>
            </a:extLst>
          </p:cNvPr>
          <p:cNvGrpSpPr/>
          <p:nvPr/>
        </p:nvGrpSpPr>
        <p:grpSpPr>
          <a:xfrm>
            <a:off x="0" y="6546075"/>
            <a:ext cx="12192000" cy="311925"/>
            <a:chOff x="-2" y="3789506"/>
            <a:chExt cx="12192002" cy="306849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E4F922F5-4BAC-2543-B712-1498575A63A3}"/>
                </a:ext>
              </a:extLst>
            </p:cNvPr>
            <p:cNvSpPr/>
            <p:nvPr/>
          </p:nvSpPr>
          <p:spPr>
            <a:xfrm>
              <a:off x="11018158" y="3789506"/>
              <a:ext cx="1173842" cy="3068494"/>
            </a:xfrm>
            <a:prstGeom prst="rect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рямоугольный треугольник 13">
              <a:extLst>
                <a:ext uri="{FF2B5EF4-FFF2-40B4-BE49-F238E27FC236}">
                  <a16:creationId xmlns:a16="http://schemas.microsoft.com/office/drawing/2014/main" xmlns="" id="{AC2DEEA3-41EA-C649-82A8-EB543D47CB6B}"/>
                </a:ext>
              </a:extLst>
            </p:cNvPr>
            <p:cNvSpPr/>
            <p:nvPr/>
          </p:nvSpPr>
          <p:spPr>
            <a:xfrm flipH="1">
              <a:off x="10399030" y="3789506"/>
              <a:ext cx="619125" cy="2325543"/>
            </a:xfrm>
            <a:prstGeom prst="rtTriangle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59ADAA88-2D2F-2E4B-B200-637E5EA39C4A}"/>
                </a:ext>
              </a:extLst>
            </p:cNvPr>
            <p:cNvSpPr/>
            <p:nvPr/>
          </p:nvSpPr>
          <p:spPr>
            <a:xfrm>
              <a:off x="-2" y="5702301"/>
              <a:ext cx="11593963" cy="1155699"/>
            </a:xfrm>
            <a:prstGeom prst="rect">
              <a:avLst/>
            </a:prstGeom>
            <a:solidFill>
              <a:srgbClr val="1C51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71AECE3A-DFFE-7044-9B5A-12A42A146C49}"/>
              </a:ext>
            </a:extLst>
          </p:cNvPr>
          <p:cNvSpPr/>
          <p:nvPr/>
        </p:nvSpPr>
        <p:spPr>
          <a:xfrm>
            <a:off x="11018158" y="6546075"/>
            <a:ext cx="1173842" cy="274416"/>
          </a:xfrm>
          <a:prstGeom prst="rect">
            <a:avLst/>
          </a:pr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5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0755" y="1017563"/>
          <a:ext cx="11628216" cy="1590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628216">
                  <a:extLst>
                    <a:ext uri="{9D8B030D-6E8A-4147-A177-3AD203B41FA5}">
                      <a16:colId xmlns:a16="http://schemas.microsoft.com/office/drawing/2014/main" xmlns="" val="33812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700" b="0" dirty="0">
                          <a:latin typeface="Arial Narrow" panose="020B0606020202030204" pitchFamily="34" charset="0"/>
                        </a:rPr>
                        <a:t>наличие правового акта субъекта Российской Федерации, утверждающего перечень мероприятий, в целях </a:t>
                      </a:r>
                      <a:r>
                        <a:rPr lang="ru-RU" sz="1700" b="0" dirty="0" err="1">
                          <a:latin typeface="Arial Narrow" panose="020B0606020202030204" pitchFamily="34" charset="0"/>
                        </a:rPr>
                        <a:t>софинансирования</a:t>
                      </a:r>
                      <a:r>
                        <a:rPr lang="ru-RU" sz="1700" b="0" dirty="0">
                          <a:latin typeface="Arial Narrow" panose="020B0606020202030204" pitchFamily="34" charset="0"/>
                        </a:rPr>
                        <a:t> которых предоставляются иные межбюджетные трансферты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0873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Arial Narrow" panose="020B0606020202030204" pitchFamily="34" charset="0"/>
                        </a:rPr>
                        <a:t>наличие в бюджете субъекта Российской Федерации бюджетных ассигнований на исполнение расходного обязательства субъекта Российской Федерации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005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Arial Narrow" panose="020B0606020202030204" pitchFamily="34" charset="0"/>
                        </a:rPr>
                        <a:t>заключение соглашения между субъектом РФ и </a:t>
                      </a:r>
                      <a:r>
                        <a:rPr lang="ru-RU" sz="1700" dirty="0" err="1">
                          <a:latin typeface="Arial Narrow" panose="020B0606020202030204" pitchFamily="34" charset="0"/>
                        </a:rPr>
                        <a:t>Минпромторгом</a:t>
                      </a:r>
                      <a:r>
                        <a:rPr lang="ru-RU" sz="1700" dirty="0">
                          <a:latin typeface="Arial Narrow" panose="020B0606020202030204" pitchFamily="34" charset="0"/>
                        </a:rPr>
                        <a:t> России о предоставлении</a:t>
                      </a:r>
                      <a:r>
                        <a:rPr lang="ru-RU" sz="1700" baseline="0" dirty="0">
                          <a:latin typeface="Arial Narrow" panose="020B0606020202030204" pitchFamily="34" charset="0"/>
                        </a:rPr>
                        <a:t> иного межбюджетного трансферта</a:t>
                      </a:r>
                      <a:endParaRPr lang="ru-RU" sz="17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3810918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B3C1463-16AA-7A42-BFDC-409867977B47}"/>
              </a:ext>
            </a:extLst>
          </p:cNvPr>
          <p:cNvSpPr txBox="1"/>
          <p:nvPr/>
        </p:nvSpPr>
        <p:spPr>
          <a:xfrm>
            <a:off x="408453" y="2935931"/>
            <a:ext cx="4695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C5195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ТРЕБОВАНИЯ К РЕГИОНАЛЬНОЙ ПРОГРАММЕ: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80755" y="3376678"/>
          <a:ext cx="11628216" cy="23672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628216">
                  <a:extLst>
                    <a:ext uri="{9D8B030D-6E8A-4147-A177-3AD203B41FA5}">
                      <a16:colId xmlns:a16="http://schemas.microsoft.com/office/drawing/2014/main" xmlns="" val="33812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700" b="0" dirty="0">
                          <a:latin typeface="Arial Narrow" panose="020B0606020202030204" pitchFamily="34" charset="0"/>
                        </a:rPr>
                        <a:t>утверждена правовым актом субъекта РФ на момент прохождения конкурсного отбора и имеет срок действия (реализации) не менее 3 лет</a:t>
                      </a:r>
                      <a:r>
                        <a:rPr lang="ru-RU" sz="1700" b="0" baseline="0" dirty="0">
                          <a:latin typeface="Arial Narrow" panose="020B0606020202030204" pitchFamily="34" charset="0"/>
                        </a:rPr>
                        <a:t> со дня</a:t>
                      </a:r>
                      <a:r>
                        <a:rPr lang="ru-RU" sz="1700" b="0" dirty="0">
                          <a:latin typeface="Arial Narrow" panose="020B0606020202030204" pitchFamily="34" charset="0"/>
                        </a:rPr>
                        <a:t> прохождения конкурсного отбора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0873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Arial Narrow" panose="020B0606020202030204" pitchFamily="34" charset="0"/>
                        </a:rPr>
                        <a:t>содержит мероприятия на одну или несколько целей </a:t>
                      </a:r>
                      <a:r>
                        <a:rPr lang="ru-RU" sz="1700" dirty="0" err="1">
                          <a:latin typeface="Arial Narrow" panose="020B0606020202030204" pitchFamily="34" charset="0"/>
                        </a:rPr>
                        <a:t>софинансирования</a:t>
                      </a:r>
                      <a:r>
                        <a:rPr lang="ru-RU" sz="1700" dirty="0">
                          <a:latin typeface="Arial Narrow" panose="020B0606020202030204" pitchFamily="34" charset="0"/>
                        </a:rPr>
                        <a:t> (см. слайд</a:t>
                      </a:r>
                      <a:r>
                        <a:rPr lang="ru-RU" sz="1700" baseline="0" dirty="0">
                          <a:latin typeface="Arial Narrow" panose="020B0606020202030204" pitchFamily="34" charset="0"/>
                        </a:rPr>
                        <a:t> 3</a:t>
                      </a:r>
                      <a:r>
                        <a:rPr lang="ru-RU" sz="1700" dirty="0"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005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Arial Narrow" panose="020B0606020202030204" pitchFamily="34" charset="0"/>
                        </a:rPr>
                        <a:t>содержит обязательные показатели развития промышленности: </a:t>
                      </a:r>
                    </a:p>
                    <a:p>
                      <a:r>
                        <a:rPr lang="ru-RU" sz="1700" dirty="0">
                          <a:latin typeface="Arial Narrow" panose="020B0606020202030204" pitchFamily="34" charset="0"/>
                        </a:rPr>
                        <a:t>- количество созданных рабочих мест</a:t>
                      </a:r>
                      <a:r>
                        <a:rPr lang="en-US" sz="1700" dirty="0">
                          <a:latin typeface="Arial Narrow" panose="020B0606020202030204" pitchFamily="34" charset="0"/>
                        </a:rPr>
                        <a:t>;</a:t>
                      </a:r>
                      <a:endParaRPr lang="ru-RU" sz="1700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700" dirty="0">
                          <a:latin typeface="Arial Narrow" panose="020B0606020202030204" pitchFamily="34" charset="0"/>
                        </a:rPr>
                        <a:t>- объём инвестиций в основной капитал по виду экономической деятельности «Обрабатывающие производства»</a:t>
                      </a:r>
                      <a:r>
                        <a:rPr lang="en-US" sz="1700" dirty="0">
                          <a:latin typeface="Arial Narrow" panose="020B0606020202030204" pitchFamily="34" charset="0"/>
                        </a:rPr>
                        <a:t>;</a:t>
                      </a:r>
                      <a:endParaRPr lang="ru-RU" sz="1700" dirty="0">
                        <a:latin typeface="Arial Narrow" panose="020B060602020203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700" dirty="0">
                          <a:latin typeface="Arial Narrow" panose="020B0606020202030204" pitchFamily="34" charset="0"/>
                        </a:rPr>
                        <a:t>- объем отгруженных товаров собственного производства, выполненных работ и услуг собственными силами по виду экономической деятельности «Обрабатывающие производства»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3810918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0918D82-8EA5-4152-A0A6-9B88F6E64A4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15"/>
          <a:stretch/>
        </p:blipFill>
        <p:spPr bwMode="auto">
          <a:xfrm>
            <a:off x="269456" y="194281"/>
            <a:ext cx="1985645" cy="383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739221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54501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36B710B-AD4A-4305-8A6B-744E0B769436}"/>
              </a:ext>
            </a:extLst>
          </p:cNvPr>
          <p:cNvSpPr txBox="1"/>
          <p:nvPr/>
        </p:nvSpPr>
        <p:spPr>
          <a:xfrm>
            <a:off x="10007203" y="5974482"/>
            <a:ext cx="17910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Ассоциация кластеров и технопарков России</a:t>
            </a:r>
            <a:endParaRPr lang="en-US" sz="1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info@akitrf.ru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лилиния: фигура 14">
            <a:extLst>
              <a:ext uri="{FF2B5EF4-FFF2-40B4-BE49-F238E27FC236}">
                <a16:creationId xmlns:a16="http://schemas.microsoft.com/office/drawing/2014/main" xmlns="" id="{6A83D000-36A7-5B4B-B64D-3209176F6BD5}"/>
              </a:ext>
            </a:extLst>
          </p:cNvPr>
          <p:cNvSpPr/>
          <p:nvPr/>
        </p:nvSpPr>
        <p:spPr>
          <a:xfrm>
            <a:off x="0" y="3643087"/>
            <a:ext cx="12192000" cy="3214914"/>
          </a:xfrm>
          <a:custGeom>
            <a:avLst/>
            <a:gdLst>
              <a:gd name="connsiteX0" fmla="*/ 9505950 w 12192000"/>
              <a:gd name="connsiteY0" fmla="*/ 0 h 3214914"/>
              <a:gd name="connsiteX1" fmla="*/ 12192000 w 12192000"/>
              <a:gd name="connsiteY1" fmla="*/ 0 h 3214914"/>
              <a:gd name="connsiteX2" fmla="*/ 12192000 w 12192000"/>
              <a:gd name="connsiteY2" fmla="*/ 3214914 h 3214914"/>
              <a:gd name="connsiteX3" fmla="*/ 9505950 w 12192000"/>
              <a:gd name="connsiteY3" fmla="*/ 3214914 h 3214914"/>
              <a:gd name="connsiteX4" fmla="*/ 9505950 w 12192000"/>
              <a:gd name="connsiteY4" fmla="*/ 3214913 h 3214914"/>
              <a:gd name="connsiteX5" fmla="*/ 0 w 12192000"/>
              <a:gd name="connsiteY5" fmla="*/ 3214913 h 3214914"/>
              <a:gd name="connsiteX6" fmla="*/ 0 w 12192000"/>
              <a:gd name="connsiteY6" fmla="*/ 783771 h 3214914"/>
              <a:gd name="connsiteX7" fmla="*/ 8992544 w 12192000"/>
              <a:gd name="connsiteY7" fmla="*/ 783771 h 321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214914">
                <a:moveTo>
                  <a:pt x="9505950" y="0"/>
                </a:moveTo>
                <a:lnTo>
                  <a:pt x="12192000" y="0"/>
                </a:lnTo>
                <a:lnTo>
                  <a:pt x="12192000" y="3214914"/>
                </a:lnTo>
                <a:lnTo>
                  <a:pt x="9505950" y="3214914"/>
                </a:lnTo>
                <a:lnTo>
                  <a:pt x="9505950" y="3214913"/>
                </a:lnTo>
                <a:lnTo>
                  <a:pt x="0" y="3214913"/>
                </a:lnTo>
                <a:lnTo>
                  <a:pt x="0" y="783771"/>
                </a:lnTo>
                <a:lnTo>
                  <a:pt x="8992544" y="783771"/>
                </a:lnTo>
                <a:close/>
              </a:path>
            </a:pathLst>
          </a:custGeom>
          <a:solidFill>
            <a:srgbClr val="1C5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76213"/>
            <a:endParaRPr lang="ru-RU" sz="3200" dirty="0">
              <a:latin typeface="Arial Narrow" panose="020B0606020202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6B5A2E3-F586-DB48-81CC-E884161D6361}"/>
              </a:ext>
            </a:extLst>
          </p:cNvPr>
          <p:cNvSpPr txBox="1"/>
          <p:nvPr/>
        </p:nvSpPr>
        <p:spPr>
          <a:xfrm>
            <a:off x="9885657" y="5370601"/>
            <a:ext cx="179109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Ассоциация кластеров,  технопарков и ОЭЗ России</a:t>
            </a:r>
            <a:endParaRPr lang="en-US" sz="11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www.akitrf.ru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info@akitrf.ru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Изображение выглядит как силуэт&#10;&#10;Автоматически созданное описание">
            <a:extLst>
              <a:ext uri="{FF2B5EF4-FFF2-40B4-BE49-F238E27FC236}">
                <a16:creationId xmlns:a16="http://schemas.microsoft.com/office/drawing/2014/main" xmlns="" id="{D634AFE1-9A16-EC4D-BD3E-20F18CE0F7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397" y="4002732"/>
            <a:ext cx="2107618" cy="12521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0F9550B-2EAE-4D43-AAB0-0931A9DD61D0}"/>
              </a:ext>
            </a:extLst>
          </p:cNvPr>
          <p:cNvSpPr txBox="1"/>
          <p:nvPr/>
        </p:nvSpPr>
        <p:spPr>
          <a:xfrm>
            <a:off x="2063552" y="5266596"/>
            <a:ext cx="6094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/>
            <a:r>
              <a:rPr lang="ru-RU" sz="4000" dirty="0">
                <a:solidFill>
                  <a:schemeClr val="bg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E945FE6-748C-4311-AD87-92E1F2F8DE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188640"/>
            <a:ext cx="3006738" cy="5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16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21750</TotalTime>
  <Words>7167</Words>
  <Application>Microsoft Office PowerPoint</Application>
  <PresentationFormat>Произвольный</PresentationFormat>
  <Paragraphs>1508</Paragraphs>
  <Slides>64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64</vt:i4>
      </vt:variant>
    </vt:vector>
  </HeadingPairs>
  <TitlesOfParts>
    <vt:vector size="66" baseType="lpstr">
      <vt:lpstr>Office 主题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1</cp:lastModifiedBy>
  <cp:revision>407</cp:revision>
  <cp:lastPrinted>2021-06-16T09:15:28Z</cp:lastPrinted>
  <dcterms:created xsi:type="dcterms:W3CDTF">2017-10-23T09:06:44Z</dcterms:created>
  <dcterms:modified xsi:type="dcterms:W3CDTF">2021-08-03T02:27:54Z</dcterms:modified>
</cp:coreProperties>
</file>